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33" r:id="rId3"/>
    <p:sldId id="304" r:id="rId4"/>
    <p:sldId id="302" r:id="rId5"/>
    <p:sldId id="332" r:id="rId6"/>
    <p:sldId id="297" r:id="rId7"/>
    <p:sldId id="301" r:id="rId8"/>
    <p:sldId id="305" r:id="rId9"/>
    <p:sldId id="307" r:id="rId10"/>
    <p:sldId id="308" r:id="rId11"/>
    <p:sldId id="313" r:id="rId12"/>
    <p:sldId id="314" r:id="rId13"/>
    <p:sldId id="319" r:id="rId14"/>
    <p:sldId id="320" r:id="rId15"/>
    <p:sldId id="325" r:id="rId16"/>
    <p:sldId id="293" r:id="rId17"/>
    <p:sldId id="294" r:id="rId18"/>
    <p:sldId id="295" r:id="rId19"/>
    <p:sldId id="296" r:id="rId20"/>
    <p:sldId id="303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CB14-295C-4AC1-85A3-9E59C5AE2733}" type="datetimeFigureOut">
              <a:rPr lang="es-AR" smtClean="0"/>
              <a:pPr/>
              <a:t>27/08/2015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696A-0B42-4095-A7DB-9ED91A8081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 descr="mechanisms of ex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221088"/>
            <a:ext cx="3146648" cy="2441930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85800" y="4468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Transferencia horizontal de genes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170080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Horizontal transfer </a:t>
            </a:r>
            <a:r>
              <a:rPr lang="es-AR" dirty="0" err="1" smtClean="0">
                <a:solidFill>
                  <a:srgbClr val="FFFF00"/>
                </a:solidFill>
                <a:latin typeface="Comic Sans MS" pitchFamily="66" charset="0"/>
              </a:rPr>
              <a:t>contrasts</a:t>
            </a:r>
            <a:endParaRPr lang="es-AR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with vertical gene transfer in which genes move from mother</a:t>
            </a: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cell to daughter cell. In fact, it has been estimated that nearly</a:t>
            </a: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20% of the E. coli genome originated from horizontal transfers.</a:t>
            </a: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Horizontally transferred segments of DNA can often be detected</a:t>
            </a: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because they have significantly different GC ratios (the ratio of</a:t>
            </a: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guanine–cytosine base pairs to adenine–thymine base pairs) or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codon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distributions (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codon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bias, Section 6.17) from those of the</a:t>
            </a:r>
          </a:p>
          <a:p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host </a:t>
            </a:r>
            <a:r>
              <a:rPr lang="es-AR" dirty="0" err="1" smtClean="0">
                <a:solidFill>
                  <a:srgbClr val="FFFF00"/>
                </a:solidFill>
                <a:latin typeface="Comic Sans MS" pitchFamily="66" charset="0"/>
              </a:rPr>
              <a:t>organism</a:t>
            </a:r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s-A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6 Imagen" descr="mechanisms of exchan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365104"/>
            <a:ext cx="3888432" cy="226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021020" cy="55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461665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 smtClean="0">
                <a:latin typeface="Comic Sans MS" pitchFamily="66" charset="0"/>
              </a:rPr>
              <a:t>Conjugación</a:t>
            </a:r>
            <a:endParaRPr lang="es-A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2543164" cy="1471610"/>
          </a:xfrm>
        </p:spPr>
        <p:txBody>
          <a:bodyPr/>
          <a:lstStyle/>
          <a:p>
            <a:r>
              <a:rPr lang="es-AR" dirty="0" err="1" smtClean="0">
                <a:solidFill>
                  <a:srgbClr val="FFFF00"/>
                </a:solidFill>
                <a:latin typeface="Comic Sans MS" pitchFamily="66" charset="0"/>
              </a:rPr>
              <a:t>Mpf</a:t>
            </a:r>
            <a:endParaRPr lang="es-A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2670"/>
            <a:ext cx="2571768" cy="63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3457588"/>
            <a:ext cx="2543164" cy="147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Dtr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785794"/>
            <a:ext cx="2940461" cy="552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es-AR" sz="4800" dirty="0" err="1" smtClean="0">
                <a:solidFill>
                  <a:srgbClr val="FFFF00"/>
                </a:solidFill>
                <a:latin typeface="Comic Sans MS" pitchFamily="66" charset="0"/>
              </a:rPr>
              <a:t>Hfr</a:t>
            </a:r>
            <a:endParaRPr lang="es-AR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Formación</a:t>
            </a:r>
            <a:endParaRPr lang="es-A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017" y="1214422"/>
            <a:ext cx="50768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461665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 smtClean="0">
                <a:latin typeface="Comic Sans MS" pitchFamily="66" charset="0"/>
              </a:rPr>
              <a:t>Conjugación: </a:t>
            </a:r>
            <a:r>
              <a:rPr lang="es-AR" sz="2400" b="1" dirty="0" err="1" smtClean="0">
                <a:latin typeface="Comic Sans MS" pitchFamily="66" charset="0"/>
              </a:rPr>
              <a:t>Hfr</a:t>
            </a:r>
            <a:endParaRPr lang="es-A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295797" cy="424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461665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 smtClean="0">
                <a:latin typeface="Comic Sans MS" pitchFamily="66" charset="0"/>
              </a:rPr>
              <a:t>Conjugación: transferencia de genes </a:t>
            </a:r>
            <a:r>
              <a:rPr lang="es-AR" sz="2400" b="1" dirty="0" err="1" smtClean="0">
                <a:latin typeface="Comic Sans MS" pitchFamily="66" charset="0"/>
              </a:rPr>
              <a:t>cromosomales</a:t>
            </a:r>
            <a:r>
              <a:rPr lang="es-AR" sz="2400" b="1" dirty="0" smtClean="0">
                <a:latin typeface="Comic Sans MS" pitchFamily="66" charset="0"/>
              </a:rPr>
              <a:t> por </a:t>
            </a:r>
            <a:r>
              <a:rPr lang="es-AR" sz="2400" b="1" dirty="0" err="1" smtClean="0">
                <a:latin typeface="Comic Sans MS" pitchFamily="66" charset="0"/>
              </a:rPr>
              <a:t>Hfr</a:t>
            </a:r>
            <a:endParaRPr lang="es-A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214610" y="274638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Prime </a:t>
            </a:r>
            <a:r>
              <a:rPr lang="es-AR" dirty="0" err="1" smtClean="0">
                <a:solidFill>
                  <a:srgbClr val="FFFF00"/>
                </a:solidFill>
                <a:latin typeface="Comic Sans MS" pitchFamily="66" charset="0"/>
              </a:rPr>
              <a:t>factors</a:t>
            </a:r>
            <a:endParaRPr lang="es-A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>
                <a:solidFill>
                  <a:srgbClr val="FFFF00"/>
                </a:solidFill>
                <a:latin typeface="Comic Sans MS" pitchFamily="66" charset="0"/>
              </a:rPr>
              <a:t>formation</a:t>
            </a:r>
            <a:endParaRPr lang="es-A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581" y="357166"/>
            <a:ext cx="3655947" cy="63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461665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 smtClean="0">
                <a:latin typeface="Comic Sans MS" pitchFamily="66" charset="0"/>
              </a:rPr>
              <a:t>Conjugación: factores prima</a:t>
            </a:r>
            <a:endParaRPr lang="es-A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TP </a:t>
            </a:r>
            <a:r>
              <a:rPr lang="en-US" sz="3200" dirty="0" err="1" smtClean="0">
                <a:solidFill>
                  <a:srgbClr val="FFFF00"/>
                </a:solidFill>
                <a:latin typeface="Comic Sans MS" pitchFamily="66" charset="0"/>
              </a:rPr>
              <a:t>Transformación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 y </a:t>
            </a:r>
            <a:r>
              <a:rPr lang="en-US" sz="3200" dirty="0" err="1" smtClean="0">
                <a:solidFill>
                  <a:srgbClr val="FFFF00"/>
                </a:solidFill>
                <a:latin typeface="Comic Sans MS" pitchFamily="66" charset="0"/>
              </a:rPr>
              <a:t>Conjugación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Transformación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2048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  <a:latin typeface="Comic Sans MS" pitchFamily="66" charset="0"/>
              </a:rPr>
              <a:t>B. subtilis JH642 (trpC2 pheA1)</a:t>
            </a:r>
          </a:p>
          <a:p>
            <a:pPr algn="ctr"/>
            <a:r>
              <a:rPr lang="en-US" sz="2800" i="1" dirty="0" err="1" smtClean="0">
                <a:solidFill>
                  <a:srgbClr val="FFFF00"/>
                </a:solidFill>
                <a:latin typeface="Comic Sans MS" pitchFamily="66" charset="0"/>
              </a:rPr>
              <a:t>Competencia</a:t>
            </a:r>
            <a:r>
              <a:rPr lang="en-US" sz="2800" i="1" dirty="0" smtClean="0">
                <a:solidFill>
                  <a:srgbClr val="FFFF00"/>
                </a:solidFill>
                <a:latin typeface="Comic Sans MS" pitchFamily="66" charset="0"/>
              </a:rPr>
              <a:t> natural</a:t>
            </a:r>
            <a:endParaRPr lang="en-US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528" y="2880320"/>
          <a:ext cx="2740645" cy="2004182"/>
        </p:xfrm>
        <a:graphic>
          <a:graphicData uri="http://schemas.openxmlformats.org/presentationml/2006/ole">
            <p:oleObj spid="_x0000_s1026" name="CorelDRAW" r:id="rId3" imgW="2826022" imgH="2139118" progId="CorelDRAW.Graphic.13">
              <p:embed/>
            </p:oleObj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4968552"/>
            <a:ext cx="28083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err="1" smtClean="0">
                <a:solidFill>
                  <a:srgbClr val="FFFF00"/>
                </a:solidFill>
                <a:latin typeface="Comic Sans MS" pitchFamily="66" charset="0"/>
              </a:rPr>
              <a:t>Replicativo</a:t>
            </a:r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 en E. coli</a:t>
            </a:r>
          </a:p>
          <a:p>
            <a:pPr algn="ctr"/>
            <a:r>
              <a:rPr lang="en-US" i="1" dirty="0" err="1" smtClean="0">
                <a:solidFill>
                  <a:srgbClr val="FFFF00"/>
                </a:solidFill>
                <a:latin typeface="Comic Sans MS" pitchFamily="66" charset="0"/>
              </a:rPr>
              <a:t>Suicida</a:t>
            </a:r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 en B. subtilis</a:t>
            </a:r>
            <a:endParaRPr lang="en-US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347864" y="3744416"/>
            <a:ext cx="648072" cy="196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32040" y="5733256"/>
            <a:ext cx="35283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amyE-cat</a:t>
            </a:r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i="1" dirty="0" err="1" smtClean="0">
                <a:solidFill>
                  <a:srgbClr val="FFFF00"/>
                </a:solidFill>
                <a:latin typeface="Comic Sans MS" pitchFamily="66" charset="0"/>
              </a:rPr>
              <a:t>CmR</a:t>
            </a:r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β</a:t>
            </a:r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-gal</a:t>
            </a:r>
            <a:endParaRPr lang="en-US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55976" y="2357914"/>
          <a:ext cx="4239940" cy="3567268"/>
        </p:xfrm>
        <a:graphic>
          <a:graphicData uri="http://schemas.openxmlformats.org/presentationml/2006/ole">
            <p:oleObj spid="_x0000_s1027" name="CorelDRAW" r:id="rId4" imgW="4863568" imgH="4238581" progId="CorelDRAW.Graphic.13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23528" y="142555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 </a:t>
            </a:r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Bacillus subtilis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, competence develops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post-exponentially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and only in certain media. In addition, only a minority of the cells in a competent culture become competent, and these are physiologically distinct. </a:t>
            </a:r>
            <a:endParaRPr lang="es-A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16016" y="6209928"/>
            <a:ext cx="44279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Selección simples y dobles </a:t>
            </a:r>
            <a:r>
              <a:rPr lang="es-AR" dirty="0" err="1" smtClean="0">
                <a:solidFill>
                  <a:srgbClr val="FFFF00"/>
                </a:solidFill>
                <a:latin typeface="Comic Sans MS" pitchFamily="66" charset="0"/>
              </a:rPr>
              <a:t>cross-over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6298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  <a:latin typeface="Comic Sans MS" pitchFamily="66" charset="0"/>
              </a:rPr>
              <a:t>E. coli DH5</a:t>
            </a:r>
            <a:r>
              <a:rPr lang="el-GR" sz="2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endParaRPr lang="es-AR" sz="2800" i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es-AR" sz="2800" i="1" dirty="0" smtClean="0">
                <a:solidFill>
                  <a:srgbClr val="FFFF00"/>
                </a:solidFill>
                <a:latin typeface="Comic Sans MS" pitchFamily="66" charset="0"/>
                <a:cs typeface="Times New Roman"/>
              </a:rPr>
              <a:t>Competencia inducida químicamente</a:t>
            </a:r>
            <a:endParaRPr lang="en-US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2 Imagen" descr="pbluescript_2_s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895822"/>
            <a:ext cx="4762500" cy="398145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5877272"/>
            <a:ext cx="28083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err="1" smtClean="0">
                <a:solidFill>
                  <a:srgbClr val="FFFF00"/>
                </a:solidFill>
                <a:latin typeface="Comic Sans MS" pitchFamily="66" charset="0"/>
              </a:rPr>
              <a:t>Replicativo</a:t>
            </a:r>
            <a:r>
              <a:rPr lang="en-US" i="1" dirty="0" smtClean="0">
                <a:solidFill>
                  <a:srgbClr val="FFFF00"/>
                </a:solidFill>
                <a:latin typeface="Comic Sans MS" pitchFamily="66" charset="0"/>
              </a:rPr>
              <a:t> en E. coli</a:t>
            </a:r>
          </a:p>
          <a:p>
            <a:pPr algn="ctr"/>
            <a:r>
              <a:rPr lang="en-US" i="1" dirty="0" err="1" smtClean="0">
                <a:solidFill>
                  <a:srgbClr val="FFFF00"/>
                </a:solidFill>
                <a:latin typeface="Comic Sans MS" pitchFamily="66" charset="0"/>
              </a:rPr>
              <a:t>AmpR</a:t>
            </a:r>
            <a:endParaRPr lang="en-US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-1622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Transformación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Conjugación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628800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XLI-</a:t>
            </a:r>
            <a:r>
              <a:rPr lang="es-ES_tradnl" sz="2400" dirty="0" err="1" smtClean="0">
                <a:solidFill>
                  <a:srgbClr val="FFFF00"/>
                </a:solidFill>
                <a:latin typeface="Comic Sans MS" pitchFamily="66" charset="0"/>
              </a:rPr>
              <a:t>blue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recA1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endA1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gyrA96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thi-1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hsdR17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supE44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relA1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err="1" smtClean="0">
                <a:solidFill>
                  <a:srgbClr val="FFFF00"/>
                </a:solidFill>
                <a:latin typeface="Comic Sans MS" pitchFamily="66" charset="0"/>
              </a:rPr>
              <a:t>lac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 [F', </a:t>
            </a:r>
            <a:r>
              <a:rPr lang="es-AR" sz="2400" i="1" dirty="0" err="1" smtClean="0">
                <a:solidFill>
                  <a:srgbClr val="FFFF00"/>
                </a:solidFill>
                <a:latin typeface="Comic Sans MS" pitchFamily="66" charset="0"/>
              </a:rPr>
              <a:t>proAB</a:t>
            </a:r>
            <a:r>
              <a:rPr lang="es-AR" sz="2400" baseline="30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err="1" smtClean="0">
                <a:solidFill>
                  <a:srgbClr val="FFFF00"/>
                </a:solidFill>
                <a:latin typeface="Comic Sans MS" pitchFamily="66" charset="0"/>
              </a:rPr>
              <a:t>lacIq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AR" sz="2400" i="1" dirty="0" err="1" smtClean="0">
                <a:solidFill>
                  <a:srgbClr val="FFFF00"/>
                </a:solidFill>
                <a:latin typeface="Comic Sans MS" pitchFamily="66" charset="0"/>
              </a:rPr>
              <a:t>lacZ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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15::</a:t>
            </a:r>
            <a:r>
              <a:rPr lang="es-AR" sz="2400" i="1" dirty="0" smtClean="0">
                <a:solidFill>
                  <a:srgbClr val="FFFF00"/>
                </a:solidFill>
                <a:latin typeface="Comic Sans MS" pitchFamily="66" charset="0"/>
              </a:rPr>
              <a:t>Tn10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s-AR" sz="2400" dirty="0" err="1" smtClean="0">
                <a:solidFill>
                  <a:srgbClr val="FFFF00"/>
                </a:solidFill>
                <a:latin typeface="Comic Sans MS" pitchFamily="66" charset="0"/>
              </a:rPr>
              <a:t>Tet</a:t>
            </a:r>
            <a:r>
              <a:rPr lang="es-AR" sz="2400" baseline="30000" dirty="0" err="1" smtClean="0">
                <a:solidFill>
                  <a:srgbClr val="FFFF00"/>
                </a:solidFill>
                <a:latin typeface="Comic Sans MS" pitchFamily="66" charset="0"/>
              </a:rPr>
              <a:t>R</a:t>
            </a:r>
            <a:r>
              <a:rPr lang="es-AR" sz="2400" dirty="0" smtClean="0">
                <a:solidFill>
                  <a:srgbClr val="FFFF00"/>
                </a:solidFill>
                <a:latin typeface="Comic Sans MS" pitchFamily="66" charset="0"/>
              </a:rPr>
              <a:t>)]</a:t>
            </a:r>
          </a:p>
          <a:p>
            <a:pPr lvl="0"/>
            <a:endParaRPr lang="es-ES_tradnl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/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MC4100 (</a:t>
            </a:r>
            <a:r>
              <a:rPr lang="es-ES_tradnl" sz="2400" i="1" dirty="0" smtClean="0">
                <a:solidFill>
                  <a:srgbClr val="FFFF00"/>
                </a:solidFill>
                <a:latin typeface="Comic Sans MS" pitchFamily="66" charset="0"/>
              </a:rPr>
              <a:t>supE44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</a:t>
            </a:r>
            <a:r>
              <a:rPr lang="es-ES_tradnl" sz="2400" i="1" dirty="0" smtClean="0">
                <a:solidFill>
                  <a:srgbClr val="FFFF00"/>
                </a:solidFill>
                <a:latin typeface="Comic Sans MS" pitchFamily="66" charset="0"/>
              </a:rPr>
              <a:t>lacU169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_tradnl" sz="2400" i="1" dirty="0" smtClean="0">
                <a:solidFill>
                  <a:srgbClr val="FFFF00"/>
                </a:solidFill>
                <a:latin typeface="Comic Sans MS" pitchFamily="66" charset="0"/>
              </a:rPr>
              <a:t>hsdR17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_tradnl" sz="2400" i="1" dirty="0" smtClean="0">
                <a:solidFill>
                  <a:srgbClr val="FFFF00"/>
                </a:solidFill>
                <a:latin typeface="Comic Sans MS" pitchFamily="66" charset="0"/>
              </a:rPr>
              <a:t>gyrA96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_tradnl" sz="2400" i="1" dirty="0" smtClean="0">
                <a:solidFill>
                  <a:srgbClr val="FFFF00"/>
                </a:solidFill>
                <a:latin typeface="Comic Sans MS" pitchFamily="66" charset="0"/>
              </a:rPr>
              <a:t>relA1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_tradnl" sz="2400" i="1" dirty="0" err="1" smtClean="0">
                <a:solidFill>
                  <a:srgbClr val="FFFF00"/>
                </a:solidFill>
                <a:latin typeface="Comic Sans MS" pitchFamily="66" charset="0"/>
              </a:rPr>
              <a:t>thi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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s-ES_tradnl" sz="2400" i="1" dirty="0" err="1" smtClean="0">
                <a:solidFill>
                  <a:srgbClr val="FFFF00"/>
                </a:solidFill>
                <a:latin typeface="Comic Sans MS" pitchFamily="66" charset="0"/>
              </a:rPr>
              <a:t>lac</a:t>
            </a:r>
            <a:r>
              <a:rPr lang="es-ES_tradnl" sz="2400" dirty="0" err="1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s-ES_tradnl" sz="2400" i="1" dirty="0" err="1" smtClean="0">
                <a:solidFill>
                  <a:srgbClr val="FFFF00"/>
                </a:solidFill>
                <a:latin typeface="Comic Sans MS" pitchFamily="66" charset="0"/>
              </a:rPr>
              <a:t>proAB</a:t>
            </a:r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) </a:t>
            </a:r>
            <a:r>
              <a:rPr lang="es-ES_tradnl" sz="2400" dirty="0" err="1" smtClean="0">
                <a:solidFill>
                  <a:srgbClr val="FFFF00"/>
                </a:solidFill>
                <a:latin typeface="Comic Sans MS" pitchFamily="66" charset="0"/>
              </a:rPr>
              <a:t>Sm</a:t>
            </a:r>
            <a:r>
              <a:rPr lang="es-ES_tradnl" sz="2400" baseline="30000" dirty="0" err="1" smtClean="0">
                <a:solidFill>
                  <a:srgbClr val="FFFF00"/>
                </a:solidFill>
                <a:latin typeface="Comic Sans MS" pitchFamily="66" charset="0"/>
              </a:rPr>
              <a:t>R</a:t>
            </a:r>
            <a:endParaRPr lang="es-A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4869160"/>
            <a:ext cx="514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err="1" smtClean="0">
                <a:solidFill>
                  <a:srgbClr val="FFFF00"/>
                </a:solidFill>
                <a:latin typeface="Comic Sans MS" pitchFamily="66" charset="0"/>
              </a:rPr>
              <a:t>Exconjugantes</a:t>
            </a:r>
            <a:r>
              <a:rPr lang="es-AR" sz="2800" dirty="0" smtClean="0">
                <a:solidFill>
                  <a:srgbClr val="FFFF00"/>
                </a:solidFill>
                <a:latin typeface="Comic Sans MS" pitchFamily="66" charset="0"/>
              </a:rPr>
              <a:t>:   </a:t>
            </a:r>
            <a:r>
              <a:rPr lang="es-AR" sz="2800" dirty="0" err="1" smtClean="0">
                <a:solidFill>
                  <a:srgbClr val="FFFF00"/>
                </a:solidFill>
                <a:latin typeface="Comic Sans MS" pitchFamily="66" charset="0"/>
              </a:rPr>
              <a:t>SmR</a:t>
            </a:r>
            <a:r>
              <a:rPr lang="es-AR" sz="2800" dirty="0" smtClean="0">
                <a:solidFill>
                  <a:srgbClr val="FFFF00"/>
                </a:solidFill>
                <a:latin typeface="Comic Sans MS" pitchFamily="66" charset="0"/>
              </a:rPr>
              <a:t> y </a:t>
            </a:r>
            <a:r>
              <a:rPr lang="es-AR" sz="2800" dirty="0" err="1" smtClean="0">
                <a:solidFill>
                  <a:srgbClr val="FFFF00"/>
                </a:solidFill>
                <a:latin typeface="Comic Sans MS" pitchFamily="66" charset="0"/>
              </a:rPr>
              <a:t>TetR</a:t>
            </a:r>
            <a:r>
              <a:rPr lang="es-AR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s-A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6516"/>
            <a:ext cx="3241923" cy="56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278092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Seminarios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62272" y="1094879"/>
            <a:ext cx="8458200" cy="3846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Assembly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of new </a:t>
            </a:r>
            <a:r>
              <a:rPr kumimoji="0" lang="es-A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combinations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of genes, </a:t>
            </a:r>
            <a:r>
              <a:rPr kumimoji="0" lang="es-A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increasing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of </a:t>
            </a:r>
            <a:r>
              <a:rPr kumimoji="0" lang="es-A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diversity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and </a:t>
            </a:r>
            <a:r>
              <a:rPr kumimoji="0" lang="es-A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speed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up of </a:t>
            </a:r>
            <a:r>
              <a:rPr kumimoji="0" lang="es-A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evolution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31640" y="1310903"/>
            <a:ext cx="2736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Replica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619672" y="3615159"/>
            <a:ext cx="71642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Integra por recombinación homóloga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540568" y="2420888"/>
            <a:ext cx="2736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ADN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71600" y="44624"/>
            <a:ext cx="71642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Recombinación homóloga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7908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101587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Transformación bacteriana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24744"/>
            <a:ext cx="27336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420888"/>
            <a:ext cx="33478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Comic Sans MS" pitchFamily="66" charset="0"/>
              </a:rPr>
              <a:t>Competencia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03848" y="1052736"/>
            <a:ext cx="20882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Natural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36304" y="3717032"/>
            <a:ext cx="33478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Artificial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2120" y="3366120"/>
            <a:ext cx="33478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Comic Sans MS" pitchFamily="66" charset="0"/>
              </a:rPr>
              <a:t>Electrotransformación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44008" y="4581128"/>
            <a:ext cx="33478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CaCl2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35896" y="1637928"/>
            <a:ext cx="5508104" cy="1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&gt;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12 genes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involucrados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Regulada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por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quorum sensing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Uptake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ssDNA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          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5085184"/>
            <a:ext cx="33478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Uptake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ssDNA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dDNA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Conviene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hacer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recD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8 Flecha derecha"/>
          <p:cNvSpPr/>
          <p:nvPr/>
        </p:nvSpPr>
        <p:spPr>
          <a:xfrm rot="19307896">
            <a:off x="2763196" y="2240190"/>
            <a:ext cx="648072" cy="196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 rot="2662857">
            <a:off x="2691188" y="3680350"/>
            <a:ext cx="648072" cy="196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derecha"/>
          <p:cNvSpPr/>
          <p:nvPr/>
        </p:nvSpPr>
        <p:spPr>
          <a:xfrm rot="19307896">
            <a:off x="5390952" y="3812539"/>
            <a:ext cx="385142" cy="22025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derecha"/>
          <p:cNvSpPr/>
          <p:nvPr/>
        </p:nvSpPr>
        <p:spPr>
          <a:xfrm rot="2024938">
            <a:off x="5390953" y="4676636"/>
            <a:ext cx="385142" cy="22025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1587"/>
            <a:ext cx="7772400" cy="1470025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Conjugación bacteriana</a:t>
            </a:r>
            <a:endParaRPr lang="es-A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6632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10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20000" cy="338455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461665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 smtClean="0">
                <a:latin typeface="Comic Sans MS" pitchFamily="66" charset="0"/>
              </a:rPr>
              <a:t>Conjugación</a:t>
            </a:r>
            <a:endParaRPr lang="es-A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298</Words>
  <Application>Microsoft Office PowerPoint</Application>
  <PresentationFormat>Presentación en pantalla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Conjugación bacteriana</vt:lpstr>
      <vt:lpstr>Diapositiva 9</vt:lpstr>
      <vt:lpstr>Diapositiva 10</vt:lpstr>
      <vt:lpstr>Diapositiva 11</vt:lpstr>
      <vt:lpstr>Diapositiva 12</vt:lpstr>
      <vt:lpstr>Hfr</vt:lpstr>
      <vt:lpstr>Diapositiva 14</vt:lpstr>
      <vt:lpstr>Prime factors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Conjugation</dc:title>
  <dc:creator>Alejandra Mussi</dc:creator>
  <cp:lastModifiedBy>Alejandra Mussi</cp:lastModifiedBy>
  <cp:revision>138</cp:revision>
  <dcterms:created xsi:type="dcterms:W3CDTF">2013-07-27T03:48:46Z</dcterms:created>
  <dcterms:modified xsi:type="dcterms:W3CDTF">2015-08-28T10:40:46Z</dcterms:modified>
</cp:coreProperties>
</file>