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333" r:id="rId3"/>
    <p:sldId id="304" r:id="rId4"/>
    <p:sldId id="302" r:id="rId5"/>
    <p:sldId id="332" r:id="rId6"/>
    <p:sldId id="297" r:id="rId7"/>
    <p:sldId id="301" r:id="rId8"/>
    <p:sldId id="305" r:id="rId9"/>
    <p:sldId id="307" r:id="rId10"/>
    <p:sldId id="308" r:id="rId11"/>
    <p:sldId id="313" r:id="rId12"/>
    <p:sldId id="314" r:id="rId13"/>
    <p:sldId id="319" r:id="rId14"/>
    <p:sldId id="320" r:id="rId15"/>
    <p:sldId id="325" r:id="rId16"/>
    <p:sldId id="293" r:id="rId17"/>
    <p:sldId id="294" r:id="rId18"/>
    <p:sldId id="295" r:id="rId19"/>
    <p:sldId id="296" r:id="rId20"/>
    <p:sldId id="303" r:id="rId2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9900"/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06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CB14-295C-4AC1-85A3-9E59C5AE2733}" type="datetimeFigureOut">
              <a:rPr lang="es-AR" smtClean="0"/>
              <a:pPr/>
              <a:t>27/08/2015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696A-0B42-4095-A7DB-9ED91A80819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CB14-295C-4AC1-85A3-9E59C5AE2733}" type="datetimeFigureOut">
              <a:rPr lang="es-AR" smtClean="0"/>
              <a:pPr/>
              <a:t>27/08/2015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696A-0B42-4095-A7DB-9ED91A80819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CB14-295C-4AC1-85A3-9E59C5AE2733}" type="datetimeFigureOut">
              <a:rPr lang="es-AR" smtClean="0"/>
              <a:pPr/>
              <a:t>27/08/2015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696A-0B42-4095-A7DB-9ED91A80819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CB14-295C-4AC1-85A3-9E59C5AE2733}" type="datetimeFigureOut">
              <a:rPr lang="es-AR" smtClean="0"/>
              <a:pPr/>
              <a:t>27/08/2015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696A-0B42-4095-A7DB-9ED91A80819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CB14-295C-4AC1-85A3-9E59C5AE2733}" type="datetimeFigureOut">
              <a:rPr lang="es-AR" smtClean="0"/>
              <a:pPr/>
              <a:t>27/08/2015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696A-0B42-4095-A7DB-9ED91A80819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CB14-295C-4AC1-85A3-9E59C5AE2733}" type="datetimeFigureOut">
              <a:rPr lang="es-AR" smtClean="0"/>
              <a:pPr/>
              <a:t>27/08/2015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696A-0B42-4095-A7DB-9ED91A80819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CB14-295C-4AC1-85A3-9E59C5AE2733}" type="datetimeFigureOut">
              <a:rPr lang="es-AR" smtClean="0"/>
              <a:pPr/>
              <a:t>27/08/2015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696A-0B42-4095-A7DB-9ED91A80819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CB14-295C-4AC1-85A3-9E59C5AE2733}" type="datetimeFigureOut">
              <a:rPr lang="es-AR" smtClean="0"/>
              <a:pPr/>
              <a:t>27/08/2015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696A-0B42-4095-A7DB-9ED91A80819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CB14-295C-4AC1-85A3-9E59C5AE2733}" type="datetimeFigureOut">
              <a:rPr lang="es-AR" smtClean="0"/>
              <a:pPr/>
              <a:t>27/08/2015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696A-0B42-4095-A7DB-9ED91A80819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CB14-295C-4AC1-85A3-9E59C5AE2733}" type="datetimeFigureOut">
              <a:rPr lang="es-AR" smtClean="0"/>
              <a:pPr/>
              <a:t>27/08/2015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696A-0B42-4095-A7DB-9ED91A80819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CB14-295C-4AC1-85A3-9E59C5AE2733}" type="datetimeFigureOut">
              <a:rPr lang="es-AR" smtClean="0"/>
              <a:pPr/>
              <a:t>27/08/2015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696A-0B42-4095-A7DB-9ED91A80819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3CB14-295C-4AC1-85A3-9E59C5AE2733}" type="datetimeFigureOut">
              <a:rPr lang="es-AR" smtClean="0"/>
              <a:pPr/>
              <a:t>27/08/2015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9696A-0B42-4095-A7DB-9ED91A80819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" name="5 Marcador de contenido" descr="mechanisms of exchan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96136" y="4221088"/>
            <a:ext cx="3146648" cy="2441930"/>
          </a:xfrm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685800" y="446807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Transferencia horizontal de genes</a:t>
            </a: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6" y="1700808"/>
            <a:ext cx="77768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rgbClr val="FFFF00"/>
                </a:solidFill>
                <a:latin typeface="Comic Sans MS" pitchFamily="66" charset="0"/>
              </a:rPr>
              <a:t>Horizontal transfer </a:t>
            </a:r>
            <a:r>
              <a:rPr lang="es-AR" dirty="0" err="1" smtClean="0">
                <a:solidFill>
                  <a:srgbClr val="FFFF00"/>
                </a:solidFill>
                <a:latin typeface="Comic Sans MS" pitchFamily="66" charset="0"/>
              </a:rPr>
              <a:t>contrasts</a:t>
            </a:r>
            <a:endParaRPr lang="es-AR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with vertical gene transfer in which genes move from mother</a:t>
            </a:r>
          </a:p>
          <a:p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cell to daughter cell. In fact, it has been estimated that nearly</a:t>
            </a:r>
          </a:p>
          <a:p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20% of the E. coli genome originated from horizontal transfers.</a:t>
            </a:r>
          </a:p>
          <a:p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Horizontally transferred segments of DNA can often be detected</a:t>
            </a:r>
          </a:p>
          <a:p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because they have significantly different GC ratios (the ratio of</a:t>
            </a:r>
          </a:p>
          <a:p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guanine–cytosine base pairs to adenine–thymine base pairs) or</a:t>
            </a:r>
          </a:p>
          <a:p>
            <a:r>
              <a:rPr lang="en-US" dirty="0" err="1" smtClean="0">
                <a:solidFill>
                  <a:srgbClr val="FFFF00"/>
                </a:solidFill>
                <a:latin typeface="Comic Sans MS" pitchFamily="66" charset="0"/>
              </a:rPr>
              <a:t>codon</a:t>
            </a:r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 distributions (</a:t>
            </a:r>
            <a:r>
              <a:rPr lang="en-US" dirty="0" err="1" smtClean="0">
                <a:solidFill>
                  <a:srgbClr val="FFFF00"/>
                </a:solidFill>
                <a:latin typeface="Comic Sans MS" pitchFamily="66" charset="0"/>
              </a:rPr>
              <a:t>codon</a:t>
            </a:r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 bias, Section 6.17) from those of the</a:t>
            </a:r>
          </a:p>
          <a:p>
            <a:r>
              <a:rPr lang="es-AR" dirty="0" smtClean="0">
                <a:solidFill>
                  <a:srgbClr val="FFFF00"/>
                </a:solidFill>
                <a:latin typeface="Comic Sans MS" pitchFamily="66" charset="0"/>
              </a:rPr>
              <a:t>host </a:t>
            </a:r>
            <a:r>
              <a:rPr lang="es-AR" dirty="0" err="1" smtClean="0">
                <a:solidFill>
                  <a:srgbClr val="FFFF00"/>
                </a:solidFill>
                <a:latin typeface="Comic Sans MS" pitchFamily="66" charset="0"/>
              </a:rPr>
              <a:t>organism</a:t>
            </a:r>
            <a:r>
              <a:rPr lang="es-AR" dirty="0" smtClean="0">
                <a:solidFill>
                  <a:srgbClr val="FFFF00"/>
                </a:solidFill>
                <a:latin typeface="Comic Sans MS" pitchFamily="66" charset="0"/>
              </a:rPr>
              <a:t>.</a:t>
            </a:r>
            <a:endParaRPr lang="es-AR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7" name="6 Imagen" descr="mechanisms of exchange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4365104"/>
            <a:ext cx="3888432" cy="22616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142984"/>
            <a:ext cx="4021020" cy="5509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461665"/>
          </a:xfrm>
          <a:prstGeom prst="rect">
            <a:avLst/>
          </a:prstGeom>
          <a:solidFill>
            <a:srgbClr val="CC0099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2400" b="1" dirty="0" smtClean="0">
                <a:latin typeface="Comic Sans MS" pitchFamily="66" charset="0"/>
              </a:rPr>
              <a:t>Conjugación</a:t>
            </a:r>
            <a:endParaRPr lang="es-AR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85860"/>
            <a:ext cx="2543164" cy="1471610"/>
          </a:xfrm>
        </p:spPr>
        <p:txBody>
          <a:bodyPr/>
          <a:lstStyle/>
          <a:p>
            <a:r>
              <a:rPr lang="es-AR" dirty="0" err="1" smtClean="0">
                <a:solidFill>
                  <a:srgbClr val="FFFF00"/>
                </a:solidFill>
                <a:latin typeface="Comic Sans MS" pitchFamily="66" charset="0"/>
              </a:rPr>
              <a:t>Mpf</a:t>
            </a:r>
            <a:endParaRPr lang="es-AR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72670"/>
            <a:ext cx="2571768" cy="6332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28596" y="3457588"/>
            <a:ext cx="2543164" cy="1471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A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Dtr</a:t>
            </a:r>
            <a:endParaRPr kumimoji="0" lang="es-AR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785794"/>
            <a:ext cx="2940461" cy="5528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>
            <a:normAutofit/>
          </a:bodyPr>
          <a:lstStyle/>
          <a:p>
            <a:r>
              <a:rPr lang="es-AR" sz="4800" dirty="0" err="1" smtClean="0">
                <a:solidFill>
                  <a:srgbClr val="FFFF00"/>
                </a:solidFill>
                <a:latin typeface="Comic Sans MS" pitchFamily="66" charset="0"/>
              </a:rPr>
              <a:t>Hfr</a:t>
            </a:r>
            <a:endParaRPr lang="es-AR" sz="4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>
                <a:solidFill>
                  <a:srgbClr val="FFFF00"/>
                </a:solidFill>
                <a:latin typeface="Comic Sans MS" pitchFamily="66" charset="0"/>
              </a:rPr>
              <a:t>Formación</a:t>
            </a:r>
            <a:endParaRPr lang="es-AR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0017" y="1214422"/>
            <a:ext cx="5076825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461665"/>
          </a:xfrm>
          <a:prstGeom prst="rect">
            <a:avLst/>
          </a:prstGeom>
          <a:solidFill>
            <a:srgbClr val="CC0099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2400" b="1" dirty="0" smtClean="0">
                <a:latin typeface="Comic Sans MS" pitchFamily="66" charset="0"/>
              </a:rPr>
              <a:t>Conjugación: </a:t>
            </a:r>
            <a:r>
              <a:rPr lang="es-AR" sz="2400" b="1" dirty="0" err="1" smtClean="0">
                <a:latin typeface="Comic Sans MS" pitchFamily="66" charset="0"/>
              </a:rPr>
              <a:t>Hfr</a:t>
            </a:r>
            <a:endParaRPr lang="es-AR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714488"/>
            <a:ext cx="4295797" cy="4242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461665"/>
          </a:xfrm>
          <a:prstGeom prst="rect">
            <a:avLst/>
          </a:prstGeom>
          <a:solidFill>
            <a:srgbClr val="CC0099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2400" b="1" dirty="0" smtClean="0">
                <a:latin typeface="Comic Sans MS" pitchFamily="66" charset="0"/>
              </a:rPr>
              <a:t>Conjugación: transferencia de genes </a:t>
            </a:r>
            <a:r>
              <a:rPr lang="es-AR" sz="2400" b="1" dirty="0" err="1" smtClean="0">
                <a:latin typeface="Comic Sans MS" pitchFamily="66" charset="0"/>
              </a:rPr>
              <a:t>cromosomales</a:t>
            </a:r>
            <a:r>
              <a:rPr lang="es-AR" sz="2400" b="1" dirty="0" smtClean="0">
                <a:latin typeface="Comic Sans MS" pitchFamily="66" charset="0"/>
              </a:rPr>
              <a:t> por </a:t>
            </a:r>
            <a:r>
              <a:rPr lang="es-AR" sz="2400" b="1" dirty="0" err="1" smtClean="0">
                <a:latin typeface="Comic Sans MS" pitchFamily="66" charset="0"/>
              </a:rPr>
              <a:t>Hfr</a:t>
            </a:r>
            <a:endParaRPr lang="es-AR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2214610" y="274638"/>
            <a:ext cx="8229600" cy="1143000"/>
          </a:xfrm>
        </p:spPr>
        <p:txBody>
          <a:bodyPr/>
          <a:lstStyle/>
          <a:p>
            <a:r>
              <a:rPr lang="es-AR" dirty="0" smtClean="0">
                <a:solidFill>
                  <a:srgbClr val="FFFF00"/>
                </a:solidFill>
                <a:latin typeface="Comic Sans MS" pitchFamily="66" charset="0"/>
              </a:rPr>
              <a:t>Prime </a:t>
            </a:r>
            <a:r>
              <a:rPr lang="es-AR" dirty="0" err="1" smtClean="0">
                <a:solidFill>
                  <a:srgbClr val="FFFF00"/>
                </a:solidFill>
                <a:latin typeface="Comic Sans MS" pitchFamily="66" charset="0"/>
              </a:rPr>
              <a:t>factors</a:t>
            </a:r>
            <a:endParaRPr lang="es-AR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err="1" smtClean="0">
                <a:solidFill>
                  <a:srgbClr val="FFFF00"/>
                </a:solidFill>
                <a:latin typeface="Comic Sans MS" pitchFamily="66" charset="0"/>
              </a:rPr>
              <a:t>formation</a:t>
            </a:r>
            <a:endParaRPr lang="es-AR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6581" y="357166"/>
            <a:ext cx="3655947" cy="632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461665"/>
          </a:xfrm>
          <a:prstGeom prst="rect">
            <a:avLst/>
          </a:prstGeom>
          <a:solidFill>
            <a:srgbClr val="CC0099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2400" b="1" dirty="0" smtClean="0">
                <a:latin typeface="Comic Sans MS" pitchFamily="66" charset="0"/>
              </a:rPr>
              <a:t>Conjugación: factores prima</a:t>
            </a:r>
            <a:endParaRPr lang="es-AR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5800" y="2286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 smtClean="0">
                <a:solidFill>
                  <a:srgbClr val="FFFF00"/>
                </a:solidFill>
                <a:latin typeface="Comic Sans MS" pitchFamily="66" charset="0"/>
              </a:rPr>
              <a:t>TP </a:t>
            </a:r>
            <a:r>
              <a:rPr lang="en-US" sz="3200" dirty="0" err="1" smtClean="0">
                <a:solidFill>
                  <a:srgbClr val="FFFF00"/>
                </a:solidFill>
                <a:latin typeface="Comic Sans MS" pitchFamily="66" charset="0"/>
              </a:rPr>
              <a:t>Transformación</a:t>
            </a:r>
            <a:r>
              <a:rPr lang="en-US" sz="3200" dirty="0" smtClean="0">
                <a:solidFill>
                  <a:srgbClr val="FFFF00"/>
                </a:solidFill>
                <a:latin typeface="Comic Sans MS" pitchFamily="66" charset="0"/>
              </a:rPr>
              <a:t> y </a:t>
            </a:r>
            <a:r>
              <a:rPr lang="en-US" sz="3200" dirty="0" err="1" smtClean="0">
                <a:solidFill>
                  <a:srgbClr val="FFFF00"/>
                </a:solidFill>
                <a:latin typeface="Comic Sans MS" pitchFamily="66" charset="0"/>
              </a:rPr>
              <a:t>Conjugación</a:t>
            </a:r>
            <a:endParaRPr lang="en-US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3568" y="-24340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 dirty="0" err="1" smtClean="0">
                <a:solidFill>
                  <a:srgbClr val="FFFF00"/>
                </a:solidFill>
                <a:latin typeface="Comic Sans MS" pitchFamily="66" charset="0"/>
              </a:rPr>
              <a:t>Transformación</a:t>
            </a:r>
            <a:endParaRPr lang="en-US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32048" y="404664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i="1" dirty="0" smtClean="0">
                <a:solidFill>
                  <a:srgbClr val="FFFF00"/>
                </a:solidFill>
                <a:latin typeface="Comic Sans MS" pitchFamily="66" charset="0"/>
              </a:rPr>
              <a:t>B. subtilis JH642 (trpC2 pheA1)</a:t>
            </a:r>
          </a:p>
          <a:p>
            <a:pPr algn="ctr"/>
            <a:r>
              <a:rPr lang="en-US" sz="2800" i="1" dirty="0" err="1" smtClean="0">
                <a:solidFill>
                  <a:srgbClr val="FFFF00"/>
                </a:solidFill>
                <a:latin typeface="Comic Sans MS" pitchFamily="66" charset="0"/>
              </a:rPr>
              <a:t>Competencia</a:t>
            </a:r>
            <a:r>
              <a:rPr lang="en-US" sz="2800" i="1" dirty="0" smtClean="0">
                <a:solidFill>
                  <a:srgbClr val="FFFF00"/>
                </a:solidFill>
                <a:latin typeface="Comic Sans MS" pitchFamily="66" charset="0"/>
              </a:rPr>
              <a:t> natural</a:t>
            </a:r>
            <a:endParaRPr lang="en-US" sz="2800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23528" y="2880320"/>
          <a:ext cx="2740645" cy="2004182"/>
        </p:xfrm>
        <a:graphic>
          <a:graphicData uri="http://schemas.openxmlformats.org/presentationml/2006/ole">
            <p:oleObj spid="_x0000_s1026" name="CorelDRAW" r:id="rId3" imgW="2826022" imgH="2139118" progId="CorelDRAW.Graphic.13">
              <p:embed/>
            </p:oleObj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23528" y="4968552"/>
            <a:ext cx="280831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i="1" dirty="0" err="1" smtClean="0">
                <a:solidFill>
                  <a:srgbClr val="FFFF00"/>
                </a:solidFill>
                <a:latin typeface="Comic Sans MS" pitchFamily="66" charset="0"/>
              </a:rPr>
              <a:t>Replicativo</a:t>
            </a:r>
            <a:r>
              <a:rPr lang="en-US" i="1" dirty="0" smtClean="0">
                <a:solidFill>
                  <a:srgbClr val="FFFF00"/>
                </a:solidFill>
                <a:latin typeface="Comic Sans MS" pitchFamily="66" charset="0"/>
              </a:rPr>
              <a:t> en E. coli</a:t>
            </a:r>
          </a:p>
          <a:p>
            <a:pPr algn="ctr"/>
            <a:r>
              <a:rPr lang="en-US" i="1" dirty="0" err="1" smtClean="0">
                <a:solidFill>
                  <a:srgbClr val="FFFF00"/>
                </a:solidFill>
                <a:latin typeface="Comic Sans MS" pitchFamily="66" charset="0"/>
              </a:rPr>
              <a:t>Suicida</a:t>
            </a:r>
            <a:r>
              <a:rPr lang="en-US" i="1" dirty="0" smtClean="0">
                <a:solidFill>
                  <a:srgbClr val="FFFF00"/>
                </a:solidFill>
                <a:latin typeface="Comic Sans MS" pitchFamily="66" charset="0"/>
              </a:rPr>
              <a:t> en B. subtilis</a:t>
            </a:r>
            <a:endParaRPr lang="en-US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6" name="5 Flecha derecha"/>
          <p:cNvSpPr/>
          <p:nvPr/>
        </p:nvSpPr>
        <p:spPr>
          <a:xfrm>
            <a:off x="3347864" y="3744416"/>
            <a:ext cx="648072" cy="19660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932040" y="5733256"/>
            <a:ext cx="352839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i="1" dirty="0" smtClean="0">
                <a:solidFill>
                  <a:srgbClr val="FFFF00"/>
                </a:solidFill>
                <a:latin typeface="Comic Sans MS" pitchFamily="66" charset="0"/>
              </a:rPr>
              <a:t>amyE-cat</a:t>
            </a:r>
            <a:r>
              <a:rPr lang="en-US" i="1" dirty="0" smtClean="0">
                <a:solidFill>
                  <a:srgbClr val="FFFF00"/>
                </a:solidFill>
                <a:latin typeface="Comic Sans MS" pitchFamily="66" charset="0"/>
              </a:rPr>
              <a:t>: </a:t>
            </a:r>
            <a:r>
              <a:rPr lang="en-US" i="1" dirty="0" err="1" smtClean="0">
                <a:solidFill>
                  <a:srgbClr val="FFFF00"/>
                </a:solidFill>
                <a:latin typeface="Comic Sans MS" pitchFamily="66" charset="0"/>
              </a:rPr>
              <a:t>CmR</a:t>
            </a:r>
            <a:r>
              <a:rPr lang="en-US" i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l-GR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β</a:t>
            </a:r>
            <a:r>
              <a:rPr lang="en-US" i="1" dirty="0" smtClean="0">
                <a:solidFill>
                  <a:srgbClr val="FFFF00"/>
                </a:solidFill>
                <a:latin typeface="Comic Sans MS" pitchFamily="66" charset="0"/>
              </a:rPr>
              <a:t>-gal</a:t>
            </a:r>
            <a:endParaRPr lang="en-US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4355976" y="2357914"/>
          <a:ext cx="4239940" cy="3567268"/>
        </p:xfrm>
        <a:graphic>
          <a:graphicData uri="http://schemas.openxmlformats.org/presentationml/2006/ole">
            <p:oleObj spid="_x0000_s1027" name="CorelDRAW" r:id="rId4" imgW="4863568" imgH="4238581" progId="CorelDRAW.Graphic.13">
              <p:embed/>
            </p:oleObj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323528" y="1425550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In </a:t>
            </a:r>
            <a:r>
              <a:rPr lang="en-US" i="1" dirty="0" smtClean="0">
                <a:solidFill>
                  <a:srgbClr val="FFFF00"/>
                </a:solidFill>
                <a:latin typeface="Comic Sans MS" pitchFamily="66" charset="0"/>
              </a:rPr>
              <a:t>Bacillus subtilis</a:t>
            </a:r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, competence develops </a:t>
            </a:r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post-exponentially </a:t>
            </a:r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and only in certain media. In addition, only a minority of the cells in a competent culture become competent, and these are physiologically distinct. </a:t>
            </a:r>
            <a:endParaRPr lang="es-AR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716016" y="6209928"/>
            <a:ext cx="442798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AR" dirty="0" smtClean="0">
                <a:solidFill>
                  <a:srgbClr val="FFFF00"/>
                </a:solidFill>
                <a:latin typeface="Comic Sans MS" pitchFamily="66" charset="0"/>
              </a:rPr>
              <a:t>Selección simples y dobles </a:t>
            </a:r>
            <a:r>
              <a:rPr lang="es-AR" dirty="0" err="1" smtClean="0">
                <a:solidFill>
                  <a:srgbClr val="FFFF00"/>
                </a:solidFill>
                <a:latin typeface="Comic Sans MS" pitchFamily="66" charset="0"/>
              </a:rPr>
              <a:t>cross-over</a:t>
            </a:r>
            <a:endParaRPr lang="en-US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55576" y="629816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i="1" dirty="0" smtClean="0">
                <a:solidFill>
                  <a:srgbClr val="FFFF00"/>
                </a:solidFill>
                <a:latin typeface="Comic Sans MS" pitchFamily="66" charset="0"/>
              </a:rPr>
              <a:t>E. coli DH5</a:t>
            </a:r>
            <a:r>
              <a:rPr lang="el-GR" sz="28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α</a:t>
            </a:r>
            <a:endParaRPr lang="es-AR" sz="2800" i="1" dirty="0" smtClean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ctr"/>
            <a:r>
              <a:rPr lang="es-AR" sz="2800" i="1" dirty="0" smtClean="0">
                <a:solidFill>
                  <a:srgbClr val="FFFF00"/>
                </a:solidFill>
                <a:latin typeface="Comic Sans MS" pitchFamily="66" charset="0"/>
                <a:cs typeface="Times New Roman"/>
              </a:rPr>
              <a:t>Competencia inducida químicamente</a:t>
            </a:r>
            <a:endParaRPr lang="en-US" sz="2800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3" name="2 Imagen" descr="pbluescript_2_sk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0750" y="1895822"/>
            <a:ext cx="4762500" cy="3981450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5877272"/>
            <a:ext cx="280831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i="1" dirty="0" err="1" smtClean="0">
                <a:solidFill>
                  <a:srgbClr val="FFFF00"/>
                </a:solidFill>
                <a:latin typeface="Comic Sans MS" pitchFamily="66" charset="0"/>
              </a:rPr>
              <a:t>Replicativo</a:t>
            </a:r>
            <a:r>
              <a:rPr lang="en-US" i="1" dirty="0" smtClean="0">
                <a:solidFill>
                  <a:srgbClr val="FFFF00"/>
                </a:solidFill>
                <a:latin typeface="Comic Sans MS" pitchFamily="66" charset="0"/>
              </a:rPr>
              <a:t> en E. coli</a:t>
            </a:r>
          </a:p>
          <a:p>
            <a:pPr algn="ctr"/>
            <a:r>
              <a:rPr lang="en-US" i="1" dirty="0" err="1" smtClean="0">
                <a:solidFill>
                  <a:srgbClr val="FFFF00"/>
                </a:solidFill>
                <a:latin typeface="Comic Sans MS" pitchFamily="66" charset="0"/>
              </a:rPr>
              <a:t>AmpR</a:t>
            </a:r>
            <a:endParaRPr lang="en-US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3568" y="-162272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 dirty="0" err="1" smtClean="0">
                <a:solidFill>
                  <a:srgbClr val="FFFF00"/>
                </a:solidFill>
                <a:latin typeface="Comic Sans MS" pitchFamily="66" charset="0"/>
              </a:rPr>
              <a:t>Transformación</a:t>
            </a:r>
            <a:endParaRPr lang="en-US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3568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 dirty="0" err="1" smtClean="0">
                <a:solidFill>
                  <a:srgbClr val="FFFF00"/>
                </a:solidFill>
                <a:latin typeface="Comic Sans MS" pitchFamily="66" charset="0"/>
              </a:rPr>
              <a:t>Conjugación</a:t>
            </a:r>
            <a:endParaRPr lang="en-US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39552" y="1628800"/>
            <a:ext cx="77048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_tradnl" sz="2400" dirty="0" smtClean="0">
                <a:solidFill>
                  <a:srgbClr val="FFFF00"/>
                </a:solidFill>
                <a:latin typeface="Comic Sans MS" pitchFamily="66" charset="0"/>
              </a:rPr>
              <a:t>XLI-</a:t>
            </a:r>
            <a:r>
              <a:rPr lang="es-ES_tradnl" sz="2400" dirty="0" err="1" smtClean="0">
                <a:solidFill>
                  <a:srgbClr val="FFFF00"/>
                </a:solidFill>
                <a:latin typeface="Comic Sans MS" pitchFamily="66" charset="0"/>
              </a:rPr>
              <a:t>blue</a:t>
            </a:r>
            <a:r>
              <a:rPr lang="es-ES_tradnl" sz="2400" dirty="0" smtClean="0">
                <a:solidFill>
                  <a:srgbClr val="FFFF00"/>
                </a:solidFill>
                <a:latin typeface="Comic Sans MS" pitchFamily="66" charset="0"/>
              </a:rPr>
              <a:t> (</a:t>
            </a:r>
            <a:r>
              <a:rPr lang="es-AR" sz="2400" i="1" dirty="0" smtClean="0">
                <a:solidFill>
                  <a:srgbClr val="FFFF00"/>
                </a:solidFill>
                <a:latin typeface="Comic Sans MS" pitchFamily="66" charset="0"/>
              </a:rPr>
              <a:t>recA1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s-AR" sz="2400" i="1" dirty="0" smtClean="0">
                <a:solidFill>
                  <a:srgbClr val="FFFF00"/>
                </a:solidFill>
                <a:latin typeface="Comic Sans MS" pitchFamily="66" charset="0"/>
              </a:rPr>
              <a:t>endA1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s-AR" sz="2400" i="1" dirty="0" smtClean="0">
                <a:solidFill>
                  <a:srgbClr val="FFFF00"/>
                </a:solidFill>
                <a:latin typeface="Comic Sans MS" pitchFamily="66" charset="0"/>
              </a:rPr>
              <a:t>gyrA96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s-AR" sz="2400" i="1" dirty="0" smtClean="0">
                <a:solidFill>
                  <a:srgbClr val="FFFF00"/>
                </a:solidFill>
                <a:latin typeface="Comic Sans MS" pitchFamily="66" charset="0"/>
              </a:rPr>
              <a:t>thi-1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s-AR" sz="2400" i="1" dirty="0" smtClean="0">
                <a:solidFill>
                  <a:srgbClr val="FFFF00"/>
                </a:solidFill>
                <a:latin typeface="Comic Sans MS" pitchFamily="66" charset="0"/>
              </a:rPr>
              <a:t>hsdR17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s-AR" sz="2400" i="1" dirty="0" smtClean="0">
                <a:solidFill>
                  <a:srgbClr val="FFFF00"/>
                </a:solidFill>
                <a:latin typeface="Comic Sans MS" pitchFamily="66" charset="0"/>
              </a:rPr>
              <a:t>supE44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s-AR" sz="2400" i="1" dirty="0" smtClean="0">
                <a:solidFill>
                  <a:srgbClr val="FFFF00"/>
                </a:solidFill>
                <a:latin typeface="Comic Sans MS" pitchFamily="66" charset="0"/>
              </a:rPr>
              <a:t>relA1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s-AR" sz="2400" i="1" dirty="0" err="1" smtClean="0">
                <a:solidFill>
                  <a:srgbClr val="FFFF00"/>
                </a:solidFill>
                <a:latin typeface="Comic Sans MS" pitchFamily="66" charset="0"/>
              </a:rPr>
              <a:t>lac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</a:rPr>
              <a:t> [F', </a:t>
            </a:r>
            <a:r>
              <a:rPr lang="es-AR" sz="2400" i="1" dirty="0" err="1" smtClean="0">
                <a:solidFill>
                  <a:srgbClr val="FFFF00"/>
                </a:solidFill>
                <a:latin typeface="Comic Sans MS" pitchFamily="66" charset="0"/>
              </a:rPr>
              <a:t>proAB</a:t>
            </a:r>
            <a:r>
              <a:rPr lang="es-AR" sz="2400" baseline="30000" dirty="0" smtClean="0">
                <a:solidFill>
                  <a:srgbClr val="FFFF00"/>
                </a:solidFill>
                <a:latin typeface="Comic Sans MS" pitchFamily="66" charset="0"/>
              </a:rPr>
              <a:t>+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s-AR" sz="2400" i="1" dirty="0" err="1" smtClean="0">
                <a:solidFill>
                  <a:srgbClr val="FFFF00"/>
                </a:solidFill>
                <a:latin typeface="Comic Sans MS" pitchFamily="66" charset="0"/>
              </a:rPr>
              <a:t>lacIq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s-AR" sz="2400" i="1" dirty="0" err="1" smtClean="0">
                <a:solidFill>
                  <a:srgbClr val="FFFF00"/>
                </a:solidFill>
                <a:latin typeface="Comic Sans MS" pitchFamily="66" charset="0"/>
              </a:rPr>
              <a:t>lacZ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  <a:sym typeface="Symbol"/>
              </a:rPr>
              <a:t>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</a:rPr>
              <a:t>15::</a:t>
            </a:r>
            <a:r>
              <a:rPr lang="es-AR" sz="2400" i="1" dirty="0" smtClean="0">
                <a:solidFill>
                  <a:srgbClr val="FFFF00"/>
                </a:solidFill>
                <a:latin typeface="Comic Sans MS" pitchFamily="66" charset="0"/>
              </a:rPr>
              <a:t>Tn10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</a:rPr>
              <a:t> (</a:t>
            </a:r>
            <a:r>
              <a:rPr lang="es-AR" sz="2400" dirty="0" err="1" smtClean="0">
                <a:solidFill>
                  <a:srgbClr val="FFFF00"/>
                </a:solidFill>
                <a:latin typeface="Comic Sans MS" pitchFamily="66" charset="0"/>
              </a:rPr>
              <a:t>Tet</a:t>
            </a:r>
            <a:r>
              <a:rPr lang="es-AR" sz="2400" baseline="30000" dirty="0" err="1" smtClean="0">
                <a:solidFill>
                  <a:srgbClr val="FFFF00"/>
                </a:solidFill>
                <a:latin typeface="Comic Sans MS" pitchFamily="66" charset="0"/>
              </a:rPr>
              <a:t>R</a:t>
            </a:r>
            <a:r>
              <a:rPr lang="es-AR" sz="2400" dirty="0" smtClean="0">
                <a:solidFill>
                  <a:srgbClr val="FFFF00"/>
                </a:solidFill>
                <a:latin typeface="Comic Sans MS" pitchFamily="66" charset="0"/>
              </a:rPr>
              <a:t>)]</a:t>
            </a:r>
          </a:p>
          <a:p>
            <a:pPr lvl="0"/>
            <a:endParaRPr lang="es-ES_tradnl" sz="24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lvl="0"/>
            <a:r>
              <a:rPr lang="es-ES_tradnl" sz="2400" dirty="0" smtClean="0">
                <a:solidFill>
                  <a:srgbClr val="FFFF00"/>
                </a:solidFill>
                <a:latin typeface="Comic Sans MS" pitchFamily="66" charset="0"/>
              </a:rPr>
              <a:t>MC4100 (</a:t>
            </a:r>
            <a:r>
              <a:rPr lang="es-ES_tradnl" sz="2400" i="1" dirty="0" smtClean="0">
                <a:solidFill>
                  <a:srgbClr val="FFFF00"/>
                </a:solidFill>
                <a:latin typeface="Comic Sans MS" pitchFamily="66" charset="0"/>
              </a:rPr>
              <a:t>supE44</a:t>
            </a:r>
            <a:r>
              <a:rPr lang="es-ES_tradnl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s-ES_tradnl" sz="2400" dirty="0" smtClean="0">
                <a:solidFill>
                  <a:srgbClr val="FFFF00"/>
                </a:solidFill>
                <a:latin typeface="Comic Sans MS" pitchFamily="66" charset="0"/>
                <a:sym typeface="Symbol"/>
              </a:rPr>
              <a:t></a:t>
            </a:r>
            <a:r>
              <a:rPr lang="es-ES_tradnl" sz="2400" i="1" dirty="0" smtClean="0">
                <a:solidFill>
                  <a:srgbClr val="FFFF00"/>
                </a:solidFill>
                <a:latin typeface="Comic Sans MS" pitchFamily="66" charset="0"/>
              </a:rPr>
              <a:t>lacU169</a:t>
            </a:r>
            <a:r>
              <a:rPr lang="es-ES_tradnl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s-ES_tradnl" sz="2400" i="1" dirty="0" smtClean="0">
                <a:solidFill>
                  <a:srgbClr val="FFFF00"/>
                </a:solidFill>
                <a:latin typeface="Comic Sans MS" pitchFamily="66" charset="0"/>
              </a:rPr>
              <a:t>hsdR17</a:t>
            </a:r>
            <a:r>
              <a:rPr lang="es-ES_tradnl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s-ES_tradnl" sz="2400" i="1" dirty="0" smtClean="0">
                <a:solidFill>
                  <a:srgbClr val="FFFF00"/>
                </a:solidFill>
                <a:latin typeface="Comic Sans MS" pitchFamily="66" charset="0"/>
              </a:rPr>
              <a:t>gyrA96</a:t>
            </a:r>
            <a:r>
              <a:rPr lang="es-ES_tradnl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s-ES_tradnl" sz="2400" i="1" dirty="0" smtClean="0">
                <a:solidFill>
                  <a:srgbClr val="FFFF00"/>
                </a:solidFill>
                <a:latin typeface="Comic Sans MS" pitchFamily="66" charset="0"/>
              </a:rPr>
              <a:t>relA1</a:t>
            </a:r>
            <a:r>
              <a:rPr lang="es-ES_tradnl" sz="2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s-ES_tradnl" sz="2400" i="1" dirty="0" err="1" smtClean="0">
                <a:solidFill>
                  <a:srgbClr val="FFFF00"/>
                </a:solidFill>
                <a:latin typeface="Comic Sans MS" pitchFamily="66" charset="0"/>
              </a:rPr>
              <a:t>thi</a:t>
            </a:r>
            <a:r>
              <a:rPr lang="es-ES_tradnl" sz="2400" dirty="0" smtClean="0">
                <a:solidFill>
                  <a:srgbClr val="FFFF00"/>
                </a:solidFill>
                <a:latin typeface="Comic Sans MS" pitchFamily="66" charset="0"/>
                <a:sym typeface="Symbol"/>
              </a:rPr>
              <a:t></a:t>
            </a:r>
            <a:r>
              <a:rPr lang="es-ES_tradnl" sz="2400" dirty="0" smtClean="0">
                <a:solidFill>
                  <a:srgbClr val="FFFF00"/>
                </a:solidFill>
                <a:latin typeface="Comic Sans MS" pitchFamily="66" charset="0"/>
              </a:rPr>
              <a:t>(</a:t>
            </a:r>
            <a:r>
              <a:rPr lang="es-ES_tradnl" sz="2400" i="1" dirty="0" err="1" smtClean="0">
                <a:solidFill>
                  <a:srgbClr val="FFFF00"/>
                </a:solidFill>
                <a:latin typeface="Comic Sans MS" pitchFamily="66" charset="0"/>
              </a:rPr>
              <a:t>lac</a:t>
            </a:r>
            <a:r>
              <a:rPr lang="es-ES_tradnl" sz="2400" dirty="0" err="1" smtClean="0">
                <a:solidFill>
                  <a:srgbClr val="FFFF00"/>
                </a:solidFill>
                <a:latin typeface="Comic Sans MS" pitchFamily="66" charset="0"/>
              </a:rPr>
              <a:t>-</a:t>
            </a:r>
            <a:r>
              <a:rPr lang="es-ES_tradnl" sz="2400" i="1" dirty="0" err="1" smtClean="0">
                <a:solidFill>
                  <a:srgbClr val="FFFF00"/>
                </a:solidFill>
                <a:latin typeface="Comic Sans MS" pitchFamily="66" charset="0"/>
              </a:rPr>
              <a:t>proAB</a:t>
            </a:r>
            <a:r>
              <a:rPr lang="es-ES_tradnl" sz="2400" dirty="0" smtClean="0">
                <a:solidFill>
                  <a:srgbClr val="FFFF00"/>
                </a:solidFill>
                <a:latin typeface="Comic Sans MS" pitchFamily="66" charset="0"/>
              </a:rPr>
              <a:t>) </a:t>
            </a:r>
            <a:r>
              <a:rPr lang="es-ES_tradnl" sz="2400" dirty="0" err="1" smtClean="0">
                <a:solidFill>
                  <a:srgbClr val="FFFF00"/>
                </a:solidFill>
                <a:latin typeface="Comic Sans MS" pitchFamily="66" charset="0"/>
              </a:rPr>
              <a:t>Sm</a:t>
            </a:r>
            <a:r>
              <a:rPr lang="es-ES_tradnl" sz="2400" baseline="30000" dirty="0" err="1" smtClean="0">
                <a:solidFill>
                  <a:srgbClr val="FFFF00"/>
                </a:solidFill>
                <a:latin typeface="Comic Sans MS" pitchFamily="66" charset="0"/>
              </a:rPr>
              <a:t>R</a:t>
            </a:r>
            <a:endParaRPr lang="es-AR" sz="24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endParaRPr lang="es-AR" dirty="0"/>
          </a:p>
        </p:txBody>
      </p:sp>
      <p:sp>
        <p:nvSpPr>
          <p:cNvPr id="4" name="3 CuadroTexto"/>
          <p:cNvSpPr txBox="1"/>
          <p:nvPr/>
        </p:nvSpPr>
        <p:spPr>
          <a:xfrm>
            <a:off x="2123728" y="4869160"/>
            <a:ext cx="5145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 err="1" smtClean="0">
                <a:solidFill>
                  <a:srgbClr val="FFFF00"/>
                </a:solidFill>
                <a:latin typeface="Comic Sans MS" pitchFamily="66" charset="0"/>
              </a:rPr>
              <a:t>Exconjugantes</a:t>
            </a:r>
            <a:r>
              <a:rPr lang="es-AR" sz="2800" dirty="0" smtClean="0">
                <a:solidFill>
                  <a:srgbClr val="FFFF00"/>
                </a:solidFill>
                <a:latin typeface="Comic Sans MS" pitchFamily="66" charset="0"/>
              </a:rPr>
              <a:t>:   </a:t>
            </a:r>
            <a:r>
              <a:rPr lang="es-AR" sz="2800" dirty="0" err="1" smtClean="0">
                <a:solidFill>
                  <a:srgbClr val="FFFF00"/>
                </a:solidFill>
                <a:latin typeface="Comic Sans MS" pitchFamily="66" charset="0"/>
              </a:rPr>
              <a:t>SmR</a:t>
            </a:r>
            <a:r>
              <a:rPr lang="es-AR" sz="2800" dirty="0" smtClean="0">
                <a:solidFill>
                  <a:srgbClr val="FFFF00"/>
                </a:solidFill>
                <a:latin typeface="Comic Sans MS" pitchFamily="66" charset="0"/>
              </a:rPr>
              <a:t> y </a:t>
            </a:r>
            <a:r>
              <a:rPr lang="es-AR" sz="2800" dirty="0" err="1" smtClean="0">
                <a:solidFill>
                  <a:srgbClr val="FFFF00"/>
                </a:solidFill>
                <a:latin typeface="Comic Sans MS" pitchFamily="66" charset="0"/>
              </a:rPr>
              <a:t>TetR</a:t>
            </a:r>
            <a:r>
              <a:rPr lang="es-AR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endParaRPr lang="es-AR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586516"/>
            <a:ext cx="3241923" cy="5659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3568" y="278092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 dirty="0" err="1" smtClean="0">
                <a:solidFill>
                  <a:srgbClr val="FFFF00"/>
                </a:solidFill>
                <a:latin typeface="Comic Sans MS" pitchFamily="66" charset="0"/>
              </a:rPr>
              <a:t>Seminarios</a:t>
            </a:r>
            <a:endParaRPr lang="en-US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362272" y="1094879"/>
            <a:ext cx="8458200" cy="3846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Assembly</a:t>
            </a:r>
            <a:r>
              <a:rPr kumimoji="0" lang="es-AR" sz="44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of new </a:t>
            </a:r>
            <a:r>
              <a:rPr kumimoji="0" lang="es-AR" sz="4400" b="0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combinations</a:t>
            </a:r>
            <a:r>
              <a:rPr kumimoji="0" lang="es-AR" sz="44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of genes, </a:t>
            </a:r>
            <a:r>
              <a:rPr kumimoji="0" lang="es-AR" sz="4400" b="0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increasing</a:t>
            </a:r>
            <a:r>
              <a:rPr kumimoji="0" lang="es-AR" sz="44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of </a:t>
            </a:r>
            <a:r>
              <a:rPr kumimoji="0" lang="es-AR" sz="4400" b="0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diversity</a:t>
            </a:r>
            <a:r>
              <a:rPr kumimoji="0" lang="es-AR" sz="44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and </a:t>
            </a:r>
            <a:r>
              <a:rPr kumimoji="0" lang="es-AR" sz="4400" b="0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speed</a:t>
            </a:r>
            <a:r>
              <a:rPr kumimoji="0" lang="es-AR" sz="44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up of </a:t>
            </a:r>
            <a:r>
              <a:rPr kumimoji="0" lang="es-AR" sz="4400" b="0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evolution</a:t>
            </a:r>
            <a:r>
              <a:rPr kumimoji="0" lang="es-AR" sz="44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1331640" y="1310903"/>
            <a:ext cx="273630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Replica</a:t>
            </a: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619672" y="3615159"/>
            <a:ext cx="716428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Integra por recombinación homóloga</a:t>
            </a: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-540568" y="2420888"/>
            <a:ext cx="273630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ADN</a:t>
            </a: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971600" y="44624"/>
            <a:ext cx="716428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Recombinación homóloga</a:t>
            </a: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196752"/>
            <a:ext cx="2790825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685800" y="101587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Transformación bacteriana</a:t>
            </a: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124744"/>
            <a:ext cx="2733675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420888"/>
            <a:ext cx="33478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 err="1" smtClean="0">
                <a:solidFill>
                  <a:srgbClr val="FFFF00"/>
                </a:solidFill>
                <a:latin typeface="Comic Sans MS" pitchFamily="66" charset="0"/>
              </a:rPr>
              <a:t>Competencia</a:t>
            </a:r>
            <a:endParaRPr lang="en-US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03848" y="1052736"/>
            <a:ext cx="208823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 smtClean="0">
                <a:solidFill>
                  <a:srgbClr val="FFFF00"/>
                </a:solidFill>
                <a:latin typeface="Comic Sans MS" pitchFamily="66" charset="0"/>
              </a:rPr>
              <a:t>Natural</a:t>
            </a:r>
            <a:endParaRPr lang="en-US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36304" y="3717032"/>
            <a:ext cx="33478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 smtClean="0">
                <a:solidFill>
                  <a:srgbClr val="FFFF00"/>
                </a:solidFill>
                <a:latin typeface="Comic Sans MS" pitchFamily="66" charset="0"/>
              </a:rPr>
              <a:t>Artificial</a:t>
            </a:r>
            <a:endParaRPr lang="en-US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652120" y="3366120"/>
            <a:ext cx="33478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 err="1" smtClean="0">
                <a:solidFill>
                  <a:srgbClr val="FFFF00"/>
                </a:solidFill>
                <a:latin typeface="Comic Sans MS" pitchFamily="66" charset="0"/>
              </a:rPr>
              <a:t>Electrotransformación</a:t>
            </a:r>
            <a:endParaRPr lang="en-US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644008" y="4581128"/>
            <a:ext cx="33478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 smtClean="0">
                <a:solidFill>
                  <a:srgbClr val="FFFF00"/>
                </a:solidFill>
                <a:latin typeface="Comic Sans MS" pitchFamily="66" charset="0"/>
              </a:rPr>
              <a:t>CaCl2</a:t>
            </a:r>
            <a:endParaRPr lang="en-US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635896" y="1637928"/>
            <a:ext cx="5508104" cy="1431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 smtClean="0">
                <a:solidFill>
                  <a:srgbClr val="FFFF00"/>
                </a:solidFill>
                <a:latin typeface="Comic Sans MS" pitchFamily="66" charset="0"/>
              </a:rPr>
              <a:t>&gt;</a:t>
            </a:r>
            <a:r>
              <a:rPr lang="en-US" sz="2400" dirty="0" smtClean="0">
                <a:solidFill>
                  <a:srgbClr val="FFFF00"/>
                </a:solidFill>
                <a:latin typeface="Comic Sans MS" pitchFamily="66" charset="0"/>
              </a:rPr>
              <a:t>12 genes </a:t>
            </a:r>
            <a:r>
              <a:rPr lang="en-US" sz="2400" dirty="0" err="1" smtClean="0">
                <a:solidFill>
                  <a:srgbClr val="FFFF00"/>
                </a:solidFill>
                <a:latin typeface="Comic Sans MS" pitchFamily="66" charset="0"/>
              </a:rPr>
              <a:t>involucrados</a:t>
            </a:r>
            <a:endParaRPr lang="en-US" sz="24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/>
            <a:r>
              <a:rPr lang="en-US" sz="2400" dirty="0" smtClean="0">
                <a:solidFill>
                  <a:srgbClr val="FFFF00"/>
                </a:solidFill>
                <a:latin typeface="Comic Sans MS" pitchFamily="66" charset="0"/>
              </a:rPr>
              <a:t>	</a:t>
            </a:r>
            <a:r>
              <a:rPr lang="en-US" sz="2400" dirty="0" err="1" smtClean="0">
                <a:solidFill>
                  <a:srgbClr val="FFFF00"/>
                </a:solidFill>
                <a:latin typeface="Comic Sans MS" pitchFamily="66" charset="0"/>
              </a:rPr>
              <a:t>Regulada</a:t>
            </a:r>
            <a:r>
              <a:rPr lang="en-US" sz="2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Comic Sans MS" pitchFamily="66" charset="0"/>
              </a:rPr>
              <a:t>por</a:t>
            </a:r>
            <a:r>
              <a:rPr lang="en-US" sz="2400" dirty="0" smtClean="0">
                <a:solidFill>
                  <a:srgbClr val="FFFF00"/>
                </a:solidFill>
                <a:latin typeface="Comic Sans MS" pitchFamily="66" charset="0"/>
              </a:rPr>
              <a:t> quorum sensing</a:t>
            </a:r>
          </a:p>
          <a:p>
            <a:pPr algn="ctr"/>
            <a:r>
              <a:rPr lang="en-US" sz="2400" dirty="0" smtClean="0">
                <a:solidFill>
                  <a:srgbClr val="FFFF00"/>
                </a:solidFill>
                <a:latin typeface="Comic Sans MS" pitchFamily="66" charset="0"/>
              </a:rPr>
              <a:t>Uptake </a:t>
            </a:r>
            <a:r>
              <a:rPr lang="en-US" sz="2400" dirty="0" err="1" smtClean="0">
                <a:solidFill>
                  <a:srgbClr val="FFFF00"/>
                </a:solidFill>
                <a:latin typeface="Comic Sans MS" pitchFamily="66" charset="0"/>
              </a:rPr>
              <a:t>ssDNA</a:t>
            </a:r>
            <a:r>
              <a:rPr lang="en-US" sz="2400" dirty="0" smtClean="0">
                <a:solidFill>
                  <a:srgbClr val="FFFF00"/>
                </a:solidFill>
                <a:latin typeface="Comic Sans MS" pitchFamily="66" charset="0"/>
              </a:rPr>
              <a:t>           </a:t>
            </a:r>
            <a:endParaRPr lang="en-US" sz="24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195736" y="5085184"/>
            <a:ext cx="33478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dirty="0" smtClean="0">
                <a:solidFill>
                  <a:srgbClr val="FFFF00"/>
                </a:solidFill>
                <a:latin typeface="Comic Sans MS" pitchFamily="66" charset="0"/>
              </a:rPr>
              <a:t>Uptake </a:t>
            </a:r>
            <a:r>
              <a:rPr lang="en-US" sz="2400" dirty="0" err="1" smtClean="0">
                <a:solidFill>
                  <a:srgbClr val="FFFF00"/>
                </a:solidFill>
                <a:latin typeface="Comic Sans MS" pitchFamily="66" charset="0"/>
              </a:rPr>
              <a:t>ssDNA</a:t>
            </a:r>
            <a:r>
              <a:rPr lang="en-US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n-US" sz="2400" dirty="0" err="1" smtClean="0">
                <a:solidFill>
                  <a:srgbClr val="FFFF00"/>
                </a:solidFill>
                <a:latin typeface="Comic Sans MS" pitchFamily="66" charset="0"/>
              </a:rPr>
              <a:t>dDNA</a:t>
            </a:r>
            <a:endParaRPr lang="en-US" sz="24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/>
            <a:r>
              <a:rPr lang="en-US" sz="2400" dirty="0" err="1" smtClean="0">
                <a:solidFill>
                  <a:srgbClr val="FFFF00"/>
                </a:solidFill>
                <a:latin typeface="Comic Sans MS" pitchFamily="66" charset="0"/>
              </a:rPr>
              <a:t>Conviene</a:t>
            </a:r>
            <a:r>
              <a:rPr lang="en-US" sz="2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Comic Sans MS" pitchFamily="66" charset="0"/>
              </a:rPr>
              <a:t>hacer</a:t>
            </a:r>
            <a:r>
              <a:rPr lang="en-US" sz="2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Comic Sans MS" pitchFamily="66" charset="0"/>
              </a:rPr>
              <a:t>recD</a:t>
            </a:r>
            <a:endParaRPr lang="en-US" sz="24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9" name="8 Flecha derecha"/>
          <p:cNvSpPr/>
          <p:nvPr/>
        </p:nvSpPr>
        <p:spPr>
          <a:xfrm rot="19307896">
            <a:off x="2763196" y="2240190"/>
            <a:ext cx="648072" cy="19660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Flecha derecha"/>
          <p:cNvSpPr/>
          <p:nvPr/>
        </p:nvSpPr>
        <p:spPr>
          <a:xfrm rot="2662857">
            <a:off x="2691188" y="3680350"/>
            <a:ext cx="648072" cy="19660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Flecha derecha"/>
          <p:cNvSpPr/>
          <p:nvPr/>
        </p:nvSpPr>
        <p:spPr>
          <a:xfrm rot="19307896">
            <a:off x="5390952" y="3812539"/>
            <a:ext cx="385142" cy="220253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Flecha derecha"/>
          <p:cNvSpPr/>
          <p:nvPr/>
        </p:nvSpPr>
        <p:spPr>
          <a:xfrm rot="2024938">
            <a:off x="5390953" y="4676636"/>
            <a:ext cx="385142" cy="220253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01587"/>
            <a:ext cx="7772400" cy="1470025"/>
          </a:xfrm>
        </p:spPr>
        <p:txBody>
          <a:bodyPr/>
          <a:lstStyle/>
          <a:p>
            <a:r>
              <a:rPr lang="es-AR" dirty="0" smtClean="0">
                <a:solidFill>
                  <a:srgbClr val="FFFF00"/>
                </a:solidFill>
                <a:latin typeface="Comic Sans MS" pitchFamily="66" charset="0"/>
              </a:rPr>
              <a:t>Conjugación bacteriana</a:t>
            </a:r>
            <a:endParaRPr lang="es-AR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071678"/>
            <a:ext cx="666321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Picture 2" descr="10-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7620000" cy="3384550"/>
          </a:xfrm>
          <a:prstGeom prst="rect">
            <a:avLst/>
          </a:prstGeom>
          <a:noFill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461665"/>
          </a:xfrm>
          <a:prstGeom prst="rect">
            <a:avLst/>
          </a:prstGeom>
          <a:solidFill>
            <a:srgbClr val="CC0099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2400" b="1" dirty="0" smtClean="0">
                <a:latin typeface="Comic Sans MS" pitchFamily="66" charset="0"/>
              </a:rPr>
              <a:t>Conjugación</a:t>
            </a:r>
            <a:endParaRPr lang="es-AR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298</Words>
  <Application>Microsoft Office PowerPoint</Application>
  <PresentationFormat>Presentación en pantalla (4:3)</PresentationFormat>
  <Paragraphs>58</Paragraphs>
  <Slides>20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2" baseType="lpstr">
      <vt:lpstr>Tema de Office</vt:lpstr>
      <vt:lpstr>CorelDRAW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Conjugación bacteriana</vt:lpstr>
      <vt:lpstr>Diapositiva 9</vt:lpstr>
      <vt:lpstr>Diapositiva 10</vt:lpstr>
      <vt:lpstr>Diapositiva 11</vt:lpstr>
      <vt:lpstr>Diapositiva 12</vt:lpstr>
      <vt:lpstr>Hfr</vt:lpstr>
      <vt:lpstr>Diapositiva 14</vt:lpstr>
      <vt:lpstr>Prime factors</vt:lpstr>
      <vt:lpstr>Diapositiva 16</vt:lpstr>
      <vt:lpstr>Diapositiva 17</vt:lpstr>
      <vt:lpstr>Diapositiva 18</vt:lpstr>
      <vt:lpstr>Diapositiva 19</vt:lpstr>
      <vt:lpstr>Diapositiva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Conjugation</dc:title>
  <dc:creator>Alejandra Mussi</dc:creator>
  <cp:lastModifiedBy>Alejandra Mussi</cp:lastModifiedBy>
  <cp:revision>138</cp:revision>
  <dcterms:created xsi:type="dcterms:W3CDTF">2013-07-27T03:48:46Z</dcterms:created>
  <dcterms:modified xsi:type="dcterms:W3CDTF">2015-08-28T10:40:46Z</dcterms:modified>
</cp:coreProperties>
</file>