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A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41768490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32273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110992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105142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700380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68055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35727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466674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786995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537426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99854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0" name="Google Shape;31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90794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84636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1" name="Google Shape;35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87496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0" name="Google Shape;31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913483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0" name="Google Shape;31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407362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0" name="Google Shape;31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314526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106410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9" name="Google Shape;33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374584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063136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493" name="Google Shape;49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861911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34717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d59409395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d594093958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d594093958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AR"/>
              <a:pPr marL="0" lvl="0" indent="0" algn="r" rtl="0">
                <a:spcBef>
                  <a:spcPts val="0"/>
                </a:spcBef>
                <a:spcAft>
                  <a:spcPts val="0"/>
                </a:spcAft>
                <a:buClr>
                  <a:srgbClr val="000000"/>
                </a:buClr>
                <a:buSzPts val="1200"/>
                <a:buFont typeface="Arial"/>
                <a:buNone/>
              </a:pPr>
              <a:t>56</a:t>
            </a:fld>
            <a:endParaRPr/>
          </a:p>
        </p:txBody>
      </p:sp>
    </p:spTree>
    <p:extLst>
      <p:ext uri="{BB962C8B-B14F-4D97-AF65-F5344CB8AC3E}">
        <p14:creationId xmlns:p14="http://schemas.microsoft.com/office/powerpoint/2010/main" xmlns="" val="357830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556357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891454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d594093958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d594093958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d594093958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AR"/>
              <a:pPr marL="0" lvl="0" indent="0" algn="r" rtl="0">
                <a:spcBef>
                  <a:spcPts val="0"/>
                </a:spcBef>
                <a:spcAft>
                  <a:spcPts val="0"/>
                </a:spcAft>
                <a:buClr>
                  <a:srgbClr val="000000"/>
                </a:buClr>
                <a:buSzPts val="1200"/>
                <a:buFont typeface="Arial"/>
                <a:buNone/>
              </a:pPr>
              <a:t>58</a:t>
            </a:fld>
            <a:endParaRPr/>
          </a:p>
        </p:txBody>
      </p:sp>
    </p:spTree>
    <p:extLst>
      <p:ext uri="{BB962C8B-B14F-4D97-AF65-F5344CB8AC3E}">
        <p14:creationId xmlns:p14="http://schemas.microsoft.com/office/powerpoint/2010/main" xmlns="" val="2127350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dirty="0"/>
          </a:p>
        </p:txBody>
      </p:sp>
      <p:sp>
        <p:nvSpPr>
          <p:cNvPr id="553" name="Google Shape;55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40433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85116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67285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5" name="Google Shape;20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199210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145582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110859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843460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Título"/>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s-ES"/>
              <a:t>Haga clic para modificar el estilo de título del patrón</a:t>
            </a:r>
            <a:endParaRPr kumimoji="0" lang="en-US"/>
          </a:p>
        </p:txBody>
      </p:sp>
      <p:cxnSp>
        <p:nvCxnSpPr>
          <p:cNvPr id="8" name="7 Conector recto"/>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Marcador de fecha"/>
          <p:cNvSpPr>
            <a:spLocks noGrp="1"/>
          </p:cNvSpPr>
          <p:nvPr>
            <p:ph type="dt" sz="half" idx="10"/>
          </p:nvPr>
        </p:nvSpPr>
        <p:spPr/>
        <p:txBody>
          <a:bodyPr/>
          <a:lstStyle/>
          <a:p>
            <a:endParaRPr lang="es-AR"/>
          </a:p>
        </p:txBody>
      </p:sp>
      <p:sp>
        <p:nvSpPr>
          <p:cNvPr id="16" name="15 Marcador de número de diapositiva"/>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17" name="16 Marcador de pie de página"/>
          <p:cNvSpPr>
            <a:spLocks noGrp="1"/>
          </p:cNvSpPr>
          <p:nvPr>
            <p:ph type="ftr" sz="quarter" idx="12"/>
          </p:nvPr>
        </p:nvSpPr>
        <p:spPr/>
        <p:txBody>
          <a:bodyPr/>
          <a:lstStyle/>
          <a:p>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4" name="13 Marcador de fecha"/>
          <p:cNvSpPr>
            <a:spLocks noGrp="1"/>
          </p:cNvSpPr>
          <p:nvPr>
            <p:ph type="dt" sz="half" idx="14"/>
          </p:nvPr>
        </p:nvSpPr>
        <p:spPr/>
        <p:txBody>
          <a:bodyPr/>
          <a:lstStyle/>
          <a:p>
            <a:endParaRPr lang="es-AR"/>
          </a:p>
        </p:txBody>
      </p:sp>
      <p:sp>
        <p:nvSpPr>
          <p:cNvPr id="15" name="14 Marcador de número de diapositiva"/>
          <p:cNvSpPr>
            <a:spLocks noGrp="1"/>
          </p:cNvSpPr>
          <p:nvPr>
            <p:ph type="sldNum" sz="quarter" idx="15"/>
          </p:nvPr>
        </p:nvSpPr>
        <p:spPr/>
        <p:txBody>
          <a:bodyPr/>
          <a:lstStyle>
            <a:lvl1pPr algn="ctr">
              <a:defRPr/>
            </a:lvl1p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16" name="15 Marcador de pie de página"/>
          <p:cNvSpPr>
            <a:spLocks noGrp="1"/>
          </p:cNvSpPr>
          <p:nvPr>
            <p:ph type="ftr" sz="quarter" idx="16"/>
          </p:nvPr>
        </p:nvSpPr>
        <p:spPr/>
        <p:txBody>
          <a:bodyPr/>
          <a:lstStyle/>
          <a:p>
            <a:endParaRPr lang="es-AR"/>
          </a:p>
        </p:txBody>
      </p:sp>
      <p:sp>
        <p:nvSpPr>
          <p:cNvPr id="17" name="16 Título"/>
          <p:cNvSpPr>
            <a:spLocks noGrp="1"/>
          </p:cNvSpPr>
          <p:nvPr>
            <p:ph type="title"/>
          </p:nvPr>
        </p:nvSpPr>
        <p:spPr/>
        <p:txBody>
          <a:bodyPr rtlCol="0" anchor="b" anchorCtr="0"/>
          <a:lstStyle/>
          <a:p>
            <a:r>
              <a:rPr kumimoji="0" lang="es-ES"/>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cxnSp>
        <p:nvCxnSpPr>
          <p:cNvPr id="7" name="6 Conector recto"/>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11" name="10 Marcador de contenido"/>
          <p:cNvSpPr>
            <a:spLocks noGrp="1"/>
          </p:cNvSpPr>
          <p:nvPr>
            <p:ph sz="half" idx="1"/>
          </p:nvPr>
        </p:nvSpPr>
        <p:spPr>
          <a:xfrm>
            <a:off x="457200" y="1524000"/>
            <a:ext cx="4059936"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half" idx="2"/>
          </p:nvPr>
        </p:nvSpPr>
        <p:spPr>
          <a:xfrm>
            <a:off x="4648200" y="1524000"/>
            <a:ext cx="4059936"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8" name="7 Marcador de pie de página"/>
          <p:cNvSpPr>
            <a:spLocks noGrp="1"/>
          </p:cNvSpPr>
          <p:nvPr>
            <p:ph type="ftr" sz="quarter" idx="11"/>
          </p:nvPr>
        </p:nvSpPr>
        <p:spPr/>
        <p:txBody>
          <a:bodyPr/>
          <a:lstStyle/>
          <a:p>
            <a:endParaRPr lang="es-AR"/>
          </a:p>
        </p:txBody>
      </p:sp>
      <p:sp>
        <p:nvSpPr>
          <p:cNvPr id="7" name="6 Marcador de fecha"/>
          <p:cNvSpPr>
            <a:spLocks noGrp="1"/>
          </p:cNvSpPr>
          <p:nvPr>
            <p:ph type="dt" sz="half" idx="10"/>
          </p:nvPr>
        </p:nvSpPr>
        <p:spPr/>
        <p:txBody>
          <a:bodyPr/>
          <a:lstStyle/>
          <a:p>
            <a:endParaRPr lang="es-AR"/>
          </a:p>
        </p:txBody>
      </p: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34" name="33 Marcador de contenido"/>
          <p:cNvSpPr>
            <a:spLocks noGrp="1"/>
          </p:cNvSpPr>
          <p:nvPr>
            <p:ph sz="quarter" idx="4"/>
          </p:nvPr>
        </p:nvSpPr>
        <p:spPr>
          <a:xfrm>
            <a:off x="4649788" y="2201896"/>
            <a:ext cx="4038600" cy="391363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 name="1 Título"/>
          <p:cNvSpPr>
            <a:spLocks noGrp="1"/>
          </p:cNvSpPr>
          <p:nvPr>
            <p:ph type="title"/>
          </p:nvPr>
        </p:nvSpPr>
        <p:spPr>
          <a:xfrm>
            <a:off x="457200" y="155448"/>
            <a:ext cx="8229600" cy="1143000"/>
          </a:xfrm>
        </p:spPr>
        <p:txBody>
          <a:bodyPr anchor="b" anchorCtr="0"/>
          <a:lstStyle>
            <a:lvl1pPr>
              <a:defRPr/>
            </a:lvl1pPr>
          </a:lstStyle>
          <a:p>
            <a:r>
              <a:rPr kumimoji="0" lang="es-ES"/>
              <a:t>Haga clic para modificar el estilo de título del patrón</a:t>
            </a:r>
            <a:endParaRPr kumimoji="0"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cxnSp>
        <p:nvCxnSpPr>
          <p:cNvPr id="10" name="9 Conector recto"/>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3" name="2 Marcador de texto"/>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a:t>Haga clic para modificar el estilo de título del patrón</a:t>
            </a:r>
            <a:endParaRPr kumimoji="0" lang="en-US"/>
          </a:p>
        </p:txBody>
      </p:sp>
      <p:sp>
        <p:nvSpPr>
          <p:cNvPr id="8" name="7 Marcador de fecha"/>
          <p:cNvSpPr>
            <a:spLocks noGrp="1"/>
          </p:cNvSpPr>
          <p:nvPr>
            <p:ph type="dt" sz="half" idx="14"/>
          </p:nvPr>
        </p:nvSpPr>
        <p:spPr/>
        <p:txBody>
          <a:bodyPr/>
          <a:lstStyle/>
          <a:p>
            <a:endParaRPr lang="es-AR"/>
          </a:p>
        </p:txBody>
      </p:sp>
      <p:sp>
        <p:nvSpPr>
          <p:cNvPr id="9" name="8 Marcador de número de diapositiva"/>
          <p:cNvSpPr>
            <a:spLocks noGrp="1"/>
          </p:cNvSpPr>
          <p:nvPr>
            <p:ph type="sldNum" sz="quarter" idx="15"/>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10" name="9 Marcador de pie de página"/>
          <p:cNvSpPr>
            <a:spLocks noGrp="1"/>
          </p:cNvSpPr>
          <p:nvPr>
            <p:ph type="ftr" sz="quarter" idx="16"/>
          </p:nvPr>
        </p:nvSpPr>
        <p:spPr/>
        <p:txBody>
          <a:bodyPr/>
          <a:lstStyle/>
          <a:p>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s-ES"/>
              <a:t>Haga clic en el icono para agregar una imagen</a:t>
            </a:r>
            <a:endParaRPr kumimoji="0" lang="en-US"/>
          </a:p>
        </p:txBody>
      </p:sp>
      <p:sp>
        <p:nvSpPr>
          <p:cNvPr id="4" name="3 Marcador de texto"/>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8" name="7 Marcador de fecha"/>
          <p:cNvSpPr>
            <a:spLocks noGrp="1"/>
          </p:cNvSpPr>
          <p:nvPr>
            <p:ph type="dt" sz="half" idx="10"/>
          </p:nvPr>
        </p:nvSpPr>
        <p:spPr/>
        <p:txBody>
          <a:bodyPr/>
          <a:lstStyle/>
          <a:p>
            <a:endParaRPr lang="es-AR"/>
          </a:p>
        </p:txBody>
      </p:sp>
      <p:sp>
        <p:nvSpPr>
          <p:cNvPr id="9" name="8 Marcador de número de diapositiva"/>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10" name="9 Marcador de pie de página"/>
          <p:cNvSpPr>
            <a:spLocks noGrp="1"/>
          </p:cNvSpPr>
          <p:nvPr>
            <p:ph type="ftr" sz="quarter" idx="12"/>
          </p:nvPr>
        </p:nvSpPr>
        <p:spPr/>
        <p:txBody>
          <a:bodyPr/>
          <a:lstStyle/>
          <a:p>
            <a:endParaRPr lang="es-A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9000">
              <a:srgbClr val="92EED2"/>
            </a:gs>
          </a:gsLst>
          <a:lin ang="5400000" scaled="1"/>
          <a:tileRect/>
        </a:gradFill>
        <a:effectLst/>
      </p:bgPr>
    </p:bg>
    <p:spTree>
      <p:nvGrpSpPr>
        <p:cNvPr id="1" name=""/>
        <p:cNvGrpSpPr/>
        <p:nvPr/>
      </p:nvGrpSpPr>
      <p:grpSpPr>
        <a:xfrm>
          <a:off x="0" y="0"/>
          <a:ext cx="0" cy="0"/>
          <a:chOff x="0" y="0"/>
          <a:chExt cx="0" cy="0"/>
        </a:xfrm>
      </p:grpSpPr>
      <p:sp>
        <p:nvSpPr>
          <p:cNvPr id="9" name="8 Marcador de texto"/>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4" name="23 Marcador de fecha"/>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es-AR"/>
          </a:p>
        </p:txBody>
      </p:sp>
      <p:sp>
        <p:nvSpPr>
          <p:cNvPr id="10" name="9 Marcador de pie de página"/>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s-AR"/>
          </a:p>
        </p:txBody>
      </p:sp>
      <p:sp>
        <p:nvSpPr>
          <p:cNvPr id="22" name="21 Marcador de número de diapositiva"/>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marL="0" lvl="0" indent="0" algn="r" rtl="0">
              <a:spcBef>
                <a:spcPts val="0"/>
              </a:spcBef>
              <a:spcAft>
                <a:spcPts val="0"/>
              </a:spcAft>
              <a:buNone/>
            </a:pPr>
            <a:fld id="{00000000-1234-1234-1234-123412341234}" type="slidenum">
              <a:rPr lang="es-AR" smtClean="0"/>
              <a:pPr marL="0" lvl="0" indent="0" algn="r" rtl="0">
                <a:spcBef>
                  <a:spcPts val="0"/>
                </a:spcBef>
                <a:spcAft>
                  <a:spcPts val="0"/>
                </a:spcAft>
                <a:buNone/>
              </a:pPr>
              <a:t>‹Nº›</a:t>
            </a:fld>
            <a:endParaRPr lang="es-AR"/>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s-ES"/>
              <a:t>Haga clic para modificar el estilo de título del patrón</a:t>
            </a:r>
            <a:endParaRPr kumimoji="0" lang="en-US"/>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fbioyf.unr.edu.a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t&amp;source=web&amp;rct=j&amp;opi=89978449&amp;url=https://www.youtube.com/watch?v=z-qHHYlTxlk" TargetMode="External"/><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omunidades.campusvirtualunr.edu.ar/course/view.php?id=3636" TargetMode="External"/><Relationship Id="rId5" Type="http://schemas.openxmlformats.org/officeDocument/2006/relationships/hyperlink" Target="https://comunidades.campusvirtualunr.edu.ar/pluginfile.php/14846/course/section/57/estudiantes.html?time=1575554917786" TargetMode="Externa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rephip.unr.edu.ar/items/29b5e942-bc3f-4f41-b8c8-894c9e442a36"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comunidades.campusvirtualunr.edu.ar/course/view.php?id=501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ctrTitle" idx="4294967295"/>
          </p:nvPr>
        </p:nvSpPr>
        <p:spPr>
          <a:xfrm>
            <a:off x="801452" y="1226044"/>
            <a:ext cx="7727950" cy="1366837"/>
          </a:xfrm>
          <a:prstGeom prst="rect">
            <a:avLst/>
          </a:prstGeom>
          <a:noFill/>
          <a:ln>
            <a:noFill/>
          </a:ln>
        </p:spPr>
        <p:txBody>
          <a:bodyPr spcFirstLastPara="1" wrap="square" lIns="91425" tIns="45700" rIns="91425" bIns="45700" anchor="b" anchorCtr="0">
            <a:noAutofit/>
          </a:bodyPr>
          <a:lstStyle/>
          <a:p>
            <a:pPr marL="0" lvl="0" indent="0" algn="ctr" rtl="0">
              <a:lnSpc>
                <a:spcPct val="89000"/>
              </a:lnSpc>
              <a:spcBef>
                <a:spcPts val="0"/>
              </a:spcBef>
              <a:spcAft>
                <a:spcPts val="0"/>
              </a:spcAft>
              <a:buClr>
                <a:schemeClr val="dk1"/>
              </a:buClr>
              <a:buSzPts val="6000"/>
              <a:buFont typeface="Libre Franklin"/>
              <a:buNone/>
            </a:pPr>
            <a:r>
              <a:rPr lang="es-AR" sz="6000" b="1" dirty="0">
                <a:solidFill>
                  <a:srgbClr val="C00000"/>
                </a:solidFill>
                <a:latin typeface="Jokerman" pitchFamily="82" charset="0"/>
                <a:cs typeface="Arial" pitchFamily="34" charset="0"/>
              </a:rPr>
              <a:t>MATEMÁTICA I</a:t>
            </a:r>
            <a:endParaRPr sz="6000" b="1" dirty="0">
              <a:solidFill>
                <a:srgbClr val="C00000"/>
              </a:solidFill>
              <a:latin typeface="Jokerman" pitchFamily="82" charset="0"/>
              <a:cs typeface="Arial" pitchFamily="34" charset="0"/>
            </a:endParaRPr>
          </a:p>
        </p:txBody>
      </p:sp>
      <p:sp>
        <p:nvSpPr>
          <p:cNvPr id="102" name="Google Shape;102;p1"/>
          <p:cNvSpPr txBox="1">
            <a:spLocks noGrp="1"/>
          </p:cNvSpPr>
          <p:nvPr>
            <p:ph type="subTitle" idx="4294967295"/>
          </p:nvPr>
        </p:nvSpPr>
        <p:spPr>
          <a:xfrm>
            <a:off x="1334124" y="2750358"/>
            <a:ext cx="6490741" cy="2106455"/>
          </a:xfrm>
          <a:prstGeom prst="rect">
            <a:avLst/>
          </a:prstGeom>
          <a:noFill/>
          <a:ln>
            <a:noFill/>
          </a:ln>
        </p:spPr>
        <p:txBody>
          <a:bodyPr spcFirstLastPara="1" wrap="square" lIns="91425" tIns="45700" rIns="91425" bIns="45700" anchor="t" anchorCtr="0">
            <a:noAutofit/>
          </a:bodyPr>
          <a:lstStyle/>
          <a:p>
            <a:pPr marL="0" lvl="0" indent="0" algn="ctr" rtl="0">
              <a:lnSpc>
                <a:spcPct val="112000"/>
              </a:lnSpc>
              <a:spcBef>
                <a:spcPts val="0"/>
              </a:spcBef>
              <a:spcAft>
                <a:spcPts val="0"/>
              </a:spcAft>
              <a:buClr>
                <a:schemeClr val="dk1"/>
              </a:buClr>
              <a:buSzPts val="1800"/>
              <a:buNone/>
            </a:pPr>
            <a:endParaRPr lang="es-AR" sz="1800" b="1" dirty="0">
              <a:solidFill>
                <a:srgbClr val="000000"/>
              </a:solidFill>
              <a:latin typeface="Arial" pitchFamily="34" charset="0"/>
              <a:cs typeface="Arial" pitchFamily="34" charset="0"/>
            </a:endParaRPr>
          </a:p>
          <a:p>
            <a:pPr marL="0" lvl="0" indent="0" algn="ctr" rtl="0">
              <a:lnSpc>
                <a:spcPct val="112000"/>
              </a:lnSpc>
              <a:spcBef>
                <a:spcPts val="0"/>
              </a:spcBef>
              <a:spcAft>
                <a:spcPts val="0"/>
              </a:spcAft>
              <a:buClr>
                <a:schemeClr val="dk1"/>
              </a:buClr>
              <a:buSzPts val="1800"/>
              <a:buNone/>
            </a:pPr>
            <a:endParaRPr lang="es-AR" sz="1800" b="1" dirty="0">
              <a:solidFill>
                <a:srgbClr val="000000"/>
              </a:solidFill>
              <a:latin typeface="Arial" pitchFamily="34" charset="0"/>
              <a:cs typeface="Arial" pitchFamily="34" charset="0"/>
            </a:endParaRPr>
          </a:p>
          <a:p>
            <a:pPr marL="0" lvl="0" indent="0" algn="ctr" rtl="0">
              <a:lnSpc>
                <a:spcPct val="112000"/>
              </a:lnSpc>
              <a:spcBef>
                <a:spcPts val="0"/>
              </a:spcBef>
              <a:spcAft>
                <a:spcPts val="0"/>
              </a:spcAft>
              <a:buClr>
                <a:schemeClr val="dk1"/>
              </a:buClr>
              <a:buSzPts val="1800"/>
              <a:buNone/>
            </a:pPr>
            <a:r>
              <a:rPr lang="es-AR" sz="4000" b="1" dirty="0">
                <a:solidFill>
                  <a:srgbClr val="000000"/>
                </a:solidFill>
                <a:latin typeface="Jokerman" panose="04090605060D06020702" pitchFamily="82" charset="0"/>
                <a:cs typeface="Arial" pitchFamily="34" charset="0"/>
              </a:rPr>
              <a:t>1º CUATRIMESTRE </a:t>
            </a:r>
          </a:p>
          <a:p>
            <a:pPr marL="0" lvl="0" indent="0" algn="ctr" rtl="0">
              <a:lnSpc>
                <a:spcPct val="112000"/>
              </a:lnSpc>
              <a:spcBef>
                <a:spcPts val="0"/>
              </a:spcBef>
              <a:spcAft>
                <a:spcPts val="0"/>
              </a:spcAft>
              <a:buClr>
                <a:schemeClr val="dk1"/>
              </a:buClr>
              <a:buSzPts val="1800"/>
              <a:buNone/>
            </a:pPr>
            <a:r>
              <a:rPr lang="es-AR" sz="4000" b="1" smtClean="0">
                <a:solidFill>
                  <a:srgbClr val="000000"/>
                </a:solidFill>
                <a:latin typeface="Jokerman" panose="04090605060D06020702" pitchFamily="82" charset="0"/>
                <a:cs typeface="Arial" pitchFamily="34" charset="0"/>
              </a:rPr>
              <a:t>2026</a:t>
            </a:r>
            <a:endParaRPr sz="4000" dirty="0">
              <a:solidFill>
                <a:srgbClr val="000000"/>
              </a:solidFill>
              <a:latin typeface="Jokerman" panose="04090605060D06020702" pitchFamily="82" charset="0"/>
              <a:cs typeface="Arial" pitchFamily="34" charset="0"/>
            </a:endParaRPr>
          </a:p>
          <a:p>
            <a:pPr marL="0" lvl="0" indent="0" algn="ctr" rtl="0">
              <a:lnSpc>
                <a:spcPct val="112000"/>
              </a:lnSpc>
              <a:spcBef>
                <a:spcPts val="0"/>
              </a:spcBef>
              <a:spcAft>
                <a:spcPts val="0"/>
              </a:spcAft>
              <a:buClr>
                <a:schemeClr val="dk2"/>
              </a:buClr>
              <a:buSzPts val="1800"/>
              <a:buNone/>
            </a:pPr>
            <a:endParaRPr sz="1800" b="1" dirty="0">
              <a:solidFill>
                <a:srgbClr val="000000"/>
              </a:solidFill>
              <a:latin typeface="Arial" pitchFamily="34" charset="0"/>
              <a:cs typeface="Arial" pitchFamily="34" charset="0"/>
            </a:endParaRPr>
          </a:p>
          <a:p>
            <a:pPr algn="ctr">
              <a:buNone/>
            </a:pPr>
            <a:r>
              <a:rPr lang="es-AR" sz="1800" dirty="0">
                <a:solidFill>
                  <a:srgbClr val="000000"/>
                </a:solidFill>
              </a:rPr>
              <a:t/>
            </a:r>
            <a:br>
              <a:rPr lang="es-AR" sz="1800" dirty="0">
                <a:solidFill>
                  <a:srgbClr val="000000"/>
                </a:solidFill>
              </a:rPr>
            </a:br>
            <a:endParaRPr lang="es-AR" sz="1800" b="1" dirty="0">
              <a:solidFill>
                <a:srgbClr val="000000"/>
              </a:solidFill>
              <a:latin typeface="Arial" pitchFamily="34" charset="0"/>
              <a:cs typeface="Arial" pitchFamily="34" charset="0"/>
            </a:endParaRPr>
          </a:p>
          <a:p>
            <a:pPr marL="0" lvl="0" indent="0" algn="ctr" rtl="0">
              <a:lnSpc>
                <a:spcPct val="112000"/>
              </a:lnSpc>
              <a:spcBef>
                <a:spcPts val="0"/>
              </a:spcBef>
              <a:spcAft>
                <a:spcPts val="0"/>
              </a:spcAft>
              <a:buClr>
                <a:schemeClr val="dk1"/>
              </a:buClr>
              <a:buSzPts val="1800"/>
              <a:buNone/>
            </a:pPr>
            <a:endParaRPr lang="es-AR" sz="1800" b="1" dirty="0">
              <a:solidFill>
                <a:srgbClr val="000000"/>
              </a:solidFill>
              <a:latin typeface="Arial" pitchFamily="34" charset="0"/>
              <a:cs typeface="Arial" pitchFamily="34" charset="0"/>
            </a:endParaRPr>
          </a:p>
          <a:p>
            <a:pPr marL="0" lvl="0" indent="0" algn="ctr" rtl="0">
              <a:lnSpc>
                <a:spcPct val="112000"/>
              </a:lnSpc>
              <a:spcBef>
                <a:spcPts val="0"/>
              </a:spcBef>
              <a:spcAft>
                <a:spcPts val="0"/>
              </a:spcAft>
              <a:buClr>
                <a:schemeClr val="dk1"/>
              </a:buClr>
              <a:buSzPts val="1800"/>
              <a:buNone/>
            </a:pPr>
            <a:endParaRPr sz="1800" b="1" dirty="0">
              <a:solidFill>
                <a:schemeClr val="dk1"/>
              </a:solidFill>
            </a:endParaRPr>
          </a:p>
          <a:p>
            <a:pPr marL="0" lvl="0" indent="0" algn="ctr" rtl="0">
              <a:lnSpc>
                <a:spcPct val="112000"/>
              </a:lnSpc>
              <a:spcBef>
                <a:spcPts val="0"/>
              </a:spcBef>
              <a:spcAft>
                <a:spcPts val="0"/>
              </a:spcAft>
              <a:buClr>
                <a:schemeClr val="dk2"/>
              </a:buClr>
              <a:buSzPts val="1800"/>
              <a:buNone/>
            </a:pPr>
            <a:r>
              <a:rPr lang="es-AR" sz="1800" b="1" dirty="0">
                <a:solidFill>
                  <a:schemeClr val="dk1"/>
                </a:solidFill>
              </a:rPr>
              <a:t>             </a:t>
            </a:r>
            <a:endParaRPr sz="1800" b="1" dirty="0">
              <a:solidFill>
                <a:schemeClr val="dk1"/>
              </a:solidFill>
            </a:endParaRPr>
          </a:p>
        </p:txBody>
      </p:sp>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8" name="Imagen 7" descr="C:\Users\haida\OneDrive\Escritorio\11.png"/>
          <p:cNvPicPr/>
          <p:nvPr/>
        </p:nvPicPr>
        <p:blipFill>
          <a:blip r:embed="rId3">
            <a:extLst>
              <a:ext uri="{28A0092B-C50C-407E-A947-70E740481C1C}">
                <a14:useLocalDpi xmlns:a14="http://schemas.microsoft.com/office/drawing/2010/main" xmlns="" val="0"/>
              </a:ext>
            </a:extLst>
          </a:blip>
          <a:srcRect/>
          <a:stretch>
            <a:fillRect/>
          </a:stretch>
        </p:blipFill>
        <p:spPr bwMode="auto">
          <a:xfrm>
            <a:off x="698362" y="956800"/>
            <a:ext cx="7963786" cy="4997303"/>
          </a:xfrm>
          <a:prstGeom prst="rect">
            <a:avLst/>
          </a:prstGeom>
          <a:noFill/>
          <a:ln>
            <a:noFill/>
          </a:ln>
        </p:spPr>
      </p:pic>
      <p:sp>
        <p:nvSpPr>
          <p:cNvPr id="207" name="Google Shape;207;p15"/>
          <p:cNvSpPr/>
          <p:nvPr/>
        </p:nvSpPr>
        <p:spPr>
          <a:xfrm>
            <a:off x="788254" y="414252"/>
            <a:ext cx="7834635"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AR" sz="2000" b="1" i="0" u="none" strike="noStrike" cap="none" dirty="0">
                <a:solidFill>
                  <a:srgbClr val="C00000"/>
                </a:solidFill>
                <a:latin typeface="Arial"/>
                <a:ea typeface="Arial"/>
                <a:cs typeface="Arial"/>
                <a:sym typeface="Arial"/>
              </a:rPr>
              <a:t>Transparente virtual </a:t>
            </a:r>
            <a:r>
              <a:rPr lang="es-AR" sz="2000" b="1" i="0" u="none" strike="noStrike" cap="none" dirty="0" err="1">
                <a:solidFill>
                  <a:srgbClr val="C00000"/>
                </a:solidFill>
                <a:latin typeface="Arial"/>
                <a:ea typeface="Arial"/>
                <a:cs typeface="Arial"/>
                <a:sym typeface="Arial"/>
              </a:rPr>
              <a:t>FCByF</a:t>
            </a:r>
            <a:r>
              <a:rPr lang="es-AR" sz="2000" b="1" i="0" u="none" strike="noStrike" cap="none" dirty="0">
                <a:solidFill>
                  <a:srgbClr val="C00000"/>
                </a:solidFill>
                <a:latin typeface="Arial"/>
                <a:ea typeface="Arial"/>
                <a:cs typeface="Arial"/>
                <a:sym typeface="Arial"/>
              </a:rPr>
              <a:t>    </a:t>
            </a:r>
            <a:r>
              <a:rPr lang="es-AR" sz="2000" dirty="0">
                <a:solidFill>
                  <a:srgbClr val="C00000"/>
                </a:solidFill>
                <a:latin typeface="Libre Franklin"/>
                <a:ea typeface="Libre Franklin"/>
                <a:cs typeface="Libre Franklin"/>
                <a:sym typeface="Libre Franklin"/>
                <a:hlinkClick r:id="rId4"/>
              </a:rPr>
              <a:t>https://www.fbioyf.unr.edu.ar/</a:t>
            </a:r>
            <a:endParaRPr sz="1400" b="0" i="0" u="none" strike="noStrike" cap="none" dirty="0">
              <a:solidFill>
                <a:srgbClr val="C00000"/>
              </a:solidFill>
              <a:latin typeface="+mj-lt"/>
              <a:ea typeface="Arial"/>
              <a:cs typeface="Arial"/>
              <a:sym typeface="Arial"/>
            </a:endParaRPr>
          </a:p>
        </p:txBody>
      </p:sp>
      <p:sp>
        <p:nvSpPr>
          <p:cNvPr id="209" name="Google Shape;209;p15"/>
          <p:cNvSpPr/>
          <p:nvPr/>
        </p:nvSpPr>
        <p:spPr>
          <a:xfrm>
            <a:off x="5421203" y="3694898"/>
            <a:ext cx="1600026" cy="531293"/>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10" name="Google Shape;210;p15"/>
          <p:cNvSpPr/>
          <p:nvPr/>
        </p:nvSpPr>
        <p:spPr>
          <a:xfrm>
            <a:off x="4868395" y="3231211"/>
            <a:ext cx="2152834" cy="224240"/>
          </a:xfrm>
          <a:prstGeom prst="wedgeRectCallout">
            <a:avLst>
              <a:gd name="adj1" fmla="val 19873"/>
              <a:gd name="adj2" fmla="val 149770"/>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 en la carrera </a:t>
            </a:r>
            <a:endParaRPr sz="1600" b="1" i="0" u="none" strike="noStrike" cap="none" dirty="0">
              <a:solidFill>
                <a:srgbClr val="000000"/>
              </a:solidFill>
              <a:latin typeface="Libre Franklin"/>
              <a:ea typeface="Libre Franklin"/>
              <a:cs typeface="Libre Franklin"/>
              <a:sym typeface="Libre Franklin"/>
            </a:endParaRPr>
          </a:p>
        </p:txBody>
      </p:sp>
      <p:pic>
        <p:nvPicPr>
          <p:cNvPr id="7" name="Picture 2" descr="https://www.fbioyf.unr.edu.ar/v2/wp-content/uploads/2020/09/Logo-facultad.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3" name="Imagen 2"/>
          <p:cNvPicPr>
            <a:picLocks noChangeAspect="1"/>
          </p:cNvPicPr>
          <p:nvPr/>
        </p:nvPicPr>
        <p:blipFill>
          <a:blip r:embed="rId4"/>
          <a:stretch>
            <a:fillRect/>
          </a:stretch>
        </p:blipFill>
        <p:spPr>
          <a:xfrm>
            <a:off x="0" y="192689"/>
            <a:ext cx="9144000" cy="5957386"/>
          </a:xfrm>
          <a:prstGeom prst="rect">
            <a:avLst/>
          </a:prstGeom>
        </p:spPr>
      </p:pic>
      <p:sp>
        <p:nvSpPr>
          <p:cNvPr id="216" name="Google Shape;216;p16"/>
          <p:cNvSpPr/>
          <p:nvPr/>
        </p:nvSpPr>
        <p:spPr>
          <a:xfrm>
            <a:off x="118017" y="1785804"/>
            <a:ext cx="1488750" cy="340708"/>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17" name="Google Shape;217;p16"/>
          <p:cNvSpPr/>
          <p:nvPr/>
        </p:nvSpPr>
        <p:spPr>
          <a:xfrm>
            <a:off x="2866510" y="1400426"/>
            <a:ext cx="1368152" cy="385378"/>
          </a:xfrm>
          <a:prstGeom prst="wedgeRectCallout">
            <a:avLst>
              <a:gd name="adj1" fmla="val -143378"/>
              <a:gd name="adj2" fmla="val 80296"/>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0"/>
            <a:ext cx="9144000" cy="5943600"/>
          </a:xfrm>
          <a:prstGeom prst="rect">
            <a:avLst/>
          </a:prstGeom>
        </p:spPr>
      </p:pic>
      <p:sp>
        <p:nvSpPr>
          <p:cNvPr id="224" name="Google Shape;224;p17"/>
          <p:cNvSpPr/>
          <p:nvPr/>
        </p:nvSpPr>
        <p:spPr>
          <a:xfrm>
            <a:off x="5210912" y="3218159"/>
            <a:ext cx="1224136" cy="769049"/>
          </a:xfrm>
          <a:prstGeom prst="wedgeRectCallout">
            <a:avLst>
              <a:gd name="adj1" fmla="val 115271"/>
              <a:gd name="adj2" fmla="val -63003"/>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smtClean="0">
                <a:solidFill>
                  <a:srgbClr val="000000"/>
                </a:solidFill>
                <a:latin typeface="Libre Franklin"/>
                <a:ea typeface="Libre Franklin"/>
                <a:cs typeface="Libre Franklin"/>
                <a:sym typeface="Libre Franklin"/>
              </a:rPr>
              <a:t>Pulsar y bajar con cursor</a:t>
            </a:r>
            <a:endParaRPr sz="1600" b="1" i="0" u="none" strike="noStrike" cap="none" dirty="0">
              <a:solidFill>
                <a:srgbClr val="000000"/>
              </a:solidFill>
              <a:latin typeface="Libre Franklin"/>
              <a:ea typeface="Libre Franklin"/>
              <a:cs typeface="Libre Franklin"/>
              <a:sym typeface="Libre Franklin"/>
            </a:endParaRPr>
          </a:p>
        </p:txBody>
      </p:sp>
      <p:sp>
        <p:nvSpPr>
          <p:cNvPr id="223" name="Google Shape;223;p17"/>
          <p:cNvSpPr/>
          <p:nvPr/>
        </p:nvSpPr>
        <p:spPr>
          <a:xfrm>
            <a:off x="6899538" y="2810586"/>
            <a:ext cx="1319429" cy="322428"/>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261404"/>
            <a:ext cx="9144000" cy="5143500"/>
          </a:xfrm>
          <a:prstGeom prst="rect">
            <a:avLst/>
          </a:prstGeom>
        </p:spPr>
      </p:pic>
      <p:sp>
        <p:nvSpPr>
          <p:cNvPr id="230" name="Google Shape;230;p18"/>
          <p:cNvSpPr/>
          <p:nvPr/>
        </p:nvSpPr>
        <p:spPr>
          <a:xfrm>
            <a:off x="894898" y="3131973"/>
            <a:ext cx="5710854" cy="399504"/>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31" name="Google Shape;231;p18"/>
          <p:cNvSpPr/>
          <p:nvPr/>
        </p:nvSpPr>
        <p:spPr>
          <a:xfrm>
            <a:off x="6794588" y="3985964"/>
            <a:ext cx="1224136" cy="360040"/>
          </a:xfrm>
          <a:prstGeom prst="wedgeRectCallout">
            <a:avLst>
              <a:gd name="adj1" fmla="val -99100"/>
              <a:gd name="adj2" fmla="val -194633"/>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45096"/>
            <a:ext cx="9144000" cy="5143500"/>
          </a:xfrm>
          <a:prstGeom prst="rect">
            <a:avLst/>
          </a:prstGeom>
        </p:spPr>
      </p:pic>
      <p:sp>
        <p:nvSpPr>
          <p:cNvPr id="238" name="Google Shape;238;p19"/>
          <p:cNvSpPr/>
          <p:nvPr/>
        </p:nvSpPr>
        <p:spPr>
          <a:xfrm>
            <a:off x="6778559" y="2923587"/>
            <a:ext cx="1561400" cy="324110"/>
          </a:xfrm>
          <a:prstGeom prst="wedgeRectCallout">
            <a:avLst>
              <a:gd name="adj1" fmla="val 91928"/>
              <a:gd name="adj2" fmla="val -360984"/>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smtClean="0">
                <a:solidFill>
                  <a:srgbClr val="000000"/>
                </a:solidFill>
                <a:latin typeface="Libre Franklin"/>
                <a:ea typeface="Libre Franklin"/>
                <a:cs typeface="Libre Franklin"/>
                <a:sym typeface="Libre Franklin"/>
              </a:rPr>
              <a:t>Pulsar y bajar</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605002"/>
            <a:ext cx="9144000" cy="5143500"/>
          </a:xfrm>
          <a:prstGeom prst="rect">
            <a:avLst/>
          </a:prstGeom>
        </p:spPr>
      </p:pic>
      <p:sp>
        <p:nvSpPr>
          <p:cNvPr id="245" name="Google Shape;245;p20"/>
          <p:cNvSpPr/>
          <p:nvPr/>
        </p:nvSpPr>
        <p:spPr>
          <a:xfrm>
            <a:off x="3608049" y="4136579"/>
            <a:ext cx="1383806" cy="360040"/>
          </a:xfrm>
          <a:prstGeom prst="wedgeRectCallout">
            <a:avLst>
              <a:gd name="adj1" fmla="val -117476"/>
              <a:gd name="adj2" fmla="val -189873"/>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
        <p:nvSpPr>
          <p:cNvPr id="244" name="Google Shape;244;p20"/>
          <p:cNvSpPr/>
          <p:nvPr/>
        </p:nvSpPr>
        <p:spPr>
          <a:xfrm flipV="1">
            <a:off x="749775" y="3321282"/>
            <a:ext cx="2160240" cy="373104"/>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4" name="Imagen 3"/>
          <p:cNvPicPr>
            <a:picLocks noChangeAspect="1"/>
          </p:cNvPicPr>
          <p:nvPr/>
        </p:nvPicPr>
        <p:blipFill>
          <a:blip r:embed="rId4"/>
          <a:stretch>
            <a:fillRect/>
          </a:stretch>
        </p:blipFill>
        <p:spPr>
          <a:xfrm>
            <a:off x="20830" y="0"/>
            <a:ext cx="9123170" cy="5131783"/>
          </a:xfrm>
          <a:prstGeom prst="rect">
            <a:avLst/>
          </a:prstGeom>
        </p:spPr>
      </p:pic>
      <p:sp>
        <p:nvSpPr>
          <p:cNvPr id="251" name="Google Shape;251;p21"/>
          <p:cNvSpPr/>
          <p:nvPr/>
        </p:nvSpPr>
        <p:spPr>
          <a:xfrm>
            <a:off x="7447447" y="3087457"/>
            <a:ext cx="1383806" cy="783528"/>
          </a:xfrm>
          <a:prstGeom prst="wedgeRectCallout">
            <a:avLst>
              <a:gd name="adj1" fmla="val 69743"/>
              <a:gd name="adj2" fmla="val -95145"/>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smtClean="0">
                <a:solidFill>
                  <a:srgbClr val="000000"/>
                </a:solidFill>
                <a:latin typeface="Libre Franklin"/>
                <a:ea typeface="Libre Franklin"/>
                <a:cs typeface="Libre Franklin"/>
                <a:sym typeface="Libre Franklin"/>
              </a:rPr>
              <a:t>Podés pulsar y bajar</a:t>
            </a:r>
            <a:endParaRPr sz="1600" b="1" i="0" u="none" strike="noStrike" cap="none" dirty="0">
              <a:solidFill>
                <a:srgbClr val="000000"/>
              </a:solidFill>
              <a:latin typeface="Libre Franklin"/>
              <a:ea typeface="Libre Franklin"/>
              <a:cs typeface="Libre Franklin"/>
              <a:sym typeface="Libre Franklin"/>
            </a:endParaRPr>
          </a:p>
        </p:txBody>
      </p:sp>
      <p:sp>
        <p:nvSpPr>
          <p:cNvPr id="7" name="Google Shape;251;p21"/>
          <p:cNvSpPr/>
          <p:nvPr/>
        </p:nvSpPr>
        <p:spPr>
          <a:xfrm>
            <a:off x="6337738" y="1654452"/>
            <a:ext cx="1691253" cy="344414"/>
          </a:xfrm>
          <a:prstGeom prst="wedgeRectCallout">
            <a:avLst>
              <a:gd name="adj1" fmla="val 100504"/>
              <a:gd name="adj2" fmla="val -159230"/>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smtClean="0">
                <a:solidFill>
                  <a:srgbClr val="000000"/>
                </a:solidFill>
                <a:latin typeface="Libre Franklin"/>
                <a:ea typeface="Libre Franklin"/>
                <a:cs typeface="Libre Franklin"/>
                <a:sym typeface="Libre Franklin"/>
              </a:rPr>
              <a:t>Podés pulsar </a:t>
            </a:r>
            <a:endParaRPr sz="1600" b="1" i="0" u="none" strike="noStrike" cap="none" dirty="0">
              <a:solidFill>
                <a:srgbClr val="000000"/>
              </a:solidFill>
              <a:latin typeface="Libre Franklin"/>
              <a:ea typeface="Libre Franklin"/>
              <a:cs typeface="Libre Franklin"/>
              <a:sym typeface="Libre Franklin"/>
            </a:endParaRPr>
          </a:p>
        </p:txBody>
      </p:sp>
      <p:sp>
        <p:nvSpPr>
          <p:cNvPr id="8" name="Google Shape;251;p21"/>
          <p:cNvSpPr/>
          <p:nvPr/>
        </p:nvSpPr>
        <p:spPr>
          <a:xfrm>
            <a:off x="194380" y="1730965"/>
            <a:ext cx="1464299" cy="267901"/>
          </a:xfrm>
          <a:prstGeom prst="wedgeRectCallout">
            <a:avLst>
              <a:gd name="adj1" fmla="val -50704"/>
              <a:gd name="adj2" fmla="val -171366"/>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smtClean="0">
                <a:solidFill>
                  <a:srgbClr val="000000"/>
                </a:solidFill>
                <a:latin typeface="Libre Franklin"/>
                <a:ea typeface="Libre Franklin"/>
                <a:cs typeface="Libre Franklin"/>
                <a:sym typeface="Libre Franklin"/>
              </a:rPr>
              <a:t>Podés pulsar </a:t>
            </a:r>
            <a:endParaRPr sz="1600" b="1" i="0" u="none" strike="noStrike" cap="none" dirty="0">
              <a:solidFill>
                <a:srgbClr val="000000"/>
              </a:solidFill>
              <a:latin typeface="Libre Franklin"/>
              <a:ea typeface="Libre Franklin"/>
              <a:cs typeface="Libre Franklin"/>
              <a:sym typeface="Libre Franklin"/>
            </a:endParaRPr>
          </a:p>
        </p:txBody>
      </p:sp>
      <p:sp>
        <p:nvSpPr>
          <p:cNvPr id="9" name="Google Shape;251;p21"/>
          <p:cNvSpPr/>
          <p:nvPr/>
        </p:nvSpPr>
        <p:spPr>
          <a:xfrm>
            <a:off x="4030717" y="2565891"/>
            <a:ext cx="1691253" cy="344414"/>
          </a:xfrm>
          <a:prstGeom prst="wedgeRectCallout">
            <a:avLst>
              <a:gd name="adj1" fmla="val 137791"/>
              <a:gd name="adj2" fmla="val 14715"/>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smtClean="0">
                <a:solidFill>
                  <a:srgbClr val="000000"/>
                </a:solidFill>
                <a:latin typeface="Libre Franklin"/>
                <a:ea typeface="Libre Franklin"/>
                <a:cs typeface="Libre Franklin"/>
                <a:sym typeface="Libre Franklin"/>
              </a:rPr>
              <a:t>Podés pulsar </a:t>
            </a:r>
            <a:endParaRPr sz="1600" b="1" i="0" u="none" strike="noStrike" cap="none" dirty="0">
              <a:solidFill>
                <a:srgbClr val="000000"/>
              </a:solidFill>
              <a:latin typeface="Libre Franklin"/>
              <a:ea typeface="Libre Franklin"/>
              <a:cs typeface="Libre Franklin"/>
              <a:sym typeface="Libre Franklin"/>
            </a:endParaRPr>
          </a:p>
        </p:txBody>
      </p:sp>
      <p:sp>
        <p:nvSpPr>
          <p:cNvPr id="10" name="Google Shape;251;p21"/>
          <p:cNvSpPr/>
          <p:nvPr/>
        </p:nvSpPr>
        <p:spPr>
          <a:xfrm>
            <a:off x="194380" y="2126512"/>
            <a:ext cx="1634420" cy="247549"/>
          </a:xfrm>
          <a:prstGeom prst="wedgeRectCallout">
            <a:avLst>
              <a:gd name="adj1" fmla="val 8292"/>
              <a:gd name="adj2" fmla="val 159732"/>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smtClean="0">
                <a:solidFill>
                  <a:srgbClr val="000000"/>
                </a:solidFill>
                <a:latin typeface="Libre Franklin"/>
                <a:ea typeface="Libre Franklin"/>
                <a:cs typeface="Libre Franklin"/>
                <a:sym typeface="Libre Franklin"/>
              </a:rPr>
              <a:t>P</a:t>
            </a:r>
            <a:r>
              <a:rPr lang="es-AR" sz="1600" b="1" i="0" u="none" strike="noStrike" cap="none" smtClean="0">
                <a:solidFill>
                  <a:srgbClr val="000000"/>
                </a:solidFill>
                <a:latin typeface="Libre Franklin"/>
                <a:ea typeface="Libre Franklin"/>
                <a:cs typeface="Libre Franklin"/>
                <a:sym typeface="Libre Franklin"/>
              </a:rPr>
              <a:t>ulsando acá </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8"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149773"/>
            <a:ext cx="9179035" cy="5163207"/>
          </a:xfrm>
          <a:prstGeom prst="rect">
            <a:avLst/>
          </a:prstGeom>
        </p:spPr>
      </p:pic>
      <p:sp>
        <p:nvSpPr>
          <p:cNvPr id="260" name="Google Shape;260;p22"/>
          <p:cNvSpPr/>
          <p:nvPr/>
        </p:nvSpPr>
        <p:spPr>
          <a:xfrm>
            <a:off x="7645223" y="3262211"/>
            <a:ext cx="1383806" cy="360040"/>
          </a:xfrm>
          <a:prstGeom prst="wedgeRectCallout">
            <a:avLst>
              <a:gd name="adj1" fmla="val 56422"/>
              <a:gd name="adj2" fmla="val -518217"/>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Bajando</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258703"/>
            <a:ext cx="9144000" cy="5143500"/>
          </a:xfrm>
          <a:prstGeom prst="rect">
            <a:avLst/>
          </a:prstGeom>
        </p:spPr>
      </p:pic>
      <p:sp>
        <p:nvSpPr>
          <p:cNvPr id="260" name="Google Shape;260;p22"/>
          <p:cNvSpPr/>
          <p:nvPr/>
        </p:nvSpPr>
        <p:spPr>
          <a:xfrm>
            <a:off x="7223197" y="2753137"/>
            <a:ext cx="1383806" cy="360040"/>
          </a:xfrm>
          <a:prstGeom prst="wedgeRectCallout">
            <a:avLst>
              <a:gd name="adj1" fmla="val 79545"/>
              <a:gd name="adj2" fmla="val -145522"/>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Bajando</a:t>
            </a:r>
            <a:endParaRPr sz="1600" b="1" i="0" u="none" strike="noStrike" cap="none" dirty="0">
              <a:solidFill>
                <a:srgbClr val="000000"/>
              </a:solidFill>
              <a:latin typeface="Libre Franklin"/>
              <a:ea typeface="Libre Franklin"/>
              <a:cs typeface="Libre Franklin"/>
              <a:sym typeface="Libre Franklin"/>
            </a:endParaRPr>
          </a:p>
        </p:txBody>
      </p:sp>
      <p:sp>
        <p:nvSpPr>
          <p:cNvPr id="5" name="Google Shape;257;p22"/>
          <p:cNvSpPr/>
          <p:nvPr/>
        </p:nvSpPr>
        <p:spPr>
          <a:xfrm>
            <a:off x="1751822" y="3097275"/>
            <a:ext cx="2080806" cy="250226"/>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42476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5"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3" name="Imagen 2"/>
          <p:cNvPicPr>
            <a:picLocks noChangeAspect="1"/>
          </p:cNvPicPr>
          <p:nvPr/>
        </p:nvPicPr>
        <p:blipFill>
          <a:blip r:embed="rId4"/>
          <a:stretch>
            <a:fillRect/>
          </a:stretch>
        </p:blipFill>
        <p:spPr>
          <a:xfrm>
            <a:off x="0" y="499730"/>
            <a:ext cx="9144000" cy="5143500"/>
          </a:xfrm>
          <a:prstGeom prst="rect">
            <a:avLst/>
          </a:prstGeom>
        </p:spPr>
      </p:pic>
      <p:sp>
        <p:nvSpPr>
          <p:cNvPr id="277" name="Google Shape;277;p24"/>
          <p:cNvSpPr/>
          <p:nvPr/>
        </p:nvSpPr>
        <p:spPr>
          <a:xfrm>
            <a:off x="1080484" y="5124894"/>
            <a:ext cx="1099190" cy="302662"/>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6" name="Google Shape;245;p20"/>
          <p:cNvSpPr/>
          <p:nvPr/>
        </p:nvSpPr>
        <p:spPr>
          <a:xfrm>
            <a:off x="4572000" y="4916185"/>
            <a:ext cx="1383806" cy="360040"/>
          </a:xfrm>
          <a:prstGeom prst="wedgeRectCallout">
            <a:avLst>
              <a:gd name="adj1" fmla="val -224277"/>
              <a:gd name="adj2" fmla="val 37520"/>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p:nvPr/>
        </p:nvSpPr>
        <p:spPr>
          <a:xfrm>
            <a:off x="959373" y="343174"/>
            <a:ext cx="7345180" cy="5170606"/>
          </a:xfrm>
          <a:prstGeom prst="rect">
            <a:avLst/>
          </a:prstGeom>
          <a:noFill/>
          <a:ln>
            <a:noFill/>
          </a:ln>
        </p:spPr>
        <p:txBody>
          <a:bodyPr spcFirstLastPara="1" wrap="square" lIns="91425" tIns="45700" rIns="91425" bIns="45700" anchor="t" anchorCtr="0">
            <a:spAutoFit/>
          </a:bodyPr>
          <a:lstStyle/>
          <a:p>
            <a:pPr lvl="0" algn="ctr">
              <a:lnSpc>
                <a:spcPct val="150000"/>
              </a:lnSpc>
              <a:buClr>
                <a:srgbClr val="000000"/>
              </a:buClr>
              <a:buSzPts val="2000"/>
            </a:pPr>
            <a:r>
              <a:rPr lang="es-AR" sz="2000" b="1" i="0" u="none" strike="noStrike" cap="none" dirty="0">
                <a:solidFill>
                  <a:srgbClr val="C00000"/>
                </a:solidFill>
                <a:latin typeface="Arial"/>
                <a:ea typeface="Arial"/>
                <a:cs typeface="Arial"/>
                <a:sym typeface="Arial"/>
              </a:rPr>
              <a:t>Matemática I</a:t>
            </a:r>
            <a:r>
              <a:rPr lang="es-AR" sz="2000" b="1" i="0" u="none" strike="noStrike" cap="none" dirty="0">
                <a:solidFill>
                  <a:srgbClr val="000000"/>
                </a:solidFill>
                <a:latin typeface="Arial"/>
                <a:ea typeface="Arial"/>
                <a:cs typeface="Arial"/>
                <a:sym typeface="Arial"/>
              </a:rPr>
              <a:t> </a:t>
            </a:r>
            <a:r>
              <a:rPr lang="es-AR" sz="2000" b="0" i="0" u="none" strike="noStrike" cap="none" dirty="0">
                <a:solidFill>
                  <a:srgbClr val="000000"/>
                </a:solidFill>
                <a:latin typeface="Arial"/>
                <a:ea typeface="Arial"/>
                <a:cs typeface="Arial"/>
                <a:sym typeface="Arial"/>
              </a:rPr>
              <a:t>es una asignatura del 1</a:t>
            </a:r>
            <a:r>
              <a:rPr lang="es-AR" sz="2000" b="0" i="0" u="none" strike="noStrike" cap="none" baseline="30000" dirty="0">
                <a:solidFill>
                  <a:srgbClr val="000000"/>
                </a:solidFill>
                <a:latin typeface="Arial"/>
                <a:ea typeface="Arial"/>
                <a:cs typeface="Arial"/>
                <a:sym typeface="Arial"/>
              </a:rPr>
              <a:t>er</a:t>
            </a:r>
            <a:r>
              <a:rPr lang="es-AR" sz="2000" b="0" i="0" u="none" strike="noStrike" cap="none" dirty="0">
                <a:solidFill>
                  <a:srgbClr val="000000"/>
                </a:solidFill>
                <a:latin typeface="Arial"/>
                <a:ea typeface="Arial"/>
                <a:cs typeface="Arial"/>
                <a:sym typeface="Arial"/>
              </a:rPr>
              <a:t> Cuatrimestre de 1</a:t>
            </a:r>
            <a:r>
              <a:rPr lang="es-AR" sz="2000" b="0" i="0" u="none" strike="noStrike" cap="none" baseline="30000" dirty="0">
                <a:solidFill>
                  <a:srgbClr val="000000"/>
                </a:solidFill>
                <a:latin typeface="Arial"/>
                <a:ea typeface="Arial"/>
                <a:cs typeface="Arial"/>
                <a:sym typeface="Arial"/>
              </a:rPr>
              <a:t>er</a:t>
            </a:r>
            <a:r>
              <a:rPr lang="es-AR" sz="2000" b="0" i="0" u="none" strike="noStrike" cap="none" dirty="0">
                <a:solidFill>
                  <a:srgbClr val="000000"/>
                </a:solidFill>
                <a:latin typeface="Arial"/>
                <a:ea typeface="Arial"/>
                <a:cs typeface="Arial"/>
                <a:sym typeface="Arial"/>
              </a:rPr>
              <a:t> año del Ciclo Básico Común del Plan de Estudios de </a:t>
            </a:r>
            <a:r>
              <a:rPr lang="es-AR" sz="2000" b="0" i="0" u="none" strike="noStrike" cap="none">
                <a:solidFill>
                  <a:srgbClr val="000000"/>
                </a:solidFill>
                <a:latin typeface="Arial"/>
                <a:ea typeface="Arial"/>
                <a:cs typeface="Arial"/>
                <a:sym typeface="Arial"/>
              </a:rPr>
              <a:t>las </a:t>
            </a:r>
            <a:r>
              <a:rPr lang="es-AR" sz="2000" b="0" i="0" u="none" strike="noStrike" cap="none" smtClean="0">
                <a:solidFill>
                  <a:srgbClr val="000000"/>
                </a:solidFill>
                <a:latin typeface="Arial"/>
                <a:ea typeface="Arial"/>
                <a:cs typeface="Arial"/>
                <a:sym typeface="Arial"/>
              </a:rPr>
              <a:t>Carreras </a:t>
            </a:r>
            <a:r>
              <a:rPr lang="es-AR" sz="2000" b="0" i="0" u="none" strike="noStrike" cap="none" dirty="0">
                <a:solidFill>
                  <a:srgbClr val="000000"/>
                </a:solidFill>
                <a:latin typeface="Arial"/>
                <a:ea typeface="Arial"/>
                <a:cs typeface="Arial"/>
                <a:sym typeface="Arial"/>
              </a:rPr>
              <a:t>Licenciatura en Ciencia y Tecnología de los Alimentos, Licenciatura en Biotecnología, Licenciatura </a:t>
            </a:r>
            <a:r>
              <a:rPr lang="es-AR" sz="2000" b="0" i="0" u="none" strike="noStrike" cap="none">
                <a:solidFill>
                  <a:srgbClr val="000000"/>
                </a:solidFill>
                <a:latin typeface="Arial"/>
                <a:ea typeface="Arial"/>
                <a:cs typeface="Arial"/>
                <a:sym typeface="Arial"/>
              </a:rPr>
              <a:t>en </a:t>
            </a:r>
            <a:r>
              <a:rPr lang="es-AR" sz="2000" b="0" i="0" u="none" strike="noStrike" cap="none" smtClean="0">
                <a:solidFill>
                  <a:srgbClr val="000000"/>
                </a:solidFill>
                <a:latin typeface="Arial"/>
                <a:ea typeface="Arial"/>
                <a:cs typeface="Arial"/>
                <a:sym typeface="Arial"/>
              </a:rPr>
              <a:t>Química y </a:t>
            </a:r>
            <a:r>
              <a:rPr lang="es-AR" sz="2000" b="0" i="0" u="none" strike="noStrike" cap="none" dirty="0">
                <a:solidFill>
                  <a:srgbClr val="000000"/>
                </a:solidFill>
                <a:latin typeface="Arial"/>
                <a:ea typeface="Arial"/>
                <a:cs typeface="Arial"/>
                <a:sym typeface="Arial"/>
              </a:rPr>
              <a:t>Profesorado </a:t>
            </a:r>
            <a:r>
              <a:rPr lang="es-AR" sz="2000" b="0" i="0" u="none" strike="noStrike" cap="none">
                <a:solidFill>
                  <a:srgbClr val="000000"/>
                </a:solidFill>
                <a:latin typeface="Arial"/>
                <a:ea typeface="Arial"/>
                <a:cs typeface="Arial"/>
                <a:sym typeface="Arial"/>
              </a:rPr>
              <a:t>en </a:t>
            </a:r>
            <a:r>
              <a:rPr lang="es-AR" sz="2000">
                <a:solidFill>
                  <a:srgbClr val="000000"/>
                </a:solidFill>
                <a:latin typeface="Arial"/>
                <a:ea typeface="Arial"/>
                <a:cs typeface="Arial"/>
                <a:sym typeface="Arial"/>
              </a:rPr>
              <a:t>Química que se dictan en la Facultad.</a:t>
            </a:r>
            <a:endParaRPr sz="1400" b="0" i="0" u="none" strike="noStrike" cap="none" dirty="0">
              <a:solidFill>
                <a:srgbClr val="000000"/>
              </a:solidFill>
              <a:latin typeface="Arial"/>
              <a:ea typeface="Arial"/>
              <a:cs typeface="Arial"/>
              <a:sym typeface="Arial"/>
            </a:endParaRPr>
          </a:p>
          <a:p>
            <a:pPr lvl="0" algn="ctr">
              <a:lnSpc>
                <a:spcPct val="150000"/>
              </a:lnSpc>
              <a:buClr>
                <a:srgbClr val="000000"/>
              </a:buClr>
              <a:buSzPts val="2000"/>
            </a:pPr>
            <a:r>
              <a:rPr lang="es-AR" sz="2000" dirty="0">
                <a:solidFill>
                  <a:srgbClr val="000000"/>
                </a:solidFill>
                <a:latin typeface="+mj-lt"/>
              </a:rPr>
              <a:t>Cursado </a:t>
            </a:r>
            <a:r>
              <a:rPr lang="es-AR" sz="2000" b="1" dirty="0">
                <a:solidFill>
                  <a:srgbClr val="C00000"/>
                </a:solidFill>
                <a:latin typeface="+mj-lt"/>
              </a:rPr>
              <a:t>1° </a:t>
            </a:r>
            <a:r>
              <a:rPr lang="es-AR" sz="2000" b="1">
                <a:solidFill>
                  <a:srgbClr val="C00000"/>
                </a:solidFill>
                <a:latin typeface="+mj-lt"/>
              </a:rPr>
              <a:t>cuatrimestre </a:t>
            </a:r>
            <a:r>
              <a:rPr lang="es-AR" sz="2000" b="1" smtClean="0">
                <a:solidFill>
                  <a:srgbClr val="C00000"/>
                </a:solidFill>
                <a:latin typeface="+mj-lt"/>
              </a:rPr>
              <a:t>2026   25/03/26 </a:t>
            </a:r>
            <a:r>
              <a:rPr lang="es-AR" sz="2000" b="1">
                <a:solidFill>
                  <a:srgbClr val="C00000"/>
                </a:solidFill>
                <a:latin typeface="+mj-lt"/>
              </a:rPr>
              <a:t>al </a:t>
            </a:r>
            <a:r>
              <a:rPr lang="es-AR" sz="2000" b="1" smtClean="0">
                <a:solidFill>
                  <a:srgbClr val="C00000"/>
                </a:solidFill>
                <a:latin typeface="+mj-lt"/>
              </a:rPr>
              <a:t>26/06/26</a:t>
            </a:r>
            <a:endParaRPr lang="es-AR" sz="2000" b="1" dirty="0">
              <a:solidFill>
                <a:srgbClr val="C00000"/>
              </a:solidFill>
              <a:latin typeface="+mj-lt"/>
            </a:endParaRPr>
          </a:p>
          <a:p>
            <a:pPr lvl="0" algn="ctr">
              <a:lnSpc>
                <a:spcPct val="150000"/>
              </a:lnSpc>
              <a:buClr>
                <a:srgbClr val="000000"/>
              </a:buClr>
              <a:buSzPts val="2000"/>
            </a:pPr>
            <a:endParaRPr sz="2000" b="0" i="0" u="none" strike="noStrike" cap="none" dirty="0">
              <a:solidFill>
                <a:srgbClr val="000000"/>
              </a:solidFill>
              <a:latin typeface="+mj-lt"/>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s-AR" sz="2000" b="0" i="0" u="none" strike="noStrike" cap="none" dirty="0">
                <a:solidFill>
                  <a:srgbClr val="000000"/>
                </a:solidFill>
                <a:latin typeface="Arial"/>
                <a:ea typeface="Arial"/>
                <a:cs typeface="Arial"/>
                <a:sym typeface="Arial"/>
              </a:rPr>
              <a:t>En el 2° cuatrimestre del ciclo lectivo se dicta Matemática I como opción de </a:t>
            </a:r>
            <a:r>
              <a:rPr lang="es-AR" sz="2000" dirty="0" err="1">
                <a:solidFill>
                  <a:srgbClr val="000000"/>
                </a:solidFill>
                <a:latin typeface="Arial"/>
                <a:ea typeface="Arial"/>
                <a:cs typeface="Arial"/>
                <a:sym typeface="Arial"/>
              </a:rPr>
              <a:t>R</a:t>
            </a:r>
            <a:r>
              <a:rPr lang="es-AR" sz="2000" b="0" i="0" u="none" strike="noStrike" cap="none" dirty="0" err="1">
                <a:solidFill>
                  <a:srgbClr val="000000"/>
                </a:solidFill>
                <a:latin typeface="Arial"/>
                <a:ea typeface="Arial"/>
                <a:cs typeface="Arial"/>
                <a:sym typeface="Arial"/>
              </a:rPr>
              <a:t>ecursado</a:t>
            </a:r>
            <a:r>
              <a:rPr lang="es-AR" sz="2000" b="0" i="0" u="none" strike="noStrike" cap="none" dirty="0">
                <a:solidFill>
                  <a:srgbClr val="000000"/>
                </a:solidFill>
                <a:latin typeface="Arial"/>
                <a:ea typeface="Arial"/>
                <a:cs typeface="Arial"/>
                <a:sym typeface="Arial"/>
              </a:rPr>
              <a:t> para estudiantes que no hubieran obtenido la condición de regular.</a:t>
            </a:r>
          </a:p>
          <a:p>
            <a:pPr lvl="0" algn="ctr">
              <a:lnSpc>
                <a:spcPct val="150000"/>
              </a:lnSpc>
              <a:buClr>
                <a:srgbClr val="000000"/>
              </a:buClr>
              <a:buSzPts val="2000"/>
            </a:pPr>
            <a:r>
              <a:rPr lang="es-AR" sz="2000" dirty="0">
                <a:solidFill>
                  <a:srgbClr val="000000"/>
                </a:solidFill>
                <a:latin typeface="+mj-lt"/>
              </a:rPr>
              <a:t>Cursado 2° </a:t>
            </a:r>
            <a:r>
              <a:rPr lang="es-AR" sz="2000">
                <a:solidFill>
                  <a:srgbClr val="000000"/>
                </a:solidFill>
                <a:latin typeface="+mj-lt"/>
              </a:rPr>
              <a:t>cuatrimestre </a:t>
            </a:r>
            <a:r>
              <a:rPr lang="es-AR" sz="2000" smtClean="0">
                <a:solidFill>
                  <a:srgbClr val="000000"/>
                </a:solidFill>
                <a:latin typeface="+mj-lt"/>
              </a:rPr>
              <a:t>2026    10/08/26 </a:t>
            </a:r>
            <a:r>
              <a:rPr lang="es-AR" sz="2000">
                <a:solidFill>
                  <a:srgbClr val="000000"/>
                </a:solidFill>
                <a:latin typeface="+mj-lt"/>
              </a:rPr>
              <a:t>al </a:t>
            </a:r>
            <a:r>
              <a:rPr lang="es-AR" sz="2000" smtClean="0">
                <a:solidFill>
                  <a:srgbClr val="000000"/>
                </a:solidFill>
                <a:latin typeface="+mj-lt"/>
              </a:rPr>
              <a:t>13/11/26</a:t>
            </a:r>
            <a:endParaRPr sz="2000" b="0" i="0" u="none" strike="noStrike" cap="none" dirty="0">
              <a:solidFill>
                <a:srgbClr val="000000"/>
              </a:solidFill>
              <a:latin typeface="+mj-lt"/>
              <a:ea typeface="Arial"/>
              <a:cs typeface="Arial"/>
              <a:sym typeface="Arial"/>
            </a:endParaRPr>
          </a:p>
        </p:txBody>
      </p:sp>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21265" y="389898"/>
            <a:ext cx="9080204" cy="5107615"/>
          </a:xfrm>
          <a:prstGeom prst="rect">
            <a:avLst/>
          </a:prstGeom>
        </p:spPr>
      </p:pic>
      <p:sp>
        <p:nvSpPr>
          <p:cNvPr id="8" name="Google Shape;277;p24"/>
          <p:cNvSpPr/>
          <p:nvPr/>
        </p:nvSpPr>
        <p:spPr>
          <a:xfrm>
            <a:off x="2704090" y="1974985"/>
            <a:ext cx="4040741" cy="324595"/>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9" name="Google Shape;245;p20"/>
          <p:cNvSpPr/>
          <p:nvPr/>
        </p:nvSpPr>
        <p:spPr>
          <a:xfrm>
            <a:off x="6518495" y="2943705"/>
            <a:ext cx="1383806" cy="360040"/>
          </a:xfrm>
          <a:prstGeom prst="wedgeRectCallout">
            <a:avLst>
              <a:gd name="adj1" fmla="val -48940"/>
              <a:gd name="adj2" fmla="val -269258"/>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8"/>
          <p:cNvSpPr/>
          <p:nvPr/>
        </p:nvSpPr>
        <p:spPr>
          <a:xfrm>
            <a:off x="80388" y="129319"/>
            <a:ext cx="4682532" cy="3831778"/>
          </a:xfrm>
          <a:prstGeom prst="rect">
            <a:avLst/>
          </a:prstGeom>
          <a:solidFill>
            <a:schemeClr val="bg1"/>
          </a:solidFill>
          <a:ln w="34925">
            <a:solidFill>
              <a:srgbClr val="0070C0"/>
            </a:solid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AR" sz="1800" b="1" i="0" u="none" strike="noStrike" cap="none" dirty="0">
                <a:solidFill>
                  <a:srgbClr val="000000"/>
                </a:solidFill>
                <a:latin typeface="Arial"/>
                <a:ea typeface="Arial"/>
                <a:cs typeface="Arial"/>
                <a:sym typeface="Arial"/>
              </a:rPr>
              <a:t>Además del TV, utilizaremos la plataforma virtual de la UNR como vía de comunicación, desde la cual podrán acceder a todo el material teórico, actividades y </a:t>
            </a:r>
            <a:r>
              <a:rPr lang="es-AR" sz="1800" b="1" i="0" u="none" strike="noStrike" cap="none" dirty="0" smtClean="0">
                <a:solidFill>
                  <a:srgbClr val="000000"/>
                </a:solidFill>
                <a:latin typeface="Arial"/>
                <a:ea typeface="Arial"/>
                <a:cs typeface="Arial"/>
                <a:sym typeface="Arial"/>
              </a:rPr>
              <a:t>resoluciones, </a:t>
            </a:r>
            <a:r>
              <a:rPr lang="es-AR" sz="1800" b="1" i="0" u="none" strike="noStrike" cap="none" dirty="0">
                <a:solidFill>
                  <a:srgbClr val="000000"/>
                </a:solidFill>
                <a:latin typeface="Arial"/>
                <a:ea typeface="Arial"/>
                <a:cs typeface="Arial"/>
                <a:sym typeface="Arial"/>
              </a:rPr>
              <a:t>así como </a:t>
            </a:r>
            <a:r>
              <a:rPr lang="es-AR" sz="1800" b="1" i="0" u="none" strike="noStrike" cap="none" dirty="0" smtClean="0">
                <a:solidFill>
                  <a:srgbClr val="000000"/>
                </a:solidFill>
                <a:latin typeface="Arial"/>
                <a:ea typeface="Arial"/>
                <a:cs typeface="Arial"/>
                <a:sym typeface="Arial"/>
              </a:rPr>
              <a:t>leer y realizar consultas </a:t>
            </a:r>
            <a:r>
              <a:rPr lang="es-AR" sz="1800" b="1" i="0" u="none" strike="noStrike" cap="none" dirty="0">
                <a:solidFill>
                  <a:srgbClr val="000000"/>
                </a:solidFill>
                <a:latin typeface="Arial"/>
                <a:ea typeface="Arial"/>
                <a:cs typeface="Arial"/>
                <a:sym typeface="Arial"/>
              </a:rPr>
              <a:t>en los foros. Para acceder a dicha aula, deben realizar los </a:t>
            </a:r>
            <a:r>
              <a:rPr lang="es-AR" sz="1800" b="1" i="0" u="none" strike="noStrike" cap="none" dirty="0" smtClean="0">
                <a:solidFill>
                  <a:srgbClr val="000000"/>
                </a:solidFill>
                <a:latin typeface="Arial"/>
                <a:ea typeface="Arial"/>
                <a:cs typeface="Arial"/>
                <a:sym typeface="Arial"/>
              </a:rPr>
              <a:t>pasos según el tutorial publicado en COMUNIDADES UNR pulsando </a:t>
            </a:r>
            <a:r>
              <a:rPr lang="es-AR" sz="1800" b="1" i="0" u="none" strike="noStrike" cap="none" dirty="0" smtClean="0">
                <a:solidFill>
                  <a:srgbClr val="000000"/>
                </a:solidFill>
                <a:latin typeface="Arial"/>
                <a:ea typeface="Arial"/>
                <a:cs typeface="Arial"/>
                <a:sym typeface="Arial"/>
                <a:hlinkClick r:id="rId3"/>
              </a:rPr>
              <a:t>enlace</a:t>
            </a:r>
            <a:endParaRPr sz="1800" b="0" i="0" u="none" strike="noStrike" cap="none" dirty="0">
              <a:solidFill>
                <a:srgbClr val="343A40"/>
              </a:solidFill>
              <a:latin typeface="Arial"/>
              <a:ea typeface="Arial"/>
              <a:cs typeface="Arial"/>
              <a:sym typeface="Arial"/>
            </a:endParaRPr>
          </a:p>
        </p:txBody>
      </p:sp>
      <p:pic>
        <p:nvPicPr>
          <p:cNvPr id="2" name="Imagen 1"/>
          <p:cNvPicPr>
            <a:picLocks noChangeAspect="1"/>
          </p:cNvPicPr>
          <p:nvPr/>
        </p:nvPicPr>
        <p:blipFill>
          <a:blip r:embed="rId4"/>
          <a:stretch>
            <a:fillRect/>
          </a:stretch>
        </p:blipFill>
        <p:spPr>
          <a:xfrm>
            <a:off x="4951494" y="129319"/>
            <a:ext cx="3986883" cy="2911477"/>
          </a:xfrm>
          <a:prstGeom prst="rect">
            <a:avLst/>
          </a:prstGeom>
        </p:spPr>
      </p:pic>
      <p:sp>
        <p:nvSpPr>
          <p:cNvPr id="3" name="CuadroTexto 2"/>
          <p:cNvSpPr txBox="1"/>
          <p:nvPr/>
        </p:nvSpPr>
        <p:spPr>
          <a:xfrm>
            <a:off x="375874" y="4174087"/>
            <a:ext cx="8853906" cy="1754326"/>
          </a:xfrm>
          <a:prstGeom prst="rect">
            <a:avLst/>
          </a:prstGeom>
          <a:solidFill>
            <a:schemeClr val="bg1"/>
          </a:solidFill>
          <a:ln w="34925">
            <a:solidFill>
              <a:srgbClr val="0070C0"/>
            </a:solidFill>
          </a:ln>
        </p:spPr>
        <p:txBody>
          <a:bodyPr wrap="square" rtlCol="0">
            <a:spAutoFit/>
          </a:bodyPr>
          <a:lstStyle/>
          <a:p>
            <a:pPr lvl="0" algn="just">
              <a:lnSpc>
                <a:spcPct val="150000"/>
              </a:lnSpc>
              <a:buSzPts val="1800"/>
            </a:pPr>
            <a:r>
              <a:rPr lang="es-ES" sz="1800" dirty="0">
                <a:solidFill>
                  <a:srgbClr val="343A40"/>
                </a:solidFill>
                <a:sym typeface="Symbol" panose="05050102010706020507" pitchFamily="18" charset="2"/>
              </a:rPr>
              <a:t> </a:t>
            </a:r>
            <a:r>
              <a:rPr lang="es-ES" sz="1800" dirty="0">
                <a:solidFill>
                  <a:srgbClr val="343A40"/>
                </a:solidFill>
                <a:latin typeface="Arial" panose="020B0604020202020204" pitchFamily="34" charset="0"/>
                <a:cs typeface="Arial" panose="020B0604020202020204" pitchFamily="34" charset="0"/>
              </a:rPr>
              <a:t>Primero deben generar </a:t>
            </a:r>
            <a:r>
              <a:rPr lang="es-ES" sz="1800" b="1" dirty="0">
                <a:solidFill>
                  <a:srgbClr val="343A40"/>
                </a:solidFill>
                <a:latin typeface="Arial" panose="020B0604020202020204" pitchFamily="34" charset="0"/>
                <a:cs typeface="Arial" panose="020B0604020202020204" pitchFamily="34" charset="0"/>
              </a:rPr>
              <a:t>usuario y contraseña desde </a:t>
            </a:r>
            <a:r>
              <a:rPr lang="es-ES" sz="1800" b="1" u="sng"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comunidades UNR</a:t>
            </a:r>
            <a:r>
              <a:rPr lang="es-ES" sz="1800" dirty="0">
                <a:solidFill>
                  <a:srgbClr val="343A40"/>
                </a:solidFill>
                <a:latin typeface="Arial" panose="020B0604020202020204" pitchFamily="34" charset="0"/>
                <a:cs typeface="Arial" panose="020B0604020202020204" pitchFamily="34" charset="0"/>
              </a:rPr>
              <a:t>. </a:t>
            </a:r>
          </a:p>
          <a:p>
            <a:pPr lvl="0" algn="just">
              <a:lnSpc>
                <a:spcPct val="150000"/>
              </a:lnSpc>
              <a:buSzPts val="1800"/>
            </a:pPr>
            <a:r>
              <a:rPr lang="es-ES" sz="1800" dirty="0">
                <a:solidFill>
                  <a:srgbClr val="343A40"/>
                </a:solidFill>
                <a:latin typeface="Arial" panose="020B0604020202020204" pitchFamily="34" charset="0"/>
                <a:cs typeface="Arial" panose="020B0604020202020204" pitchFamily="34" charset="0"/>
                <a:sym typeface="Symbol" panose="05050102010706020507" pitchFamily="18" charset="2"/>
              </a:rPr>
              <a:t> </a:t>
            </a:r>
            <a:r>
              <a:rPr lang="es-ES" sz="1800" dirty="0">
                <a:solidFill>
                  <a:srgbClr val="343A40"/>
                </a:solidFill>
                <a:latin typeface="Arial" panose="020B0604020202020204" pitchFamily="34" charset="0"/>
                <a:cs typeface="Arial" panose="020B0604020202020204" pitchFamily="34" charset="0"/>
              </a:rPr>
              <a:t>Al final les pide seleccionar </a:t>
            </a:r>
            <a:r>
              <a:rPr lang="es-ES" sz="1800" b="1" dirty="0">
                <a:solidFill>
                  <a:srgbClr val="343A40"/>
                </a:solidFill>
                <a:latin typeface="Arial" panose="020B0604020202020204" pitchFamily="34" charset="0"/>
                <a:cs typeface="Arial" panose="020B0604020202020204" pitchFamily="34" charset="0"/>
              </a:rPr>
              <a:t>curso.</a:t>
            </a:r>
            <a:r>
              <a:rPr lang="es-ES" sz="1800" dirty="0">
                <a:solidFill>
                  <a:srgbClr val="343A40"/>
                </a:solidFill>
                <a:latin typeface="Arial" panose="020B0604020202020204" pitchFamily="34" charset="0"/>
                <a:cs typeface="Arial" panose="020B0604020202020204" pitchFamily="34" charset="0"/>
              </a:rPr>
              <a:t> Esto pueden hacerlo a través del nombre </a:t>
            </a:r>
            <a:r>
              <a:rPr lang="es-ES" sz="1800" b="1" dirty="0">
                <a:solidFill>
                  <a:srgbClr val="343A40"/>
                </a:solidFill>
                <a:latin typeface="Arial" panose="020B0604020202020204" pitchFamily="34" charset="0"/>
                <a:cs typeface="Arial" panose="020B0604020202020204" pitchFamily="34" charset="0"/>
              </a:rPr>
              <a:t>Matemática I - </a:t>
            </a:r>
            <a:r>
              <a:rPr lang="es-ES" sz="1800" b="1" dirty="0" err="1">
                <a:solidFill>
                  <a:srgbClr val="343A40"/>
                </a:solidFill>
                <a:latin typeface="Arial" panose="020B0604020202020204" pitchFamily="34" charset="0"/>
                <a:cs typeface="Arial" panose="020B0604020202020204" pitchFamily="34" charset="0"/>
              </a:rPr>
              <a:t>Fac</a:t>
            </a:r>
            <a:r>
              <a:rPr lang="es-ES" sz="1800" b="1" dirty="0">
                <a:solidFill>
                  <a:srgbClr val="343A40"/>
                </a:solidFill>
                <a:latin typeface="Arial" panose="020B0604020202020204" pitchFamily="34" charset="0"/>
                <a:cs typeface="Arial" panose="020B0604020202020204" pitchFamily="34" charset="0"/>
              </a:rPr>
              <a:t>. Cs. Bioquímicas y Farmacéuticas,</a:t>
            </a:r>
            <a:r>
              <a:rPr lang="es-ES" sz="1800" dirty="0">
                <a:solidFill>
                  <a:srgbClr val="343A40"/>
                </a:solidFill>
                <a:latin typeface="Arial" panose="020B0604020202020204" pitchFamily="34" charset="0"/>
                <a:cs typeface="Arial" panose="020B0604020202020204" pitchFamily="34" charset="0"/>
              </a:rPr>
              <a:t> o directamente accediendo a través del </a:t>
            </a:r>
            <a:r>
              <a:rPr lang="es-ES" sz="1800" dirty="0" smtClean="0">
                <a:solidFill>
                  <a:srgbClr val="343A40"/>
                </a:solidFill>
                <a:latin typeface="Arial" panose="020B0604020202020204" pitchFamily="34" charset="0"/>
                <a:cs typeface="Arial" panose="020B0604020202020204" pitchFamily="34" charset="0"/>
              </a:rPr>
              <a:t>siguiente </a:t>
            </a:r>
            <a:r>
              <a:rPr lang="es-ES" sz="1800" dirty="0" smtClean="0">
                <a:solidFill>
                  <a:srgbClr val="343A40"/>
                </a:solidFill>
                <a:latin typeface="Arial" panose="020B0604020202020204" pitchFamily="34" charset="0"/>
                <a:cs typeface="Arial" panose="020B0604020202020204" pitchFamily="34" charset="0"/>
                <a:hlinkClick r:id="rId6"/>
              </a:rPr>
              <a:t>enlace</a:t>
            </a:r>
            <a:r>
              <a:rPr lang="es-ES" sz="1800" dirty="0">
                <a:solidFill>
                  <a:srgbClr val="343A40"/>
                </a:solidFill>
                <a:latin typeface="Arial" panose="020B0604020202020204" pitchFamily="34" charset="0"/>
                <a:cs typeface="Arial" panose="020B0604020202020204" pitchFamily="34" charset="0"/>
              </a:rPr>
              <a:t> </a:t>
            </a:r>
            <a:r>
              <a:rPr lang="es-ES" sz="1800" dirty="0" smtClean="0">
                <a:solidFill>
                  <a:srgbClr val="343A40"/>
                </a:solidFill>
                <a:latin typeface="Arial" panose="020B0604020202020204" pitchFamily="34" charset="0"/>
                <a:cs typeface="Arial" panose="020B0604020202020204" pitchFamily="34" charset="0"/>
              </a:rPr>
              <a:t> </a:t>
            </a:r>
            <a:endParaRPr lang="es-ES" sz="1800" dirty="0">
              <a:solidFill>
                <a:srgbClr val="343A40"/>
              </a:solidFill>
              <a:latin typeface="Arial" panose="020B0604020202020204" pitchFamily="34" charset="0"/>
              <a:cs typeface="Arial" panose="020B0604020202020204" pitchFamily="34" charset="0"/>
            </a:endParaRPr>
          </a:p>
        </p:txBody>
      </p:sp>
      <p:pic>
        <p:nvPicPr>
          <p:cNvPr id="6" name="Picture 2" descr="https://www.fbioyf.unr.edu.ar/v2/wp-content/uploads/2020/09/Logo-facultad.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28826" y="469437"/>
            <a:ext cx="8115174" cy="5990332"/>
          </a:xfrm>
          <a:prstGeom prst="rect">
            <a:avLst/>
          </a:prstGeom>
        </p:spPr>
      </p:pic>
      <p:sp>
        <p:nvSpPr>
          <p:cNvPr id="6" name="Google Shape;312;p29"/>
          <p:cNvSpPr/>
          <p:nvPr/>
        </p:nvSpPr>
        <p:spPr>
          <a:xfrm>
            <a:off x="2612572" y="100146"/>
            <a:ext cx="4996382" cy="369291"/>
          </a:xfrm>
          <a:prstGeom prst="rect">
            <a:avLst/>
          </a:prstGeom>
          <a:noFill/>
          <a:ln w="3175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AR" sz="1800" b="1" i="0" u="none" strike="noStrike" cap="none" dirty="0">
                <a:solidFill>
                  <a:srgbClr val="C00000"/>
                </a:solidFill>
                <a:latin typeface="Libre Franklin"/>
                <a:ea typeface="Libre Franklin"/>
                <a:cs typeface="Libre Franklin"/>
                <a:sym typeface="Libre Franklin"/>
              </a:rPr>
              <a:t>Aula virtual en COMUNIDADES - UNR  (AV)</a:t>
            </a:r>
            <a:endParaRPr sz="1800" b="1" i="0" u="none" strike="noStrike" cap="none" dirty="0">
              <a:solidFill>
                <a:srgbClr val="C00000"/>
              </a:solidFill>
              <a:latin typeface="Libre Franklin"/>
              <a:ea typeface="Libre Franklin"/>
              <a:cs typeface="Libre Franklin"/>
              <a:sym typeface="Libre Franklin"/>
            </a:endParaRPr>
          </a:p>
        </p:txBody>
      </p:sp>
      <p:sp>
        <p:nvSpPr>
          <p:cNvPr id="8" name="Google Shape;260;p22"/>
          <p:cNvSpPr/>
          <p:nvPr/>
        </p:nvSpPr>
        <p:spPr>
          <a:xfrm>
            <a:off x="7388017" y="1832384"/>
            <a:ext cx="1383806" cy="360040"/>
          </a:xfrm>
          <a:prstGeom prst="wedgeRectCallout">
            <a:avLst>
              <a:gd name="adj1" fmla="val 40472"/>
              <a:gd name="adj2" fmla="val -202942"/>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2199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78971" y="611201"/>
            <a:ext cx="8229600" cy="5148942"/>
          </a:xfrm>
          <a:prstGeom prst="rect">
            <a:avLst/>
          </a:prstGeom>
        </p:spPr>
      </p:pic>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762253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s-AR"/>
          </a:p>
        </p:txBody>
      </p:sp>
      <p:pic>
        <p:nvPicPr>
          <p:cNvPr id="4" name="Imagen 3"/>
          <p:cNvPicPr>
            <a:picLocks noChangeAspect="1"/>
          </p:cNvPicPr>
          <p:nvPr/>
        </p:nvPicPr>
        <p:blipFill>
          <a:blip r:embed="rId2"/>
          <a:stretch>
            <a:fillRect/>
          </a:stretch>
        </p:blipFill>
        <p:spPr>
          <a:xfrm>
            <a:off x="174171" y="434442"/>
            <a:ext cx="8795657" cy="5692006"/>
          </a:xfrm>
          <a:prstGeom prst="rect">
            <a:avLst/>
          </a:prstGeom>
        </p:spPr>
      </p:pic>
      <p:sp>
        <p:nvSpPr>
          <p:cNvPr id="5" name="CuadroTexto 4"/>
          <p:cNvSpPr txBox="1"/>
          <p:nvPr/>
        </p:nvSpPr>
        <p:spPr>
          <a:xfrm>
            <a:off x="326571" y="626907"/>
            <a:ext cx="936171" cy="363693"/>
          </a:xfrm>
          <a:prstGeom prst="rect">
            <a:avLst/>
          </a:prstGeom>
          <a:noFill/>
          <a:ln w="44450">
            <a:solidFill>
              <a:srgbClr val="FF0000"/>
            </a:solidFill>
          </a:ln>
        </p:spPr>
        <p:txBody>
          <a:bodyPr wrap="square" rtlCol="0">
            <a:spAutoFit/>
          </a:bodyPr>
          <a:lstStyle/>
          <a:p>
            <a:endParaRPr lang="es-AR" dirty="0">
              <a:solidFill>
                <a:srgbClr val="000000"/>
              </a:solidFill>
            </a:endParaRPr>
          </a:p>
        </p:txBody>
      </p:sp>
      <p:cxnSp>
        <p:nvCxnSpPr>
          <p:cNvPr id="6" name="Google Shape;315;p29"/>
          <p:cNvCxnSpPr/>
          <p:nvPr/>
        </p:nvCxnSpPr>
        <p:spPr>
          <a:xfrm flipH="1" flipV="1">
            <a:off x="4724398" y="5402610"/>
            <a:ext cx="1197430" cy="1"/>
          </a:xfrm>
          <a:prstGeom prst="straightConnector1">
            <a:avLst/>
          </a:prstGeom>
          <a:noFill/>
          <a:ln w="34925" cap="flat" cmpd="sng">
            <a:solidFill>
              <a:srgbClr val="FF0000"/>
            </a:solidFill>
            <a:prstDash val="solid"/>
            <a:round/>
            <a:headEnd type="none" w="sm" len="sm"/>
            <a:tailEnd type="stealth" w="med" len="med"/>
          </a:ln>
        </p:spPr>
      </p:cxnSp>
      <p:sp>
        <p:nvSpPr>
          <p:cNvPr id="10" name="CuadroTexto 9"/>
          <p:cNvSpPr txBox="1"/>
          <p:nvPr/>
        </p:nvSpPr>
        <p:spPr>
          <a:xfrm>
            <a:off x="5921828" y="5066912"/>
            <a:ext cx="2906486" cy="646331"/>
          </a:xfrm>
          <a:prstGeom prst="rect">
            <a:avLst/>
          </a:prstGeom>
          <a:noFill/>
          <a:ln w="25400">
            <a:solidFill>
              <a:srgbClr val="FF0000"/>
            </a:solidFill>
          </a:ln>
        </p:spPr>
        <p:txBody>
          <a:bodyPr wrap="square" rtlCol="0">
            <a:spAutoFit/>
          </a:bodyPr>
          <a:lstStyle/>
          <a:p>
            <a:r>
              <a:rPr lang="es-AR" u="sng" dirty="0">
                <a:solidFill>
                  <a:srgbClr val="000000"/>
                </a:solidFill>
              </a:rPr>
              <a:t>Matemática I - </a:t>
            </a:r>
            <a:r>
              <a:rPr lang="es-AR" u="sng" dirty="0" err="1">
                <a:solidFill>
                  <a:srgbClr val="000000"/>
                </a:solidFill>
              </a:rPr>
              <a:t>Fac</a:t>
            </a:r>
            <a:r>
              <a:rPr lang="es-AR" u="sng" dirty="0">
                <a:solidFill>
                  <a:srgbClr val="000000"/>
                </a:solidFill>
              </a:rPr>
              <a:t>. Cs. Bioquímicas y Farmacéuticas</a:t>
            </a:r>
            <a:endParaRPr lang="es-AR" dirty="0">
              <a:solidFill>
                <a:srgbClr val="000000"/>
              </a:solidFill>
            </a:endParaRPr>
          </a:p>
        </p:txBody>
      </p:sp>
      <p:pic>
        <p:nvPicPr>
          <p:cNvPr id="8"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917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8577943" cy="5627914"/>
          </a:xfrm>
          <a:prstGeom prst="rect">
            <a:avLst/>
          </a:prstGeom>
        </p:spPr>
      </p:pic>
      <p:sp>
        <p:nvSpPr>
          <p:cNvPr id="5" name="Google Shape;260;p22"/>
          <p:cNvSpPr/>
          <p:nvPr/>
        </p:nvSpPr>
        <p:spPr>
          <a:xfrm>
            <a:off x="6228021" y="1721916"/>
            <a:ext cx="1383806" cy="360040"/>
          </a:xfrm>
          <a:prstGeom prst="wedgeRectCallout">
            <a:avLst>
              <a:gd name="adj1" fmla="val -212043"/>
              <a:gd name="adj2" fmla="val -72932"/>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pic>
        <p:nvPicPr>
          <p:cNvPr id="7"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1414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02771" y="359228"/>
            <a:ext cx="8469086" cy="5867399"/>
          </a:xfrm>
          <a:prstGeom prst="rect">
            <a:avLst/>
          </a:prstGeom>
        </p:spPr>
      </p:pic>
      <p:sp>
        <p:nvSpPr>
          <p:cNvPr id="5" name="Google Shape;260;p22"/>
          <p:cNvSpPr/>
          <p:nvPr/>
        </p:nvSpPr>
        <p:spPr>
          <a:xfrm>
            <a:off x="6981195" y="4154840"/>
            <a:ext cx="1383806" cy="360040"/>
          </a:xfrm>
          <a:prstGeom prst="wedgeRectCallout">
            <a:avLst>
              <a:gd name="adj1" fmla="val -271828"/>
              <a:gd name="adj2" fmla="val 277791"/>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8855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04800" y="522515"/>
            <a:ext cx="8382000" cy="5693228"/>
          </a:xfrm>
          <a:prstGeom prst="rect">
            <a:avLst/>
          </a:prstGeom>
        </p:spPr>
      </p:pic>
      <p:pic>
        <p:nvPicPr>
          <p:cNvPr id="6"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599837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26571" y="664030"/>
            <a:ext cx="8577943" cy="5573484"/>
          </a:xfrm>
          <a:prstGeom prst="rect">
            <a:avLst/>
          </a:prstGeom>
        </p:spPr>
      </p:pic>
      <p:sp>
        <p:nvSpPr>
          <p:cNvPr id="5" name="CuadroTexto 4"/>
          <p:cNvSpPr txBox="1"/>
          <p:nvPr/>
        </p:nvSpPr>
        <p:spPr>
          <a:xfrm>
            <a:off x="2340428" y="2563198"/>
            <a:ext cx="2079172" cy="1477328"/>
          </a:xfrm>
          <a:prstGeom prst="rect">
            <a:avLst/>
          </a:prstGeom>
          <a:noFill/>
          <a:ln w="25400">
            <a:solidFill>
              <a:srgbClr val="FF0000"/>
            </a:solidFill>
          </a:ln>
        </p:spPr>
        <p:txBody>
          <a:bodyPr wrap="square" rtlCol="0">
            <a:spAutoFit/>
          </a:bodyPr>
          <a:lstStyle/>
          <a:p>
            <a:endParaRPr lang="es-AR" dirty="0">
              <a:solidFill>
                <a:srgbClr val="000000"/>
              </a:solidFill>
            </a:endParaRPr>
          </a:p>
          <a:p>
            <a:endParaRPr lang="es-AR" dirty="0">
              <a:solidFill>
                <a:srgbClr val="000000"/>
              </a:solidFill>
            </a:endParaRPr>
          </a:p>
          <a:p>
            <a:endParaRPr lang="es-AR" dirty="0">
              <a:solidFill>
                <a:srgbClr val="000000"/>
              </a:solidFill>
            </a:endParaRPr>
          </a:p>
          <a:p>
            <a:endParaRPr lang="es-AR" dirty="0">
              <a:solidFill>
                <a:srgbClr val="000000"/>
              </a:solidFill>
            </a:endParaRPr>
          </a:p>
          <a:p>
            <a:endParaRPr lang="es-AR" dirty="0">
              <a:solidFill>
                <a:srgbClr val="000000"/>
              </a:solidFill>
            </a:endParaRPr>
          </a:p>
        </p:txBody>
      </p:sp>
      <p:pic>
        <p:nvPicPr>
          <p:cNvPr id="7"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218034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489098"/>
            <a:ext cx="9110921" cy="5124893"/>
          </a:xfrm>
          <a:prstGeom prst="rect">
            <a:avLst/>
          </a:prstGeom>
        </p:spPr>
      </p:pic>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11" name="Google Shape;260;p22"/>
          <p:cNvSpPr/>
          <p:nvPr/>
        </p:nvSpPr>
        <p:spPr>
          <a:xfrm>
            <a:off x="6981195" y="4154840"/>
            <a:ext cx="1383806" cy="360040"/>
          </a:xfrm>
          <a:prstGeom prst="wedgeRectCallout">
            <a:avLst>
              <a:gd name="adj1" fmla="val -350969"/>
              <a:gd name="adj2" fmla="val -383717"/>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67563" y="1137555"/>
            <a:ext cx="7678577" cy="3416320"/>
          </a:xfrm>
          <a:prstGeom prst="rect">
            <a:avLst/>
          </a:prstGeom>
          <a:noFill/>
        </p:spPr>
        <p:txBody>
          <a:bodyPr wrap="square" rtlCol="0">
            <a:spAutoFit/>
          </a:bodyPr>
          <a:lstStyle/>
          <a:p>
            <a:pPr algn="just">
              <a:lnSpc>
                <a:spcPct val="150000"/>
              </a:lnSpc>
            </a:pPr>
            <a:r>
              <a:rPr lang="es-ES" sz="2400" dirty="0">
                <a:solidFill>
                  <a:srgbClr val="000000"/>
                </a:solidFill>
                <a:latin typeface="Arial" pitchFamily="34" charset="0"/>
                <a:cs typeface="Arial" pitchFamily="34" charset="0"/>
              </a:rPr>
              <a:t>El dictado de la asignatura se organiza </a:t>
            </a:r>
            <a:r>
              <a:rPr lang="es-ES" sz="2400">
                <a:solidFill>
                  <a:srgbClr val="000000"/>
                </a:solidFill>
                <a:latin typeface="Arial" pitchFamily="34" charset="0"/>
                <a:cs typeface="Arial" pitchFamily="34" charset="0"/>
              </a:rPr>
              <a:t>en </a:t>
            </a:r>
            <a:r>
              <a:rPr lang="es-ES" sz="2400" smtClean="0">
                <a:solidFill>
                  <a:srgbClr val="000000"/>
                </a:solidFill>
                <a:latin typeface="Arial" pitchFamily="34" charset="0"/>
                <a:cs typeface="Arial" pitchFamily="34" charset="0"/>
              </a:rPr>
              <a:t>2 Turnos </a:t>
            </a:r>
            <a:r>
              <a:rPr lang="es-ES" sz="2400" dirty="0">
                <a:solidFill>
                  <a:srgbClr val="000000"/>
                </a:solidFill>
                <a:latin typeface="Arial" pitchFamily="34" charset="0"/>
                <a:cs typeface="Arial" pitchFamily="34" charset="0"/>
              </a:rPr>
              <a:t>de </a:t>
            </a:r>
            <a:r>
              <a:rPr lang="es-ES" sz="2400" dirty="0">
                <a:solidFill>
                  <a:srgbClr val="C00000"/>
                </a:solidFill>
                <a:latin typeface="Arial" pitchFamily="34" charset="0"/>
                <a:cs typeface="Arial" pitchFamily="34" charset="0"/>
              </a:rPr>
              <a:t>Teoría</a:t>
            </a:r>
            <a:r>
              <a:rPr lang="es-ES" sz="2400" dirty="0">
                <a:solidFill>
                  <a:srgbClr val="000000"/>
                </a:solidFill>
                <a:latin typeface="Arial" pitchFamily="34" charset="0"/>
                <a:cs typeface="Arial" pitchFamily="34" charset="0"/>
              </a:rPr>
              <a:t> </a:t>
            </a:r>
            <a:r>
              <a:rPr lang="es-ES" sz="2400">
                <a:solidFill>
                  <a:srgbClr val="000000"/>
                </a:solidFill>
                <a:latin typeface="Arial" pitchFamily="34" charset="0"/>
                <a:cs typeface="Arial" pitchFamily="34" charset="0"/>
              </a:rPr>
              <a:t>y </a:t>
            </a:r>
            <a:r>
              <a:rPr lang="es-ES" sz="2400" smtClean="0">
                <a:solidFill>
                  <a:srgbClr val="000000"/>
                </a:solidFill>
                <a:latin typeface="Arial" pitchFamily="34" charset="0"/>
                <a:cs typeface="Arial" pitchFamily="34" charset="0"/>
              </a:rPr>
              <a:t>5 </a:t>
            </a:r>
            <a:r>
              <a:rPr lang="es-ES" sz="2400" dirty="0">
                <a:solidFill>
                  <a:srgbClr val="000000"/>
                </a:solidFill>
                <a:latin typeface="Arial" pitchFamily="34" charset="0"/>
                <a:cs typeface="Arial" pitchFamily="34" charset="0"/>
              </a:rPr>
              <a:t>comisiones de </a:t>
            </a:r>
            <a:r>
              <a:rPr lang="es-ES" sz="2400" dirty="0">
                <a:solidFill>
                  <a:srgbClr val="C00000"/>
                </a:solidFill>
                <a:latin typeface="Arial" pitchFamily="34" charset="0"/>
                <a:cs typeface="Arial" pitchFamily="34" charset="0"/>
              </a:rPr>
              <a:t>Tarea de Aula </a:t>
            </a:r>
            <a:r>
              <a:rPr lang="es-ES" sz="2400" dirty="0">
                <a:solidFill>
                  <a:srgbClr val="000000"/>
                </a:solidFill>
                <a:latin typeface="Arial" pitchFamily="34" charset="0"/>
                <a:cs typeface="Arial" pitchFamily="34" charset="0"/>
              </a:rPr>
              <a:t>(TA). </a:t>
            </a:r>
          </a:p>
          <a:p>
            <a:pPr algn="just">
              <a:lnSpc>
                <a:spcPct val="150000"/>
              </a:lnSpc>
            </a:pPr>
            <a:r>
              <a:rPr lang="es-ES" sz="2400" dirty="0">
                <a:solidFill>
                  <a:srgbClr val="000000"/>
                </a:solidFill>
                <a:latin typeface="Arial" pitchFamily="34" charset="0"/>
                <a:cs typeface="Arial" pitchFamily="34" charset="0"/>
              </a:rPr>
              <a:t>Cada comisión tendrá semanalmente dos clases de Teoría  (de 2 </a:t>
            </a:r>
            <a:r>
              <a:rPr lang="es-ES" sz="2400" dirty="0" err="1">
                <a:solidFill>
                  <a:srgbClr val="000000"/>
                </a:solidFill>
                <a:latin typeface="Arial" pitchFamily="34" charset="0"/>
                <a:cs typeface="Arial" pitchFamily="34" charset="0"/>
              </a:rPr>
              <a:t>hs</a:t>
            </a:r>
            <a:r>
              <a:rPr lang="es-ES" sz="2400" dirty="0">
                <a:solidFill>
                  <a:srgbClr val="000000"/>
                </a:solidFill>
                <a:latin typeface="Arial" pitchFamily="34" charset="0"/>
                <a:cs typeface="Arial" pitchFamily="34" charset="0"/>
              </a:rPr>
              <a:t>. c/u) </a:t>
            </a:r>
            <a:r>
              <a:rPr lang="es-ES" sz="2400">
                <a:solidFill>
                  <a:srgbClr val="000000"/>
                </a:solidFill>
                <a:latin typeface="Arial" pitchFamily="34" charset="0"/>
                <a:cs typeface="Arial" pitchFamily="34" charset="0"/>
              </a:rPr>
              <a:t>y </a:t>
            </a:r>
            <a:r>
              <a:rPr lang="es-ES" sz="2400" smtClean="0">
                <a:solidFill>
                  <a:srgbClr val="000000"/>
                </a:solidFill>
                <a:latin typeface="Arial" pitchFamily="34" charset="0"/>
                <a:cs typeface="Arial" pitchFamily="34" charset="0"/>
              </a:rPr>
              <a:t>6 hs de clases </a:t>
            </a:r>
            <a:r>
              <a:rPr lang="es-ES" sz="2400">
                <a:solidFill>
                  <a:srgbClr val="000000"/>
                </a:solidFill>
                <a:latin typeface="Arial" pitchFamily="34" charset="0"/>
                <a:cs typeface="Arial" pitchFamily="34" charset="0"/>
              </a:rPr>
              <a:t>de TA </a:t>
            </a:r>
            <a:r>
              <a:rPr lang="es-ES" sz="2400" smtClean="0">
                <a:solidFill>
                  <a:srgbClr val="000000"/>
                </a:solidFill>
                <a:latin typeface="Arial" pitchFamily="34" charset="0"/>
                <a:cs typeface="Arial" pitchFamily="34" charset="0"/>
              </a:rPr>
              <a:t>(2 clases de </a:t>
            </a:r>
            <a:r>
              <a:rPr lang="es-ES" sz="2400" dirty="0">
                <a:solidFill>
                  <a:srgbClr val="000000"/>
                </a:solidFill>
                <a:latin typeface="Arial" pitchFamily="34" charset="0"/>
                <a:cs typeface="Arial" pitchFamily="34" charset="0"/>
              </a:rPr>
              <a:t>3 </a:t>
            </a:r>
            <a:r>
              <a:rPr lang="es-ES" sz="2400" dirty="0" err="1">
                <a:solidFill>
                  <a:srgbClr val="000000"/>
                </a:solidFill>
                <a:latin typeface="Arial" pitchFamily="34" charset="0"/>
                <a:cs typeface="Arial" pitchFamily="34" charset="0"/>
              </a:rPr>
              <a:t>hs</a:t>
            </a:r>
            <a:r>
              <a:rPr lang="es-ES" sz="2400">
                <a:solidFill>
                  <a:srgbClr val="000000"/>
                </a:solidFill>
                <a:latin typeface="Arial" pitchFamily="34" charset="0"/>
                <a:cs typeface="Arial" pitchFamily="34" charset="0"/>
              </a:rPr>
              <a:t>. </a:t>
            </a:r>
            <a:r>
              <a:rPr lang="es-ES" sz="2400" smtClean="0">
                <a:solidFill>
                  <a:srgbClr val="000000"/>
                </a:solidFill>
                <a:latin typeface="Arial" pitchFamily="34" charset="0"/>
                <a:cs typeface="Arial" pitchFamily="34" charset="0"/>
              </a:rPr>
              <a:t>c/u o tres clases de </a:t>
            </a:r>
            <a:r>
              <a:rPr lang="es-ES" sz="2400" dirty="0">
                <a:solidFill>
                  <a:srgbClr val="000000"/>
                </a:solidFill>
                <a:latin typeface="Arial" pitchFamily="34" charset="0"/>
                <a:cs typeface="Arial" pitchFamily="34" charset="0"/>
              </a:rPr>
              <a:t>2 </a:t>
            </a:r>
            <a:r>
              <a:rPr lang="es-ES" sz="2400" dirty="0" err="1">
                <a:solidFill>
                  <a:srgbClr val="000000"/>
                </a:solidFill>
                <a:latin typeface="Arial" pitchFamily="34" charset="0"/>
                <a:cs typeface="Arial" pitchFamily="34" charset="0"/>
              </a:rPr>
              <a:t>hs</a:t>
            </a:r>
            <a:r>
              <a:rPr lang="es-ES" sz="2400" dirty="0">
                <a:solidFill>
                  <a:srgbClr val="000000"/>
                </a:solidFill>
                <a:latin typeface="Arial" pitchFamily="34" charset="0"/>
                <a:cs typeface="Arial" pitchFamily="34" charset="0"/>
              </a:rPr>
              <a:t>. c/u</a:t>
            </a:r>
            <a:r>
              <a:rPr lang="es-ES" sz="2400">
                <a:solidFill>
                  <a:srgbClr val="000000"/>
                </a:solidFill>
                <a:latin typeface="Arial" pitchFamily="34" charset="0"/>
                <a:cs typeface="Arial" pitchFamily="34" charset="0"/>
              </a:rPr>
              <a:t>) </a:t>
            </a:r>
            <a:r>
              <a:rPr lang="es-ES" sz="2400" smtClean="0">
                <a:solidFill>
                  <a:srgbClr val="000000"/>
                </a:solidFill>
                <a:latin typeface="Arial" pitchFamily="34" charset="0"/>
                <a:cs typeface="Arial" pitchFamily="34" charset="0"/>
              </a:rPr>
              <a:t>según </a:t>
            </a:r>
            <a:r>
              <a:rPr lang="es-ES" sz="2400" dirty="0">
                <a:solidFill>
                  <a:srgbClr val="000000"/>
                </a:solidFill>
                <a:latin typeface="Arial" pitchFamily="34" charset="0"/>
                <a:cs typeface="Arial" pitchFamily="34" charset="0"/>
              </a:rPr>
              <a:t>la </a:t>
            </a:r>
            <a:r>
              <a:rPr lang="es-ES" sz="2400">
                <a:solidFill>
                  <a:srgbClr val="000000"/>
                </a:solidFill>
                <a:latin typeface="Arial" pitchFamily="34" charset="0"/>
                <a:cs typeface="Arial" pitchFamily="34" charset="0"/>
              </a:rPr>
              <a:t>siguiente </a:t>
            </a:r>
            <a:r>
              <a:rPr lang="es-ES" sz="2400" smtClean="0">
                <a:solidFill>
                  <a:srgbClr val="000000"/>
                </a:solidFill>
                <a:latin typeface="Arial" pitchFamily="34" charset="0"/>
                <a:cs typeface="Arial" pitchFamily="34" charset="0"/>
              </a:rPr>
              <a:t>distribución:</a:t>
            </a:r>
            <a:endParaRPr lang="es-ES" sz="2400" dirty="0">
              <a:solidFill>
                <a:srgbClr val="000000"/>
              </a:solidFill>
              <a:latin typeface="Arial" pitchFamily="34" charset="0"/>
              <a:cs typeface="Arial" pitchFamily="34" charset="0"/>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28851398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81387"/>
            <a:ext cx="9144000" cy="5143500"/>
          </a:xfrm>
          <a:prstGeom prst="rect">
            <a:avLst/>
          </a:prstGeom>
        </p:spPr>
      </p:pic>
      <p:pic>
        <p:nvPicPr>
          <p:cNvPr id="5"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6" name="Google Shape;260;p22"/>
          <p:cNvSpPr/>
          <p:nvPr/>
        </p:nvSpPr>
        <p:spPr>
          <a:xfrm>
            <a:off x="7223197" y="2753137"/>
            <a:ext cx="1383806" cy="360040"/>
          </a:xfrm>
          <a:prstGeom prst="wedgeRectCallout">
            <a:avLst>
              <a:gd name="adj1" fmla="val 79545"/>
              <a:gd name="adj2" fmla="val -145522"/>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Bajando</a:t>
            </a:r>
            <a:endParaRPr sz="1600" b="1" i="0" u="none" strike="noStrike" cap="none" dirty="0">
              <a:solidFill>
                <a:srgbClr val="000000"/>
              </a:solidFill>
              <a:latin typeface="Libre Franklin"/>
              <a:ea typeface="Libre Franklin"/>
              <a:cs typeface="Libre Franklin"/>
              <a:sym typeface="Libre Franklin"/>
            </a:endParaRPr>
          </a:p>
        </p:txBody>
      </p:sp>
      <p:sp>
        <p:nvSpPr>
          <p:cNvPr id="7" name="Google Shape;260;p22"/>
          <p:cNvSpPr/>
          <p:nvPr/>
        </p:nvSpPr>
        <p:spPr>
          <a:xfrm>
            <a:off x="7223197" y="4399389"/>
            <a:ext cx="1383806" cy="360040"/>
          </a:xfrm>
          <a:prstGeom prst="wedgeRectCallout">
            <a:avLst>
              <a:gd name="adj1" fmla="val -270550"/>
              <a:gd name="adj2" fmla="val -69921"/>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31822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857250"/>
            <a:ext cx="9144000" cy="5143500"/>
          </a:xfrm>
          <a:prstGeom prst="rect">
            <a:avLst/>
          </a:prstGeom>
        </p:spPr>
      </p:pic>
      <p:sp>
        <p:nvSpPr>
          <p:cNvPr id="353" name="Google Shape;353;p35"/>
          <p:cNvSpPr/>
          <p:nvPr/>
        </p:nvSpPr>
        <p:spPr>
          <a:xfrm>
            <a:off x="2195735" y="60081"/>
            <a:ext cx="5768051" cy="707846"/>
          </a:xfrm>
          <a:prstGeom prst="rect">
            <a:avLst/>
          </a:prstGeom>
          <a:noFill/>
          <a:ln w="2857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AR" sz="2000" b="1" i="0" u="none" strike="noStrike" cap="none" dirty="0" smtClean="0">
                <a:solidFill>
                  <a:srgbClr val="C00000"/>
                </a:solidFill>
                <a:latin typeface="Libre Franklin"/>
                <a:ea typeface="Libre Franklin"/>
                <a:cs typeface="Libre Franklin"/>
                <a:sym typeface="Libre Franklin"/>
              </a:rPr>
              <a:t>LISTA DE VIDEOS DE MATEMÁTICA I DEL CANAL </a:t>
            </a:r>
            <a:r>
              <a:rPr lang="es-AR" sz="2000" b="1" i="0" u="none" strike="noStrike" cap="none" dirty="0">
                <a:solidFill>
                  <a:srgbClr val="C00000"/>
                </a:solidFill>
                <a:latin typeface="Libre Franklin"/>
                <a:ea typeface="Libre Franklin"/>
                <a:cs typeface="Libre Franklin"/>
                <a:sym typeface="Libre Franklin"/>
              </a:rPr>
              <a:t>YOUTUBE DE LA CÁTEDRA </a:t>
            </a:r>
            <a:r>
              <a:rPr lang="es-AR" sz="2000" b="0" i="0" u="none" strike="noStrike" cap="none" dirty="0">
                <a:solidFill>
                  <a:srgbClr val="C00000"/>
                </a:solidFill>
                <a:latin typeface="Libre Franklin"/>
                <a:ea typeface="Libre Franklin"/>
                <a:cs typeface="Libre Franklin"/>
                <a:sym typeface="Libre Franklin"/>
              </a:rPr>
              <a:t>     </a:t>
            </a:r>
            <a:endParaRPr sz="1800" b="0" i="0" u="none" strike="noStrike" cap="none" dirty="0">
              <a:solidFill>
                <a:srgbClr val="C00000"/>
              </a:solidFill>
              <a:latin typeface="Libre Franklin"/>
              <a:ea typeface="Libre Franklin"/>
              <a:cs typeface="Libre Franklin"/>
              <a:sym typeface="Libre Franklin"/>
            </a:endParaRPr>
          </a:p>
        </p:txBody>
      </p:sp>
      <p:sp>
        <p:nvSpPr>
          <p:cNvPr id="356" name="Google Shape;356;p35"/>
          <p:cNvSpPr/>
          <p:nvPr/>
        </p:nvSpPr>
        <p:spPr>
          <a:xfrm>
            <a:off x="740566" y="3856777"/>
            <a:ext cx="1613020" cy="261999"/>
          </a:xfrm>
          <a:prstGeom prst="rect">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357" name="Google Shape;357;p35"/>
          <p:cNvSpPr/>
          <p:nvPr/>
        </p:nvSpPr>
        <p:spPr>
          <a:xfrm>
            <a:off x="740566" y="3564508"/>
            <a:ext cx="1613020" cy="301808"/>
          </a:xfrm>
          <a:prstGeom prst="rect">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pic>
        <p:nvPicPr>
          <p:cNvPr id="8"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11" name="Llamada ovalada 10"/>
          <p:cNvSpPr/>
          <p:nvPr/>
        </p:nvSpPr>
        <p:spPr>
          <a:xfrm>
            <a:off x="6317742" y="2786529"/>
            <a:ext cx="1646044" cy="391680"/>
          </a:xfrm>
          <a:prstGeom prst="wedgeEllipseCallout">
            <a:avLst>
              <a:gd name="adj1" fmla="val -111360"/>
              <a:gd name="adj2" fmla="val -170500"/>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PULSAR</a:t>
            </a:r>
            <a:endParaRPr lang="es-AR" b="1" dirty="0">
              <a:solidFill>
                <a:srgbClr val="000000"/>
              </a:solidFill>
            </a:endParaRPr>
          </a:p>
        </p:txBody>
      </p:sp>
      <p:sp>
        <p:nvSpPr>
          <p:cNvPr id="10" name="Google Shape;260;p22"/>
          <p:cNvSpPr/>
          <p:nvPr/>
        </p:nvSpPr>
        <p:spPr>
          <a:xfrm>
            <a:off x="6823927" y="1909132"/>
            <a:ext cx="1383806" cy="360040"/>
          </a:xfrm>
          <a:prstGeom prst="wedgeRectCallout">
            <a:avLst>
              <a:gd name="adj1" fmla="val 108742"/>
              <a:gd name="adj2" fmla="val -77599"/>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Bajando</a:t>
            </a:r>
            <a:endParaRPr sz="1600" b="1" i="0" u="none" strike="noStrike" cap="none" dirty="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5" name="Imagen 4"/>
          <p:cNvPicPr>
            <a:picLocks noChangeAspect="1"/>
          </p:cNvPicPr>
          <p:nvPr/>
        </p:nvPicPr>
        <p:blipFill>
          <a:blip r:embed="rId3"/>
          <a:stretch>
            <a:fillRect/>
          </a:stretch>
        </p:blipFill>
        <p:spPr>
          <a:xfrm>
            <a:off x="0" y="605002"/>
            <a:ext cx="9144000" cy="5143500"/>
          </a:xfrm>
          <a:prstGeom prst="rect">
            <a:avLst/>
          </a:prstGeom>
        </p:spPr>
      </p:pic>
      <p:sp>
        <p:nvSpPr>
          <p:cNvPr id="7" name="Google Shape;260;p22"/>
          <p:cNvSpPr/>
          <p:nvPr/>
        </p:nvSpPr>
        <p:spPr>
          <a:xfrm>
            <a:off x="7270494" y="4014378"/>
            <a:ext cx="1383806" cy="360040"/>
          </a:xfrm>
          <a:prstGeom prst="wedgeRectCallout">
            <a:avLst>
              <a:gd name="adj1" fmla="val 79545"/>
              <a:gd name="adj2" fmla="val -145522"/>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Bajando</a:t>
            </a:r>
            <a:endParaRPr sz="1600" b="1" i="0" u="none" strike="noStrike" cap="none" dirty="0">
              <a:solidFill>
                <a:srgbClr val="000000"/>
              </a:solidFill>
              <a:latin typeface="Libre Franklin"/>
              <a:ea typeface="Libre Franklin"/>
              <a:cs typeface="Libre Franklin"/>
              <a:sym typeface="Libre Franklin"/>
            </a:endParaRPr>
          </a:p>
        </p:txBody>
      </p:sp>
      <p:sp>
        <p:nvSpPr>
          <p:cNvPr id="8" name="Google Shape;260;p22"/>
          <p:cNvSpPr/>
          <p:nvPr/>
        </p:nvSpPr>
        <p:spPr>
          <a:xfrm>
            <a:off x="4418749" y="4612040"/>
            <a:ext cx="1383806" cy="360040"/>
          </a:xfrm>
          <a:prstGeom prst="wedgeRectCallout">
            <a:avLst>
              <a:gd name="adj1" fmla="val -125841"/>
              <a:gd name="adj2" fmla="val 194"/>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326885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3663" y="117265"/>
            <a:ext cx="8517939" cy="6032810"/>
          </a:xfrm>
          <a:prstGeom prst="rect">
            <a:avLst/>
          </a:prstGeom>
        </p:spPr>
      </p:pic>
      <p:pic>
        <p:nvPicPr>
          <p:cNvPr id="5"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918662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857250"/>
            <a:ext cx="9144000" cy="5143500"/>
          </a:xfrm>
          <a:prstGeom prst="rect">
            <a:avLst/>
          </a:prstGeom>
        </p:spPr>
      </p:pic>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6" name="Google Shape;260;p22"/>
          <p:cNvSpPr/>
          <p:nvPr/>
        </p:nvSpPr>
        <p:spPr>
          <a:xfrm>
            <a:off x="5311885" y="2570589"/>
            <a:ext cx="1383806" cy="360040"/>
          </a:xfrm>
          <a:prstGeom prst="wedgeRectCallout">
            <a:avLst>
              <a:gd name="adj1" fmla="val -125841"/>
              <a:gd name="adj2" fmla="val 194"/>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248525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3886" y="644892"/>
            <a:ext cx="8730114" cy="4950365"/>
          </a:xfrm>
          <a:prstGeom prst="rect">
            <a:avLst/>
          </a:prstGeom>
        </p:spPr>
      </p:pic>
      <p:sp>
        <p:nvSpPr>
          <p:cNvPr id="4" name="CuadroTexto 3"/>
          <p:cNvSpPr txBox="1"/>
          <p:nvPr/>
        </p:nvSpPr>
        <p:spPr>
          <a:xfrm>
            <a:off x="2987749" y="206493"/>
            <a:ext cx="4077080" cy="369332"/>
          </a:xfrm>
          <a:prstGeom prst="rect">
            <a:avLst/>
          </a:prstGeom>
          <a:noFill/>
          <a:ln w="25400">
            <a:noFill/>
          </a:ln>
        </p:spPr>
        <p:txBody>
          <a:bodyPr wrap="square" rtlCol="0">
            <a:spAutoFit/>
          </a:bodyPr>
          <a:lstStyle/>
          <a:p>
            <a:r>
              <a:rPr lang="es-ES" b="1" dirty="0">
                <a:solidFill>
                  <a:srgbClr val="C00000"/>
                </a:solidFill>
              </a:rPr>
              <a:t>MATERIAL DE TRABAJO – DRIVE </a:t>
            </a:r>
            <a:endParaRPr lang="es-AR" b="1" dirty="0">
              <a:solidFill>
                <a:srgbClr val="C00000"/>
              </a:solidFill>
            </a:endParaRPr>
          </a:p>
        </p:txBody>
      </p:sp>
      <p:pic>
        <p:nvPicPr>
          <p:cNvPr id="5"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2262451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857250"/>
            <a:ext cx="9144000" cy="5143500"/>
          </a:xfrm>
          <a:prstGeom prst="rect">
            <a:avLst/>
          </a:prstGeom>
        </p:spPr>
      </p:pic>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6" name="Google Shape;260;p22"/>
          <p:cNvSpPr/>
          <p:nvPr/>
        </p:nvSpPr>
        <p:spPr>
          <a:xfrm>
            <a:off x="5326849" y="2742052"/>
            <a:ext cx="1383806" cy="360040"/>
          </a:xfrm>
          <a:prstGeom prst="wedgeRectCallout">
            <a:avLst>
              <a:gd name="adj1" fmla="val -88549"/>
              <a:gd name="adj2" fmla="val 78146"/>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
        <p:nvSpPr>
          <p:cNvPr id="7" name="Google Shape;260;p22"/>
          <p:cNvSpPr/>
          <p:nvPr/>
        </p:nvSpPr>
        <p:spPr>
          <a:xfrm>
            <a:off x="5326849" y="3370688"/>
            <a:ext cx="1383806" cy="360040"/>
          </a:xfrm>
          <a:prstGeom prst="wedgeRectCallout">
            <a:avLst>
              <a:gd name="adj1" fmla="val -112756"/>
              <a:gd name="adj2" fmla="val 75631"/>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
        <p:nvSpPr>
          <p:cNvPr id="8" name="Google Shape;260;p22"/>
          <p:cNvSpPr/>
          <p:nvPr/>
        </p:nvSpPr>
        <p:spPr>
          <a:xfrm>
            <a:off x="5326849" y="4039918"/>
            <a:ext cx="1383806" cy="360040"/>
          </a:xfrm>
          <a:prstGeom prst="wedgeRectCallout">
            <a:avLst>
              <a:gd name="adj1" fmla="val -125841"/>
              <a:gd name="adj2" fmla="val 45456"/>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
        <p:nvSpPr>
          <p:cNvPr id="10" name="Google Shape;260;p22"/>
          <p:cNvSpPr/>
          <p:nvPr/>
        </p:nvSpPr>
        <p:spPr>
          <a:xfrm>
            <a:off x="5326849" y="5161039"/>
            <a:ext cx="1383806" cy="360040"/>
          </a:xfrm>
          <a:prstGeom prst="wedgeRectCallout">
            <a:avLst>
              <a:gd name="adj1" fmla="val -97708"/>
              <a:gd name="adj2" fmla="val 63058"/>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423603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857250"/>
            <a:ext cx="9144000" cy="5143500"/>
          </a:xfrm>
          <a:prstGeom prst="rect">
            <a:avLst/>
          </a:prstGeom>
        </p:spPr>
      </p:pic>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11" name="Google Shape;260;p22"/>
          <p:cNvSpPr/>
          <p:nvPr/>
        </p:nvSpPr>
        <p:spPr>
          <a:xfrm>
            <a:off x="6981195" y="4154840"/>
            <a:ext cx="1383806" cy="360040"/>
          </a:xfrm>
          <a:prstGeom prst="wedgeRectCallout">
            <a:avLst>
              <a:gd name="adj1" fmla="val -323491"/>
              <a:gd name="adj2" fmla="val -136733"/>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93988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857250"/>
            <a:ext cx="9144000" cy="5143500"/>
          </a:xfrm>
          <a:prstGeom prst="rect">
            <a:avLst/>
          </a:prstGeom>
        </p:spPr>
      </p:pic>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11" name="Google Shape;260;p22"/>
          <p:cNvSpPr/>
          <p:nvPr/>
        </p:nvSpPr>
        <p:spPr>
          <a:xfrm>
            <a:off x="6981195" y="4154840"/>
            <a:ext cx="1383806" cy="360040"/>
          </a:xfrm>
          <a:prstGeom prst="wedgeRectCallout">
            <a:avLst>
              <a:gd name="adj1" fmla="val -234627"/>
              <a:gd name="adj2" fmla="val 139133"/>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199018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857250"/>
            <a:ext cx="9144000" cy="5143500"/>
          </a:xfrm>
          <a:prstGeom prst="rect">
            <a:avLst/>
          </a:prstGeom>
        </p:spPr>
      </p:pic>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11" name="Google Shape;260;p22"/>
          <p:cNvSpPr/>
          <p:nvPr/>
        </p:nvSpPr>
        <p:spPr>
          <a:xfrm>
            <a:off x="6800125" y="3493937"/>
            <a:ext cx="1383806" cy="360040"/>
          </a:xfrm>
          <a:prstGeom prst="wedgeRectCallout">
            <a:avLst>
              <a:gd name="adj1" fmla="val -311715"/>
              <a:gd name="adj2" fmla="val 134841"/>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AR" sz="1600" b="1" i="0" u="none" strike="noStrike" cap="none" dirty="0">
                <a:solidFill>
                  <a:srgbClr val="000000"/>
                </a:solidFill>
                <a:latin typeface="Libre Franklin"/>
                <a:ea typeface="Libre Franklin"/>
                <a:cs typeface="Libre Franklin"/>
                <a:sym typeface="Libre Franklin"/>
              </a:rPr>
              <a:t>PULSAR</a:t>
            </a:r>
            <a:endParaRPr sz="1600" b="1"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xmlns="" val="50121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095420"/>
            <a:ext cx="9144000" cy="3693319"/>
          </a:xfrm>
          <a:prstGeom prst="rect">
            <a:avLst/>
          </a:prstGeom>
          <a:noFill/>
          <a:ln w="28575">
            <a:noFill/>
          </a:ln>
        </p:spPr>
        <p:txBody>
          <a:bodyPr wrap="square" rtlCol="0">
            <a:spAutoFit/>
          </a:bodyPr>
          <a:lstStyle/>
          <a:p>
            <a:pPr algn="ctr">
              <a:buNone/>
            </a:pPr>
            <a:endParaRPr lang="es-AR" b="1" dirty="0">
              <a:solidFill>
                <a:srgbClr val="000000"/>
              </a:solidFill>
              <a:latin typeface="Arial" pitchFamily="34" charset="0"/>
              <a:cs typeface="Arial" pitchFamily="34" charset="0"/>
            </a:endParaRPr>
          </a:p>
          <a:p>
            <a:pPr algn="ctr">
              <a:lnSpc>
                <a:spcPct val="150000"/>
              </a:lnSpc>
              <a:buNone/>
            </a:pPr>
            <a:r>
              <a:rPr lang="es-AR" b="1" u="sng" dirty="0">
                <a:solidFill>
                  <a:srgbClr val="000000"/>
                </a:solidFill>
                <a:effectLst>
                  <a:outerShdw blurRad="38100" dist="38100" dir="2700000" algn="tl">
                    <a:srgbClr val="000000">
                      <a:alpha val="43137"/>
                    </a:srgbClr>
                  </a:outerShdw>
                </a:effectLst>
                <a:latin typeface="Arial" pitchFamily="34" charset="0"/>
                <a:cs typeface="Arial" pitchFamily="34" charset="0"/>
              </a:rPr>
              <a:t>Teoría Turno </a:t>
            </a:r>
            <a:r>
              <a:rPr lang="es-AR" b="1" u="sng"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Mañana</a:t>
            </a:r>
            <a:r>
              <a:rPr lang="es-AR" b="1" dirty="0" smtClean="0">
                <a:solidFill>
                  <a:srgbClr val="000000"/>
                </a:solidFill>
                <a:latin typeface="Arial" pitchFamily="34" charset="0"/>
                <a:cs typeface="Arial" pitchFamily="34" charset="0"/>
              </a:rPr>
              <a:t>   </a:t>
            </a:r>
            <a:r>
              <a:rPr lang="es-AR" b="1" dirty="0">
                <a:solidFill>
                  <a:srgbClr val="000000"/>
                </a:solidFill>
                <a:latin typeface="Arial" pitchFamily="34" charset="0"/>
                <a:cs typeface="Arial" pitchFamily="34" charset="0"/>
              </a:rPr>
              <a:t>Docente: Santiago  </a:t>
            </a:r>
            <a:r>
              <a:rPr lang="es-AR" b="1" dirty="0" err="1">
                <a:solidFill>
                  <a:srgbClr val="000000"/>
                </a:solidFill>
                <a:latin typeface="Arial" pitchFamily="34" charset="0"/>
                <a:cs typeface="Arial" pitchFamily="34" charset="0"/>
              </a:rPr>
              <a:t>Bortolato</a:t>
            </a:r>
            <a:r>
              <a:rPr lang="es-AR" b="1" dirty="0">
                <a:solidFill>
                  <a:srgbClr val="000000"/>
                </a:solidFill>
                <a:latin typeface="Arial" pitchFamily="34" charset="0"/>
                <a:cs typeface="Arial" pitchFamily="34" charset="0"/>
              </a:rPr>
              <a:t>     </a:t>
            </a:r>
          </a:p>
          <a:p>
            <a:pPr algn="ctr">
              <a:lnSpc>
                <a:spcPct val="150000"/>
              </a:lnSpc>
              <a:buNone/>
            </a:pPr>
            <a:r>
              <a:rPr lang="es-AR" b="1" dirty="0">
                <a:solidFill>
                  <a:srgbClr val="000000"/>
                </a:solidFill>
                <a:latin typeface="Arial" pitchFamily="34" charset="0"/>
                <a:cs typeface="Arial" pitchFamily="34" charset="0"/>
              </a:rPr>
              <a:t>Lunes y Martes   </a:t>
            </a:r>
            <a:r>
              <a:rPr lang="es-AR" b="1" dirty="0" smtClean="0">
                <a:solidFill>
                  <a:srgbClr val="000000"/>
                </a:solidFill>
                <a:latin typeface="Arial" pitchFamily="34" charset="0"/>
                <a:cs typeface="Arial" pitchFamily="34" charset="0"/>
              </a:rPr>
              <a:t>7.30 </a:t>
            </a:r>
            <a:r>
              <a:rPr lang="es-AR" b="1" dirty="0">
                <a:solidFill>
                  <a:srgbClr val="000000"/>
                </a:solidFill>
                <a:latin typeface="Arial" pitchFamily="34" charset="0"/>
                <a:cs typeface="Arial" pitchFamily="34" charset="0"/>
              </a:rPr>
              <a:t>a </a:t>
            </a:r>
            <a:r>
              <a:rPr lang="es-AR" b="1" dirty="0" smtClean="0">
                <a:solidFill>
                  <a:srgbClr val="000000"/>
                </a:solidFill>
                <a:latin typeface="Arial" pitchFamily="34" charset="0"/>
                <a:cs typeface="Arial" pitchFamily="34" charset="0"/>
              </a:rPr>
              <a:t>9.30 </a:t>
            </a:r>
            <a:r>
              <a:rPr lang="es-AR" b="1" dirty="0" err="1">
                <a:solidFill>
                  <a:srgbClr val="000000"/>
                </a:solidFill>
                <a:latin typeface="Arial" pitchFamily="34" charset="0"/>
                <a:cs typeface="Arial" pitchFamily="34" charset="0"/>
              </a:rPr>
              <a:t>hs</a:t>
            </a:r>
            <a:r>
              <a:rPr lang="es-AR" b="1" dirty="0">
                <a:solidFill>
                  <a:srgbClr val="000000"/>
                </a:solidFill>
                <a:latin typeface="Arial" pitchFamily="34" charset="0"/>
                <a:cs typeface="Arial" pitchFamily="34" charset="0"/>
              </a:rPr>
              <a:t>  -   Aula 1</a:t>
            </a:r>
            <a:r>
              <a:rPr lang="es-AR" dirty="0">
                <a:solidFill>
                  <a:srgbClr val="000000"/>
                </a:solidFill>
                <a:latin typeface="Arial" pitchFamily="34" charset="0"/>
                <a:cs typeface="Arial" pitchFamily="34" charset="0"/>
              </a:rPr>
              <a:t/>
            </a:r>
            <a:br>
              <a:rPr lang="es-AR" dirty="0">
                <a:solidFill>
                  <a:srgbClr val="000000"/>
                </a:solidFill>
                <a:latin typeface="Arial" pitchFamily="34" charset="0"/>
                <a:cs typeface="Arial" pitchFamily="34" charset="0"/>
              </a:rPr>
            </a:br>
            <a:endParaRPr lang="es-AR" b="1" dirty="0">
              <a:solidFill>
                <a:srgbClr val="000000"/>
              </a:solidFill>
              <a:latin typeface="Arial" pitchFamily="34" charset="0"/>
              <a:cs typeface="Arial" pitchFamily="34" charset="0"/>
            </a:endParaRPr>
          </a:p>
          <a:p>
            <a:pPr lvl="0" algn="ctr">
              <a:lnSpc>
                <a:spcPct val="150000"/>
              </a:lnSpc>
              <a:buClr>
                <a:schemeClr val="dk1"/>
              </a:buClr>
              <a:buSzPts val="1800"/>
            </a:pPr>
            <a:r>
              <a:rPr lang="es-AR" b="1" u="sng" dirty="0">
                <a:solidFill>
                  <a:srgbClr val="000000"/>
                </a:solidFill>
                <a:effectLst>
                  <a:outerShdw blurRad="38100" dist="38100" dir="2700000" algn="tl">
                    <a:srgbClr val="000000">
                      <a:alpha val="43137"/>
                    </a:srgbClr>
                  </a:outerShdw>
                </a:effectLst>
                <a:latin typeface="Arial" pitchFamily="34" charset="0"/>
                <a:cs typeface="Arial" pitchFamily="34" charset="0"/>
              </a:rPr>
              <a:t>T A  Comisión 1 </a:t>
            </a:r>
            <a:r>
              <a:rPr lang="es-AR" b="1" dirty="0">
                <a:solidFill>
                  <a:srgbClr val="000000"/>
                </a:solidFill>
                <a:latin typeface="Arial" pitchFamily="34" charset="0"/>
                <a:cs typeface="Arial" pitchFamily="34" charset="0"/>
              </a:rPr>
              <a:t>   Docente</a:t>
            </a:r>
            <a:r>
              <a:rPr lang="es-AR" b="1" dirty="0" smtClean="0">
                <a:solidFill>
                  <a:srgbClr val="000000"/>
                </a:solidFill>
                <a:latin typeface="Arial" pitchFamily="34" charset="0"/>
                <a:cs typeface="Arial" pitchFamily="34" charset="0"/>
              </a:rPr>
              <a:t>: Noelia </a:t>
            </a:r>
            <a:r>
              <a:rPr lang="es-AR" b="1" dirty="0" err="1" smtClean="0">
                <a:solidFill>
                  <a:srgbClr val="000000"/>
                </a:solidFill>
                <a:latin typeface="Arial" pitchFamily="34" charset="0"/>
                <a:cs typeface="Arial" pitchFamily="34" charset="0"/>
              </a:rPr>
              <a:t>Pizzi</a:t>
            </a:r>
            <a:r>
              <a:rPr lang="es-AR" b="1" dirty="0" smtClean="0">
                <a:solidFill>
                  <a:srgbClr val="000000"/>
                </a:solidFill>
                <a:latin typeface="Arial" pitchFamily="34" charset="0"/>
                <a:cs typeface="Arial" pitchFamily="34" charset="0"/>
              </a:rPr>
              <a:t> </a:t>
            </a:r>
            <a:r>
              <a:rPr lang="es-AR" b="1" dirty="0">
                <a:solidFill>
                  <a:srgbClr val="000000"/>
                </a:solidFill>
                <a:latin typeface="Arial" pitchFamily="34" charset="0"/>
                <a:cs typeface="Arial" pitchFamily="34" charset="0"/>
              </a:rPr>
              <a:t>    </a:t>
            </a:r>
          </a:p>
          <a:p>
            <a:pPr algn="ctr">
              <a:lnSpc>
                <a:spcPct val="150000"/>
              </a:lnSpc>
              <a:buClr>
                <a:schemeClr val="dk1"/>
              </a:buClr>
              <a:buSzPts val="1800"/>
            </a:pPr>
            <a:r>
              <a:rPr lang="es-AR" b="1" dirty="0">
                <a:solidFill>
                  <a:srgbClr val="000000"/>
                </a:solidFill>
                <a:latin typeface="Arial" pitchFamily="34" charset="0"/>
                <a:cs typeface="Arial" pitchFamily="34" charset="0"/>
              </a:rPr>
              <a:t>Lunes (Aula </a:t>
            </a:r>
            <a:r>
              <a:rPr lang="es-AR" b="1" dirty="0" smtClean="0">
                <a:solidFill>
                  <a:srgbClr val="000000"/>
                </a:solidFill>
                <a:latin typeface="Arial" pitchFamily="34" charset="0"/>
                <a:cs typeface="Arial" pitchFamily="34" charset="0"/>
              </a:rPr>
              <a:t>12) y </a:t>
            </a:r>
            <a:r>
              <a:rPr lang="es-AR" b="1" dirty="0">
                <a:solidFill>
                  <a:srgbClr val="000000"/>
                </a:solidFill>
                <a:latin typeface="Arial" pitchFamily="34" charset="0"/>
                <a:cs typeface="Arial" pitchFamily="34" charset="0"/>
              </a:rPr>
              <a:t>Martes (Aula 4) </a:t>
            </a:r>
            <a:r>
              <a:rPr lang="es-AR" b="1" dirty="0" smtClean="0">
                <a:solidFill>
                  <a:srgbClr val="000000"/>
                </a:solidFill>
                <a:latin typeface="Arial" pitchFamily="34" charset="0"/>
                <a:cs typeface="Arial" pitchFamily="34" charset="0"/>
              </a:rPr>
              <a:t>9.30 a 11.30 </a:t>
            </a:r>
            <a:r>
              <a:rPr lang="es-AR" b="1" dirty="0" err="1" smtClean="0">
                <a:solidFill>
                  <a:srgbClr val="000000"/>
                </a:solidFill>
                <a:latin typeface="Arial" pitchFamily="34" charset="0"/>
                <a:cs typeface="Arial" pitchFamily="34" charset="0"/>
              </a:rPr>
              <a:t>hs</a:t>
            </a:r>
            <a:r>
              <a:rPr lang="es-AR" b="1" dirty="0" smtClean="0">
                <a:solidFill>
                  <a:srgbClr val="000000"/>
                </a:solidFill>
                <a:latin typeface="Arial" pitchFamily="34" charset="0"/>
                <a:cs typeface="Arial" pitchFamily="34" charset="0"/>
              </a:rPr>
              <a:t> y </a:t>
            </a:r>
            <a:r>
              <a:rPr lang="es-AR" b="1" dirty="0">
                <a:solidFill>
                  <a:srgbClr val="000000"/>
                </a:solidFill>
                <a:latin typeface="Arial" pitchFamily="34" charset="0"/>
                <a:cs typeface="Arial" pitchFamily="34" charset="0"/>
              </a:rPr>
              <a:t>Miércoles (Aula </a:t>
            </a:r>
            <a:r>
              <a:rPr lang="es-AR" b="1" dirty="0" smtClean="0">
                <a:solidFill>
                  <a:srgbClr val="000000"/>
                </a:solidFill>
                <a:latin typeface="Arial" pitchFamily="34" charset="0"/>
                <a:cs typeface="Arial" pitchFamily="34" charset="0"/>
              </a:rPr>
              <a:t>4) – 8 a 10</a:t>
            </a:r>
            <a:r>
              <a:rPr lang="es-AR" b="1" dirty="0">
                <a:solidFill>
                  <a:srgbClr val="000000"/>
                </a:solidFill>
                <a:latin typeface="Arial" pitchFamily="34" charset="0"/>
                <a:cs typeface="Arial" pitchFamily="34" charset="0"/>
              </a:rPr>
              <a:t> </a:t>
            </a:r>
            <a:r>
              <a:rPr lang="es-AR" b="1" dirty="0" err="1">
                <a:solidFill>
                  <a:srgbClr val="000000"/>
                </a:solidFill>
                <a:latin typeface="Arial" pitchFamily="34" charset="0"/>
                <a:cs typeface="Arial" pitchFamily="34" charset="0"/>
              </a:rPr>
              <a:t>hs</a:t>
            </a:r>
            <a:endParaRPr lang="es-AR" b="1" dirty="0">
              <a:solidFill>
                <a:srgbClr val="000000"/>
              </a:solidFill>
              <a:latin typeface="Arial" pitchFamily="34" charset="0"/>
              <a:cs typeface="Arial" pitchFamily="34" charset="0"/>
            </a:endParaRPr>
          </a:p>
          <a:p>
            <a:pPr algn="ctr">
              <a:lnSpc>
                <a:spcPct val="150000"/>
              </a:lnSpc>
              <a:buNone/>
            </a:pPr>
            <a:endParaRPr lang="es-AR" b="1" dirty="0">
              <a:solidFill>
                <a:srgbClr val="000000"/>
              </a:solidFill>
              <a:latin typeface="Arial" pitchFamily="34" charset="0"/>
              <a:cs typeface="Arial" pitchFamily="34" charset="0"/>
            </a:endParaRPr>
          </a:p>
          <a:p>
            <a:pPr algn="ctr">
              <a:lnSpc>
                <a:spcPct val="150000"/>
              </a:lnSpc>
              <a:buNone/>
            </a:pPr>
            <a:r>
              <a:rPr lang="es-AR" b="1" u="sng" dirty="0">
                <a:solidFill>
                  <a:srgbClr val="000000"/>
                </a:solidFill>
                <a:effectLst>
                  <a:outerShdw blurRad="38100" dist="38100" dir="2700000" algn="tl">
                    <a:srgbClr val="000000">
                      <a:alpha val="43137"/>
                    </a:srgbClr>
                  </a:outerShdw>
                </a:effectLst>
                <a:latin typeface="Arial" pitchFamily="34" charset="0"/>
                <a:cs typeface="Arial" pitchFamily="34" charset="0"/>
              </a:rPr>
              <a:t>T A  Comisión 2</a:t>
            </a:r>
            <a:r>
              <a:rPr lang="es-AR" b="1" dirty="0">
                <a:solidFill>
                  <a:srgbClr val="000000"/>
                </a:solidFill>
                <a:latin typeface="Arial" pitchFamily="34" charset="0"/>
                <a:cs typeface="Arial" pitchFamily="34" charset="0"/>
              </a:rPr>
              <a:t>  Docente: María Celeste </a:t>
            </a:r>
            <a:r>
              <a:rPr lang="es-AR" b="1" dirty="0" err="1">
                <a:solidFill>
                  <a:srgbClr val="000000"/>
                </a:solidFill>
                <a:latin typeface="Arial" pitchFamily="34" charset="0"/>
                <a:cs typeface="Arial" pitchFamily="34" charset="0"/>
              </a:rPr>
              <a:t>Botta</a:t>
            </a:r>
            <a:r>
              <a:rPr lang="es-AR" b="1" dirty="0">
                <a:solidFill>
                  <a:srgbClr val="000000"/>
                </a:solidFill>
                <a:latin typeface="Arial" pitchFamily="34" charset="0"/>
                <a:cs typeface="Arial" pitchFamily="34" charset="0"/>
              </a:rPr>
              <a:t> </a:t>
            </a:r>
          </a:p>
          <a:p>
            <a:pPr algn="ctr">
              <a:lnSpc>
                <a:spcPct val="150000"/>
              </a:lnSpc>
              <a:buClr>
                <a:schemeClr val="dk1"/>
              </a:buClr>
              <a:buSzPts val="1800"/>
            </a:pPr>
            <a:r>
              <a:rPr lang="es-AR" b="1" dirty="0">
                <a:solidFill>
                  <a:srgbClr val="000000"/>
                </a:solidFill>
                <a:latin typeface="Arial" pitchFamily="34" charset="0"/>
                <a:cs typeface="Arial" pitchFamily="34" charset="0"/>
              </a:rPr>
              <a:t>Lunes (Aula </a:t>
            </a:r>
            <a:r>
              <a:rPr lang="es-AR" b="1" dirty="0" smtClean="0">
                <a:solidFill>
                  <a:srgbClr val="000000"/>
                </a:solidFill>
                <a:latin typeface="Arial" pitchFamily="34" charset="0"/>
                <a:cs typeface="Arial" pitchFamily="34" charset="0"/>
              </a:rPr>
              <a:t>13) y Martes </a:t>
            </a:r>
            <a:r>
              <a:rPr lang="es-AR" b="1" dirty="0">
                <a:solidFill>
                  <a:srgbClr val="000000"/>
                </a:solidFill>
                <a:latin typeface="Arial" pitchFamily="34" charset="0"/>
                <a:cs typeface="Arial" pitchFamily="34" charset="0"/>
              </a:rPr>
              <a:t>(Aula </a:t>
            </a:r>
            <a:r>
              <a:rPr lang="es-AR" b="1" dirty="0" smtClean="0">
                <a:solidFill>
                  <a:srgbClr val="000000"/>
                </a:solidFill>
                <a:latin typeface="Arial" pitchFamily="34" charset="0"/>
                <a:cs typeface="Arial" pitchFamily="34" charset="0"/>
              </a:rPr>
              <a:t>9) </a:t>
            </a:r>
            <a:r>
              <a:rPr lang="es-AR" b="1" dirty="0">
                <a:solidFill>
                  <a:srgbClr val="000000"/>
                </a:solidFill>
                <a:latin typeface="Arial" pitchFamily="34" charset="0"/>
                <a:cs typeface="Arial" pitchFamily="34" charset="0"/>
              </a:rPr>
              <a:t>9.30 a 11.30 </a:t>
            </a:r>
            <a:r>
              <a:rPr lang="es-AR" b="1" dirty="0" err="1">
                <a:solidFill>
                  <a:srgbClr val="000000"/>
                </a:solidFill>
                <a:latin typeface="Arial" pitchFamily="34" charset="0"/>
                <a:cs typeface="Arial" pitchFamily="34" charset="0"/>
              </a:rPr>
              <a:t>hs</a:t>
            </a:r>
            <a:r>
              <a:rPr lang="es-AR" b="1" dirty="0">
                <a:solidFill>
                  <a:srgbClr val="000000"/>
                </a:solidFill>
                <a:latin typeface="Arial" pitchFamily="34" charset="0"/>
                <a:cs typeface="Arial" pitchFamily="34" charset="0"/>
              </a:rPr>
              <a:t> y Miércoles (Aula </a:t>
            </a:r>
            <a:r>
              <a:rPr lang="es-AR" b="1" dirty="0" smtClean="0">
                <a:solidFill>
                  <a:srgbClr val="000000"/>
                </a:solidFill>
                <a:latin typeface="Arial" pitchFamily="34" charset="0"/>
                <a:cs typeface="Arial" pitchFamily="34" charset="0"/>
              </a:rPr>
              <a:t>10) – 8 a 10 </a:t>
            </a:r>
            <a:r>
              <a:rPr lang="es-AR" b="1" dirty="0" err="1" smtClean="0">
                <a:solidFill>
                  <a:srgbClr val="000000"/>
                </a:solidFill>
                <a:latin typeface="Arial" pitchFamily="34" charset="0"/>
                <a:cs typeface="Arial" pitchFamily="34" charset="0"/>
              </a:rPr>
              <a:t>hs</a:t>
            </a:r>
            <a:endParaRPr lang="es-AR" b="1" dirty="0">
              <a:solidFill>
                <a:srgbClr val="000000"/>
              </a:solidFill>
              <a:latin typeface="Arial" pitchFamily="34" charset="0"/>
              <a:cs typeface="Arial" pitchFamily="34" charset="0"/>
            </a:endParaRPr>
          </a:p>
        </p:txBody>
      </p:sp>
      <p:pic>
        <p:nvPicPr>
          <p:cNvPr id="5"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986043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7"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2" name="Imagen 1"/>
          <p:cNvPicPr>
            <a:picLocks noChangeAspect="1"/>
          </p:cNvPicPr>
          <p:nvPr/>
        </p:nvPicPr>
        <p:blipFill>
          <a:blip r:embed="rId4"/>
          <a:stretch>
            <a:fillRect/>
          </a:stretch>
        </p:blipFill>
        <p:spPr>
          <a:xfrm>
            <a:off x="0" y="548307"/>
            <a:ext cx="9144000" cy="5143500"/>
          </a:xfrm>
          <a:prstGeom prst="rect">
            <a:avLst/>
          </a:prstGeom>
        </p:spPr>
      </p:pic>
      <p:sp>
        <p:nvSpPr>
          <p:cNvPr id="5" name="Llamada ovalada 4"/>
          <p:cNvSpPr/>
          <p:nvPr/>
        </p:nvSpPr>
        <p:spPr>
          <a:xfrm>
            <a:off x="7217767" y="3120057"/>
            <a:ext cx="1646044" cy="391680"/>
          </a:xfrm>
          <a:prstGeom prst="wedgeEllipseCallout">
            <a:avLst>
              <a:gd name="adj1" fmla="val -118423"/>
              <a:gd name="adj2" fmla="val 104959"/>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PULSAR</a:t>
            </a:r>
            <a:endParaRPr lang="es-AR" b="1" dirty="0">
              <a:solidFill>
                <a:srgbClr val="000000"/>
              </a:solidFill>
            </a:endParaRPr>
          </a:p>
        </p:txBody>
      </p:sp>
      <p:sp>
        <p:nvSpPr>
          <p:cNvPr id="8" name="Llamada ovalada 7"/>
          <p:cNvSpPr/>
          <p:nvPr/>
        </p:nvSpPr>
        <p:spPr>
          <a:xfrm>
            <a:off x="7214593" y="4001572"/>
            <a:ext cx="1646044" cy="391680"/>
          </a:xfrm>
          <a:prstGeom prst="wedgeEllipseCallout">
            <a:avLst>
              <a:gd name="adj1" fmla="val -154316"/>
              <a:gd name="adj2" fmla="val -49789"/>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PULSAR</a:t>
            </a:r>
            <a:endParaRPr lang="es-AR" b="1" dirty="0">
              <a:solidFill>
                <a:srgbClr val="000000"/>
              </a:solidFill>
            </a:endParaRPr>
          </a:p>
        </p:txBody>
      </p:sp>
      <p:sp>
        <p:nvSpPr>
          <p:cNvPr id="10" name="Llamada ovalada 9"/>
          <p:cNvSpPr/>
          <p:nvPr/>
        </p:nvSpPr>
        <p:spPr>
          <a:xfrm>
            <a:off x="7330976" y="4972551"/>
            <a:ext cx="1646044" cy="391680"/>
          </a:xfrm>
          <a:prstGeom prst="wedgeEllipseCallout">
            <a:avLst>
              <a:gd name="adj1" fmla="val -178109"/>
              <a:gd name="adj2" fmla="val 44464"/>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PULSAR</a:t>
            </a:r>
            <a:endParaRPr lang="es-AR"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857250"/>
            <a:ext cx="9144000" cy="5143500"/>
          </a:xfrm>
          <a:prstGeom prst="rect">
            <a:avLst/>
          </a:prstGeom>
        </p:spPr>
      </p:pic>
      <p:sp>
        <p:nvSpPr>
          <p:cNvPr id="6" name="Llamada ovalada 5"/>
          <p:cNvSpPr/>
          <p:nvPr/>
        </p:nvSpPr>
        <p:spPr>
          <a:xfrm>
            <a:off x="4837914" y="2207171"/>
            <a:ext cx="1736307" cy="317455"/>
          </a:xfrm>
          <a:prstGeom prst="wedgeEllipseCallout">
            <a:avLst>
              <a:gd name="adj1" fmla="val -91412"/>
              <a:gd name="adj2" fmla="val 12501"/>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rPr>
              <a:t>PULSAR</a:t>
            </a:r>
            <a:endParaRPr lang="es-AR" b="1" dirty="0">
              <a:solidFill>
                <a:srgbClr val="000000"/>
              </a:solidFill>
            </a:endParaRPr>
          </a:p>
        </p:txBody>
      </p:sp>
      <p:pic>
        <p:nvPicPr>
          <p:cNvPr id="5"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8472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26927" y="398059"/>
            <a:ext cx="8829988" cy="5943905"/>
          </a:xfrm>
          <a:prstGeom prst="rect">
            <a:avLst/>
          </a:prstGeom>
        </p:spPr>
      </p:pic>
      <p:sp>
        <p:nvSpPr>
          <p:cNvPr id="342" name="Google Shape;342;p33"/>
          <p:cNvSpPr/>
          <p:nvPr/>
        </p:nvSpPr>
        <p:spPr>
          <a:xfrm>
            <a:off x="1634124" y="1123712"/>
            <a:ext cx="4593265" cy="590661"/>
          </a:xfrm>
          <a:prstGeom prst="wedgeRoundRectCallout">
            <a:avLst>
              <a:gd name="adj1" fmla="val 82331"/>
              <a:gd name="adj2" fmla="val -72866"/>
              <a:gd name="adj3" fmla="val 16667"/>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AR" sz="1800" b="1" i="0" u="none" strike="noStrike" cap="none" dirty="0">
                <a:solidFill>
                  <a:srgbClr val="000000"/>
                </a:solidFill>
                <a:latin typeface="Libre Franklin"/>
                <a:ea typeface="Libre Franklin"/>
                <a:cs typeface="Libre Franklin"/>
                <a:sym typeface="Libre Franklin"/>
              </a:rPr>
              <a:t>PARA SALIR PULSAR EN LA FLECHA</a:t>
            </a:r>
            <a:r>
              <a:rPr lang="es-AR" sz="1800" b="0" i="0" u="none" strike="noStrike" cap="none" dirty="0">
                <a:solidFill>
                  <a:srgbClr val="000000"/>
                </a:solidFill>
                <a:latin typeface="Libre Franklin"/>
                <a:ea typeface="Libre Franklin"/>
                <a:cs typeface="Libre Franklin"/>
                <a:sym typeface="Libre Franklin"/>
              </a:rPr>
              <a:t> </a:t>
            </a:r>
            <a:endParaRPr sz="1800" b="0" i="0" u="none" strike="noStrike" cap="none" dirty="0">
              <a:solidFill>
                <a:srgbClr val="000000"/>
              </a:solidFill>
              <a:latin typeface="Libre Franklin"/>
              <a:ea typeface="Libre Franklin"/>
              <a:cs typeface="Libre Franklin"/>
              <a:sym typeface="Libre Franklin"/>
            </a:endParaRPr>
          </a:p>
        </p:txBody>
      </p:sp>
      <p:sp>
        <p:nvSpPr>
          <p:cNvPr id="6" name="Google Shape;348;p34"/>
          <p:cNvSpPr/>
          <p:nvPr/>
        </p:nvSpPr>
        <p:spPr>
          <a:xfrm>
            <a:off x="6343431" y="3081979"/>
            <a:ext cx="1296144" cy="288032"/>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1132" y="828125"/>
            <a:ext cx="8741708" cy="5078313"/>
          </a:xfrm>
          <a:prstGeom prst="rect">
            <a:avLst/>
          </a:prstGeom>
          <a:noFill/>
          <a:ln w="34925">
            <a:noFill/>
          </a:ln>
        </p:spPr>
        <p:txBody>
          <a:bodyPr wrap="square">
            <a:spAutoFit/>
          </a:bodyPr>
          <a:lstStyle/>
          <a:p>
            <a:pPr algn="just">
              <a:lnSpc>
                <a:spcPct val="150000"/>
              </a:lnSpc>
            </a:pPr>
            <a:r>
              <a:rPr lang="es-ES" sz="1800" dirty="0">
                <a:solidFill>
                  <a:srgbClr val="373A3C"/>
                </a:solidFill>
                <a:latin typeface="+mj-lt"/>
              </a:rPr>
              <a:t>En la </a:t>
            </a:r>
            <a:r>
              <a:rPr lang="es-ES" sz="1800">
                <a:solidFill>
                  <a:srgbClr val="373A3C"/>
                </a:solidFill>
                <a:latin typeface="+mj-lt"/>
              </a:rPr>
              <a:t>sección </a:t>
            </a:r>
            <a:r>
              <a:rPr lang="es-AR" sz="1800" b="1" u="sng" smtClean="0">
                <a:solidFill>
                  <a:srgbClr val="C00000"/>
                </a:solidFill>
                <a:latin typeface="+mj-lt"/>
              </a:rPr>
              <a:t>1</a:t>
            </a:r>
            <a:r>
              <a:rPr lang="es-AR" sz="1800" b="1" u="sng">
                <a:solidFill>
                  <a:srgbClr val="C00000"/>
                </a:solidFill>
                <a:latin typeface="+mj-lt"/>
              </a:rPr>
              <a:t>° </a:t>
            </a:r>
            <a:r>
              <a:rPr lang="es-AR" sz="1800" b="1" u="sng" smtClean="0">
                <a:solidFill>
                  <a:srgbClr val="C00000"/>
                </a:solidFill>
                <a:latin typeface="+mj-lt"/>
              </a:rPr>
              <a:t>cuatrimestre/2026</a:t>
            </a:r>
            <a:r>
              <a:rPr lang="es-AR" sz="1800" b="1" smtClean="0">
                <a:solidFill>
                  <a:srgbClr val="000000"/>
                </a:solidFill>
                <a:latin typeface="+mj-lt"/>
              </a:rPr>
              <a:t>  </a:t>
            </a:r>
            <a:r>
              <a:rPr lang="es-AR" sz="1800" dirty="0">
                <a:solidFill>
                  <a:srgbClr val="000000"/>
                </a:solidFill>
                <a:latin typeface="+mj-lt"/>
              </a:rPr>
              <a:t>del </a:t>
            </a:r>
            <a:r>
              <a:rPr lang="es-AR" sz="1800" b="1" dirty="0">
                <a:solidFill>
                  <a:srgbClr val="C00000"/>
                </a:solidFill>
                <a:latin typeface="+mj-lt"/>
              </a:rPr>
              <a:t>AV de Comunidades UNR</a:t>
            </a:r>
            <a:r>
              <a:rPr lang="es-AR" sz="1800" b="1" dirty="0">
                <a:solidFill>
                  <a:srgbClr val="000000"/>
                </a:solidFill>
                <a:latin typeface="+mj-lt"/>
              </a:rPr>
              <a:t> </a:t>
            </a:r>
            <a:r>
              <a:rPr lang="es-AR" sz="1800" dirty="0">
                <a:solidFill>
                  <a:srgbClr val="000000"/>
                </a:solidFill>
                <a:latin typeface="+mj-lt"/>
              </a:rPr>
              <a:t>(</a:t>
            </a:r>
            <a:r>
              <a:rPr lang="es-ES" sz="1800" dirty="0">
                <a:solidFill>
                  <a:srgbClr val="000000"/>
                </a:solidFill>
                <a:latin typeface="+mj-lt"/>
              </a:rPr>
              <a:t>común</a:t>
            </a:r>
            <a:r>
              <a:rPr lang="es-ES" dirty="0">
                <a:solidFill>
                  <a:srgbClr val="000000"/>
                </a:solidFill>
                <a:latin typeface="+mj-lt"/>
              </a:rPr>
              <a:t> </a:t>
            </a:r>
            <a:r>
              <a:rPr lang="es-ES" sz="1800" dirty="0">
                <a:solidFill>
                  <a:srgbClr val="000000"/>
                </a:solidFill>
                <a:latin typeface="+mj-lt"/>
              </a:rPr>
              <a:t>para todas </a:t>
            </a:r>
            <a:r>
              <a:rPr lang="es-ES" sz="1800">
                <a:solidFill>
                  <a:srgbClr val="000000"/>
                </a:solidFill>
                <a:latin typeface="+mj-lt"/>
              </a:rPr>
              <a:t>las </a:t>
            </a:r>
            <a:r>
              <a:rPr lang="es-ES" sz="1800" smtClean="0">
                <a:solidFill>
                  <a:srgbClr val="000000"/>
                </a:solidFill>
                <a:latin typeface="+mj-lt"/>
              </a:rPr>
              <a:t>comisiones de Licenciaturas y Profesorado en Química) </a:t>
            </a:r>
            <a:r>
              <a:rPr lang="es-ES" sz="1800" dirty="0">
                <a:solidFill>
                  <a:srgbClr val="000000"/>
                </a:solidFill>
                <a:latin typeface="+mj-lt"/>
              </a:rPr>
              <a:t>se publicará semanalmente el o los videos explicativos que corresponden ver, así como también la lectura simultánea que debe hacerse del libro </a:t>
            </a:r>
            <a:r>
              <a:rPr lang="es-ES" sz="1800">
                <a:solidFill>
                  <a:srgbClr val="000000"/>
                </a:solidFill>
                <a:latin typeface="+mj-lt"/>
              </a:rPr>
              <a:t>de </a:t>
            </a:r>
            <a:r>
              <a:rPr lang="es-ES" sz="1800" smtClean="0">
                <a:solidFill>
                  <a:srgbClr val="000000"/>
                </a:solidFill>
                <a:latin typeface="+mj-lt"/>
              </a:rPr>
              <a:t>cabecera </a:t>
            </a:r>
            <a:r>
              <a:rPr lang="es-ES">
                <a:solidFill>
                  <a:srgbClr val="000000"/>
                </a:solidFill>
                <a:latin typeface="Arial"/>
              </a:rPr>
              <a:t>y las actividades sugeridas a realizar </a:t>
            </a:r>
            <a:r>
              <a:rPr lang="es-ES" smtClean="0">
                <a:solidFill>
                  <a:srgbClr val="000000"/>
                </a:solidFill>
                <a:latin typeface="+mj-lt"/>
              </a:rPr>
              <a:t>antes </a:t>
            </a:r>
            <a:r>
              <a:rPr lang="es-ES" dirty="0">
                <a:solidFill>
                  <a:srgbClr val="000000"/>
                </a:solidFill>
                <a:latin typeface="+mj-lt"/>
              </a:rPr>
              <a:t>de la </a:t>
            </a:r>
            <a:r>
              <a:rPr lang="es-ES">
                <a:solidFill>
                  <a:srgbClr val="000000"/>
                </a:solidFill>
                <a:latin typeface="+mj-lt"/>
              </a:rPr>
              <a:t>clase/semana </a:t>
            </a:r>
            <a:r>
              <a:rPr lang="es-ES" smtClean="0">
                <a:solidFill>
                  <a:srgbClr val="000000"/>
                </a:solidFill>
                <a:latin typeface="+mj-lt"/>
              </a:rPr>
              <a:t>siguiente</a:t>
            </a:r>
            <a:r>
              <a:rPr lang="es-ES" sz="1800" smtClean="0">
                <a:solidFill>
                  <a:srgbClr val="000000"/>
                </a:solidFill>
                <a:latin typeface="+mj-lt"/>
              </a:rPr>
              <a:t>.</a:t>
            </a:r>
            <a:endParaRPr lang="es-ES" sz="1800" dirty="0">
              <a:solidFill>
                <a:srgbClr val="000000"/>
              </a:solidFill>
              <a:latin typeface="+mj-lt"/>
            </a:endParaRPr>
          </a:p>
          <a:p>
            <a:pPr lvl="0" algn="just">
              <a:lnSpc>
                <a:spcPct val="150000"/>
              </a:lnSpc>
            </a:pPr>
            <a:r>
              <a:rPr lang="es-ES" dirty="0">
                <a:solidFill>
                  <a:srgbClr val="000000"/>
                </a:solidFill>
                <a:latin typeface="+mj-lt"/>
              </a:rPr>
              <a:t>Durante el desarrollo del cuatrimestre se irán proponiendo en el </a:t>
            </a:r>
            <a:r>
              <a:rPr lang="es-ES" b="1" dirty="0">
                <a:solidFill>
                  <a:srgbClr val="000000"/>
                </a:solidFill>
                <a:latin typeface="+mj-lt"/>
              </a:rPr>
              <a:t>AV</a:t>
            </a:r>
            <a:r>
              <a:rPr lang="es-ES" dirty="0">
                <a:solidFill>
                  <a:srgbClr val="000000"/>
                </a:solidFill>
                <a:latin typeface="+mj-lt"/>
              </a:rPr>
              <a:t>  </a:t>
            </a:r>
            <a:r>
              <a:rPr lang="es-ES" b="1" dirty="0">
                <a:solidFill>
                  <a:srgbClr val="C00000"/>
                </a:solidFill>
                <a:latin typeface="+mj-lt"/>
              </a:rPr>
              <a:t>autoevaluaciones</a:t>
            </a:r>
            <a:r>
              <a:rPr lang="es-ES" dirty="0">
                <a:solidFill>
                  <a:srgbClr val="C00000"/>
                </a:solidFill>
                <a:latin typeface="+mj-lt"/>
              </a:rPr>
              <a:t> </a:t>
            </a:r>
            <a:r>
              <a:rPr lang="es-ES" dirty="0">
                <a:solidFill>
                  <a:srgbClr val="000000"/>
                </a:solidFill>
                <a:latin typeface="+mj-lt"/>
              </a:rPr>
              <a:t>por formulario (</a:t>
            </a:r>
            <a:r>
              <a:rPr lang="es-ES" b="1" dirty="0">
                <a:solidFill>
                  <a:srgbClr val="000000"/>
                </a:solidFill>
                <a:latin typeface="+mj-lt"/>
              </a:rPr>
              <a:t>AE</a:t>
            </a:r>
            <a:r>
              <a:rPr lang="es-ES" dirty="0">
                <a:solidFill>
                  <a:srgbClr val="000000"/>
                </a:solidFill>
                <a:latin typeface="+mj-lt"/>
              </a:rPr>
              <a:t>) para un autocontrol del aprendizaje y acompañamiento del ritmo de estudio. También habrá </a:t>
            </a:r>
            <a:r>
              <a:rPr lang="es-ES" b="1" dirty="0">
                <a:solidFill>
                  <a:srgbClr val="C00000"/>
                </a:solidFill>
                <a:latin typeface="+mj-lt"/>
              </a:rPr>
              <a:t>Trabajos Prácticos </a:t>
            </a:r>
            <a:r>
              <a:rPr lang="es-ES" dirty="0">
                <a:solidFill>
                  <a:srgbClr val="000000"/>
                </a:solidFill>
                <a:latin typeface="+mj-lt"/>
              </a:rPr>
              <a:t>(</a:t>
            </a:r>
            <a:r>
              <a:rPr lang="es-ES" b="1" dirty="0">
                <a:solidFill>
                  <a:srgbClr val="000000"/>
                </a:solidFill>
                <a:latin typeface="+mj-lt"/>
              </a:rPr>
              <a:t>TP</a:t>
            </a:r>
            <a:r>
              <a:rPr lang="es-ES" dirty="0">
                <a:solidFill>
                  <a:srgbClr val="000000"/>
                </a:solidFill>
                <a:latin typeface="+mj-lt"/>
              </a:rPr>
              <a:t>) con formato parcial para autocorrección con la resolución compartida en la carpeta drive. </a:t>
            </a:r>
          </a:p>
          <a:p>
            <a:pPr lvl="0" algn="just">
              <a:lnSpc>
                <a:spcPct val="150000"/>
              </a:lnSpc>
            </a:pPr>
            <a:r>
              <a:rPr lang="es-ES" dirty="0">
                <a:solidFill>
                  <a:srgbClr val="000000"/>
                </a:solidFill>
                <a:latin typeface="+mj-lt"/>
              </a:rPr>
              <a:t>Estas instancias de </a:t>
            </a:r>
            <a:r>
              <a:rPr lang="es-ES" b="1" dirty="0">
                <a:solidFill>
                  <a:srgbClr val="000000"/>
                </a:solidFill>
                <a:latin typeface="+mj-lt"/>
              </a:rPr>
              <a:t>autoevaluación</a:t>
            </a:r>
            <a:r>
              <a:rPr lang="es-ES" dirty="0">
                <a:solidFill>
                  <a:srgbClr val="000000"/>
                </a:solidFill>
                <a:latin typeface="+mj-lt"/>
              </a:rPr>
              <a:t> serán </a:t>
            </a:r>
            <a:r>
              <a:rPr lang="es-ES" b="1" dirty="0">
                <a:solidFill>
                  <a:srgbClr val="C00000"/>
                </a:solidFill>
                <a:latin typeface="+mj-lt"/>
              </a:rPr>
              <a:t>optativas</a:t>
            </a:r>
            <a:r>
              <a:rPr lang="es-ES" dirty="0">
                <a:solidFill>
                  <a:srgbClr val="C00000"/>
                </a:solidFill>
                <a:latin typeface="+mj-lt"/>
              </a:rPr>
              <a:t> </a:t>
            </a:r>
            <a:r>
              <a:rPr lang="es-ES" dirty="0">
                <a:solidFill>
                  <a:srgbClr val="000000"/>
                </a:solidFill>
                <a:latin typeface="+mj-lt"/>
              </a:rPr>
              <a:t>y </a:t>
            </a:r>
            <a:r>
              <a:rPr lang="es-ES" b="1"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no </a:t>
            </a:r>
            <a:r>
              <a:rPr lang="es-ES" b="1"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vinculadas </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 la nota </a:t>
            </a:r>
            <a:r>
              <a:rPr lang="es-ES">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del </a:t>
            </a:r>
            <a:r>
              <a:rPr lang="es-ES" smtClean="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parcial/recuperatorio </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ni </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 la condición </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de </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regularización</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r>
              <a:rPr lang="es-ES" dirty="0">
                <a:solidFill>
                  <a:srgbClr val="000000"/>
                </a:solidFill>
                <a:latin typeface="+mj-l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endParaRPr lang="es-ES" sz="1800" dirty="0">
              <a:solidFill>
                <a:srgbClr val="000000"/>
              </a:solidFill>
              <a:latin typeface="+mj-lt"/>
            </a:endParaRPr>
          </a:p>
        </p:txBody>
      </p:sp>
      <p:sp>
        <p:nvSpPr>
          <p:cNvPr id="4" name="Rectángulo 3"/>
          <p:cNvSpPr/>
          <p:nvPr/>
        </p:nvSpPr>
        <p:spPr>
          <a:xfrm>
            <a:off x="633447" y="169290"/>
            <a:ext cx="7565924" cy="658835"/>
          </a:xfrm>
          <a:prstGeom prst="rect">
            <a:avLst/>
          </a:prstGeom>
          <a:noFill/>
          <a:ln w="34925">
            <a:noFill/>
          </a:ln>
        </p:spPr>
        <p:txBody>
          <a:bodyPr wrap="square">
            <a:spAutoFit/>
          </a:bodyPr>
          <a:lstStyle/>
          <a:p>
            <a:pPr algn="ctr">
              <a:lnSpc>
                <a:spcPct val="150000"/>
              </a:lnSpc>
            </a:pPr>
            <a:r>
              <a:rPr lang="es-ES" sz="2800" b="1" dirty="0">
                <a:solidFill>
                  <a:srgbClr val="C00000"/>
                </a:solidFill>
                <a:latin typeface="+mj-lt"/>
              </a:rPr>
              <a:t>MODALIDAD DE TRABAJO</a:t>
            </a:r>
          </a:p>
        </p:txBody>
      </p:sp>
      <p:pic>
        <p:nvPicPr>
          <p:cNvPr id="7"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348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0193" y="9933"/>
            <a:ext cx="8733130" cy="6140142"/>
          </a:xfrm>
          <a:prstGeom prst="rect">
            <a:avLst/>
          </a:prstGeom>
          <a:noFill/>
          <a:ln w="25400">
            <a:noFill/>
          </a:ln>
        </p:spPr>
        <p:txBody>
          <a:bodyPr wrap="square">
            <a:spAutoFit/>
          </a:bodyPr>
          <a:lstStyle/>
          <a:p>
            <a:pPr algn="ctr">
              <a:lnSpc>
                <a:spcPct val="150000"/>
              </a:lnSpc>
            </a:pPr>
            <a:r>
              <a:rPr lang="es-ES" sz="2800" b="1" dirty="0">
                <a:solidFill>
                  <a:srgbClr val="C00000"/>
                </a:solidFill>
                <a:latin typeface="+mj-lt"/>
              </a:rPr>
              <a:t>Evaluación  Parcial</a:t>
            </a:r>
            <a:endParaRPr lang="es-ES" sz="2800" dirty="0">
              <a:solidFill>
                <a:srgbClr val="C00000"/>
              </a:solidFill>
              <a:latin typeface="+mj-lt"/>
            </a:endParaRPr>
          </a:p>
          <a:p>
            <a:pPr algn="just">
              <a:lnSpc>
                <a:spcPct val="150000"/>
              </a:lnSpc>
            </a:pPr>
            <a:r>
              <a:rPr lang="es-ES" dirty="0">
                <a:solidFill>
                  <a:srgbClr val="000000"/>
                </a:solidFill>
                <a:latin typeface="+mj-lt"/>
              </a:rPr>
              <a:t>Se llevará a cabo </a:t>
            </a:r>
            <a:r>
              <a:rPr lang="es-ES" dirty="0" smtClean="0">
                <a:solidFill>
                  <a:srgbClr val="000000"/>
                </a:solidFill>
                <a:latin typeface="+mj-lt"/>
              </a:rPr>
              <a:t>una Evaluación</a:t>
            </a:r>
            <a:r>
              <a:rPr lang="es-ES" dirty="0">
                <a:solidFill>
                  <a:srgbClr val="000000"/>
                </a:solidFill>
                <a:latin typeface="+mj-lt"/>
              </a:rPr>
              <a:t> </a:t>
            </a:r>
            <a:r>
              <a:rPr lang="es-ES" b="1" dirty="0">
                <a:solidFill>
                  <a:srgbClr val="C00000"/>
                </a:solidFill>
                <a:latin typeface="+mj-lt"/>
              </a:rPr>
              <a:t>PARCIAL PRESENCIAL INDIVIDUAL TEÓRICO-PRÁCTICO, </a:t>
            </a:r>
            <a:r>
              <a:rPr lang="es-ES" b="1" dirty="0" smtClean="0">
                <a:solidFill>
                  <a:srgbClr val="C00000"/>
                </a:solidFill>
                <a:latin typeface="+mj-lt"/>
              </a:rPr>
              <a:t>A CARPETA ABIERTA</a:t>
            </a:r>
            <a:r>
              <a:rPr lang="es-ES" b="1" dirty="0">
                <a:solidFill>
                  <a:srgbClr val="000000"/>
                </a:solidFill>
                <a:latin typeface="+mj-lt"/>
              </a:rPr>
              <a:t> </a:t>
            </a:r>
            <a:r>
              <a:rPr lang="es-ES" dirty="0">
                <a:solidFill>
                  <a:srgbClr val="000000"/>
                </a:solidFill>
                <a:latin typeface="+mj-lt"/>
              </a:rPr>
              <a:t>(máximo </a:t>
            </a:r>
            <a:r>
              <a:rPr lang="es-ES" dirty="0" smtClean="0">
                <a:solidFill>
                  <a:srgbClr val="000000"/>
                </a:solidFill>
                <a:latin typeface="+mj-lt"/>
              </a:rPr>
              <a:t>5 </a:t>
            </a:r>
            <a:r>
              <a:rPr lang="es-ES" dirty="0">
                <a:solidFill>
                  <a:srgbClr val="000000"/>
                </a:solidFill>
                <a:latin typeface="+mj-lt"/>
              </a:rPr>
              <a:t>hojas tamaño </a:t>
            </a:r>
            <a:r>
              <a:rPr lang="es-ES" dirty="0" smtClean="0">
                <a:solidFill>
                  <a:srgbClr val="000000"/>
                </a:solidFill>
                <a:latin typeface="+mj-lt"/>
              </a:rPr>
              <a:t>A4 doble faz, únicamente </a:t>
            </a:r>
            <a:r>
              <a:rPr lang="es-ES" dirty="0">
                <a:solidFill>
                  <a:srgbClr val="000000"/>
                </a:solidFill>
                <a:latin typeface="+mj-lt"/>
              </a:rPr>
              <a:t>en </a:t>
            </a:r>
            <a:r>
              <a:rPr lang="es-ES" dirty="0" smtClean="0">
                <a:solidFill>
                  <a:srgbClr val="000000"/>
                </a:solidFill>
                <a:latin typeface="+mj-lt"/>
              </a:rPr>
              <a:t>manuscrita</a:t>
            </a:r>
            <a:r>
              <a:rPr lang="es-ES" dirty="0">
                <a:solidFill>
                  <a:srgbClr val="000000"/>
                </a:solidFill>
                <a:latin typeface="+mj-lt"/>
              </a:rPr>
              <a:t>, no digital, no fotocopia</a:t>
            </a:r>
            <a:r>
              <a:rPr lang="es-ES" dirty="0" smtClean="0">
                <a:solidFill>
                  <a:srgbClr val="000000"/>
                </a:solidFill>
                <a:latin typeface="+mj-lt"/>
              </a:rPr>
              <a:t>, no imágenes insertadas). </a:t>
            </a:r>
            <a:r>
              <a:rPr lang="es-ES" b="1" dirty="0" smtClean="0">
                <a:solidFill>
                  <a:srgbClr val="000000"/>
                </a:solidFill>
                <a:latin typeface="+mj-lt"/>
              </a:rPr>
              <a:t>NO </a:t>
            </a:r>
            <a:r>
              <a:rPr lang="es-ES" b="1" dirty="0">
                <a:solidFill>
                  <a:srgbClr val="000000"/>
                </a:solidFill>
                <a:latin typeface="+mj-lt"/>
              </a:rPr>
              <a:t>SE PODRÁ TENER ACCESO A INTERNET POR NINGÚN DISPOSITIVO</a:t>
            </a:r>
            <a:r>
              <a:rPr lang="es-ES" dirty="0" smtClean="0">
                <a:solidFill>
                  <a:srgbClr val="000000"/>
                </a:solidFill>
                <a:latin typeface="+mj-lt"/>
              </a:rPr>
              <a:t>. Se podrá utilizar calculadora (no </a:t>
            </a:r>
            <a:r>
              <a:rPr lang="es-ES" dirty="0" err="1" smtClean="0">
                <a:solidFill>
                  <a:srgbClr val="000000"/>
                </a:solidFill>
                <a:latin typeface="+mj-lt"/>
              </a:rPr>
              <a:t>graficadora</a:t>
            </a:r>
            <a:r>
              <a:rPr lang="es-ES" dirty="0" smtClean="0">
                <a:solidFill>
                  <a:srgbClr val="000000"/>
                </a:solidFill>
                <a:latin typeface="+mj-lt"/>
              </a:rPr>
              <a:t>). </a:t>
            </a:r>
            <a:r>
              <a:rPr lang="es-ES" dirty="0">
                <a:solidFill>
                  <a:srgbClr val="000000"/>
                </a:solidFill>
                <a:latin typeface="+mj-lt"/>
              </a:rPr>
              <a:t>Habrá una </a:t>
            </a:r>
            <a:r>
              <a:rPr lang="es-ES" dirty="0" smtClean="0">
                <a:solidFill>
                  <a:srgbClr val="000000"/>
                </a:solidFill>
                <a:latin typeface="+mj-lt"/>
              </a:rPr>
              <a:t>instancia </a:t>
            </a:r>
            <a:r>
              <a:rPr lang="es-ES" dirty="0">
                <a:solidFill>
                  <a:srgbClr val="000000"/>
                </a:solidFill>
                <a:latin typeface="+mj-lt"/>
              </a:rPr>
              <a:t>de recuperación, de carácter sustitutivo sobre la primera.</a:t>
            </a:r>
            <a:r>
              <a:rPr lang="es-ES" b="1" dirty="0">
                <a:solidFill>
                  <a:srgbClr val="000000"/>
                </a:solidFill>
                <a:latin typeface="+mj-lt"/>
              </a:rPr>
              <a:t> </a:t>
            </a:r>
            <a:r>
              <a:rPr lang="es-ES" dirty="0">
                <a:solidFill>
                  <a:srgbClr val="000000"/>
                </a:solidFill>
                <a:latin typeface="+mj-lt"/>
              </a:rPr>
              <a:t> </a:t>
            </a:r>
          </a:p>
          <a:p>
            <a:pPr algn="just">
              <a:lnSpc>
                <a:spcPct val="150000"/>
              </a:lnSpc>
            </a:pPr>
            <a:r>
              <a:rPr lang="es-ES" dirty="0">
                <a:solidFill>
                  <a:srgbClr val="000000"/>
                </a:solidFill>
                <a:latin typeface="+mj-lt"/>
              </a:rPr>
              <a:t>Para poder realizar el </a:t>
            </a:r>
            <a:r>
              <a:rPr lang="es-ES" dirty="0" smtClean="0">
                <a:solidFill>
                  <a:srgbClr val="000000"/>
                </a:solidFill>
                <a:latin typeface="+mj-lt"/>
              </a:rPr>
              <a:t>parcial/</a:t>
            </a:r>
            <a:r>
              <a:rPr lang="es-ES" dirty="0" err="1" smtClean="0">
                <a:solidFill>
                  <a:srgbClr val="000000"/>
                </a:solidFill>
                <a:latin typeface="+mj-lt"/>
              </a:rPr>
              <a:t>recuperatorio</a:t>
            </a:r>
            <a:r>
              <a:rPr lang="es-ES" dirty="0" smtClean="0">
                <a:solidFill>
                  <a:srgbClr val="000000"/>
                </a:solidFill>
                <a:latin typeface="+mj-lt"/>
              </a:rPr>
              <a:t> </a:t>
            </a:r>
            <a:r>
              <a:rPr lang="es-ES" dirty="0">
                <a:solidFill>
                  <a:srgbClr val="000000"/>
                </a:solidFill>
                <a:latin typeface="+mj-lt"/>
              </a:rPr>
              <a:t>es </a:t>
            </a:r>
            <a:r>
              <a:rPr lang="es-ES" b="1" dirty="0">
                <a:solidFill>
                  <a:srgbClr val="C00000"/>
                </a:solidFill>
                <a:latin typeface="+mj-lt"/>
              </a:rPr>
              <a:t>NECESARIO INSCRIBIRSE </a:t>
            </a:r>
            <a:r>
              <a:rPr lang="es-ES" dirty="0">
                <a:solidFill>
                  <a:srgbClr val="C00000"/>
                </a:solidFill>
                <a:latin typeface="+mj-lt"/>
              </a:rPr>
              <a:t>en un </a:t>
            </a:r>
            <a:r>
              <a:rPr lang="es-ES" b="1" dirty="0">
                <a:solidFill>
                  <a:srgbClr val="C00000"/>
                </a:solidFill>
                <a:latin typeface="+mj-lt"/>
              </a:rPr>
              <a:t>FORMULARIO</a:t>
            </a:r>
            <a:r>
              <a:rPr lang="es-ES" b="1" dirty="0">
                <a:solidFill>
                  <a:srgbClr val="000000"/>
                </a:solidFill>
                <a:latin typeface="+mj-lt"/>
              </a:rPr>
              <a:t> cuyo enlace de acceso </a:t>
            </a:r>
            <a:r>
              <a:rPr lang="es-ES" dirty="0">
                <a:solidFill>
                  <a:srgbClr val="000000"/>
                </a:solidFill>
                <a:latin typeface="+mj-lt"/>
              </a:rPr>
              <a:t>estará disponible en </a:t>
            </a:r>
            <a:r>
              <a:rPr lang="es-ES" b="1" dirty="0" smtClean="0">
                <a:solidFill>
                  <a:srgbClr val="000000"/>
                </a:solidFill>
                <a:latin typeface="+mj-lt"/>
              </a:rPr>
              <a:t>AV desde las 8 </a:t>
            </a:r>
            <a:r>
              <a:rPr lang="es-ES" b="1" dirty="0" err="1" smtClean="0">
                <a:solidFill>
                  <a:srgbClr val="000000"/>
                </a:solidFill>
                <a:latin typeface="+mj-lt"/>
              </a:rPr>
              <a:t>hs</a:t>
            </a:r>
            <a:r>
              <a:rPr lang="es-ES" b="1" dirty="0" smtClean="0">
                <a:solidFill>
                  <a:srgbClr val="000000"/>
                </a:solidFill>
                <a:latin typeface="+mj-lt"/>
              </a:rPr>
              <a:t> del lunes 18/mayo hasta las 8 </a:t>
            </a:r>
            <a:r>
              <a:rPr lang="es-ES" b="1" dirty="0" err="1" smtClean="0">
                <a:solidFill>
                  <a:srgbClr val="000000"/>
                </a:solidFill>
                <a:latin typeface="+mj-lt"/>
              </a:rPr>
              <a:t>hs</a:t>
            </a:r>
            <a:r>
              <a:rPr lang="es-ES" b="1" dirty="0" smtClean="0">
                <a:solidFill>
                  <a:srgbClr val="000000"/>
                </a:solidFill>
                <a:latin typeface="+mj-lt"/>
              </a:rPr>
              <a:t> del lunes 1/junio.</a:t>
            </a:r>
            <a:endParaRPr lang="es-ES" dirty="0">
              <a:solidFill>
                <a:srgbClr val="000000"/>
              </a:solidFill>
              <a:latin typeface="+mj-lt"/>
            </a:endParaRPr>
          </a:p>
          <a:p>
            <a:pPr algn="just">
              <a:lnSpc>
                <a:spcPct val="150000"/>
              </a:lnSpc>
            </a:pPr>
            <a:r>
              <a:rPr lang="es-ES" dirty="0">
                <a:solidFill>
                  <a:srgbClr val="000000"/>
                </a:solidFill>
                <a:latin typeface="+mj-lt"/>
              </a:rPr>
              <a:t>Esta inscripción será </a:t>
            </a:r>
            <a:r>
              <a:rPr lang="es-ES" b="1" dirty="0">
                <a:solidFill>
                  <a:srgbClr val="000000"/>
                </a:solidFill>
                <a:latin typeface="+mj-lt"/>
              </a:rPr>
              <a:t>única</a:t>
            </a:r>
            <a:r>
              <a:rPr lang="es-ES" dirty="0">
                <a:solidFill>
                  <a:srgbClr val="000000"/>
                </a:solidFill>
                <a:latin typeface="+mj-lt"/>
              </a:rPr>
              <a:t>, en fecha definida y servirá tanto para el parcial como para el </a:t>
            </a:r>
            <a:r>
              <a:rPr lang="es-ES" dirty="0" err="1">
                <a:solidFill>
                  <a:srgbClr val="000000"/>
                </a:solidFill>
                <a:latin typeface="+mj-lt"/>
              </a:rPr>
              <a:t>recuperatorio</a:t>
            </a:r>
            <a:r>
              <a:rPr lang="es-ES" dirty="0">
                <a:solidFill>
                  <a:srgbClr val="000000"/>
                </a:solidFill>
                <a:latin typeface="+mj-lt"/>
              </a:rPr>
              <a:t> en caso de no asistir al parcial o no aprobar el mismo.</a:t>
            </a:r>
          </a:p>
          <a:p>
            <a:pPr algn="just">
              <a:lnSpc>
                <a:spcPct val="150000"/>
              </a:lnSpc>
            </a:pPr>
            <a:r>
              <a:rPr lang="es-ES" dirty="0">
                <a:solidFill>
                  <a:srgbClr val="000000"/>
                </a:solidFill>
                <a:latin typeface="+mj-lt"/>
              </a:rPr>
              <a:t>Quienes no se inscriban en </a:t>
            </a:r>
            <a:r>
              <a:rPr lang="es-ES" dirty="0" smtClean="0">
                <a:solidFill>
                  <a:srgbClr val="000000"/>
                </a:solidFill>
                <a:latin typeface="+mj-lt"/>
              </a:rPr>
              <a:t>el formulario </a:t>
            </a:r>
            <a:r>
              <a:rPr lang="es-ES" dirty="0">
                <a:solidFill>
                  <a:srgbClr val="000000"/>
                </a:solidFill>
                <a:latin typeface="+mj-lt"/>
              </a:rPr>
              <a:t>mencionado no podrán realizar ni el parcial ni el </a:t>
            </a:r>
            <a:r>
              <a:rPr lang="es-ES" dirty="0" err="1">
                <a:solidFill>
                  <a:srgbClr val="000000"/>
                </a:solidFill>
                <a:latin typeface="+mj-lt"/>
              </a:rPr>
              <a:t>recuperatorio</a:t>
            </a:r>
            <a:r>
              <a:rPr lang="es-ES" dirty="0">
                <a:solidFill>
                  <a:srgbClr val="000000"/>
                </a:solidFill>
                <a:latin typeface="+mj-lt"/>
              </a:rPr>
              <a:t>.</a:t>
            </a:r>
          </a:p>
        </p:txBody>
      </p:sp>
      <p:pic>
        <p:nvPicPr>
          <p:cNvPr id="5"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20965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278642"/>
          </a:xfrm>
          <a:prstGeom prst="rect">
            <a:avLst/>
          </a:prstGeom>
          <a:noFill/>
          <a:ln w="25400">
            <a:noFill/>
          </a:ln>
        </p:spPr>
        <p:txBody>
          <a:bodyPr wrap="square">
            <a:spAutoFit/>
          </a:bodyPr>
          <a:lstStyle/>
          <a:p>
            <a:pPr>
              <a:lnSpc>
                <a:spcPct val="150000"/>
              </a:lnSpc>
            </a:pPr>
            <a:r>
              <a:rPr lang="es-ES" sz="2400" b="1" u="sng" dirty="0">
                <a:solidFill>
                  <a:srgbClr val="C00000"/>
                </a:solidFill>
                <a:latin typeface="+mj-lt"/>
              </a:rPr>
              <a:t>Condiciones de regularización de la asignatura</a:t>
            </a:r>
            <a:r>
              <a:rPr lang="es-ES" sz="2400" b="1" dirty="0">
                <a:solidFill>
                  <a:srgbClr val="C00000"/>
                </a:solidFill>
                <a:latin typeface="+mj-lt"/>
              </a:rPr>
              <a:t>:</a:t>
            </a:r>
          </a:p>
          <a:p>
            <a:pPr>
              <a:lnSpc>
                <a:spcPct val="150000"/>
              </a:lnSpc>
            </a:pPr>
            <a:r>
              <a:rPr lang="es-ES" sz="2400" b="1" u="sng" dirty="0">
                <a:solidFill>
                  <a:srgbClr val="000000"/>
                </a:solidFill>
                <a:latin typeface="+mj-lt"/>
              </a:rPr>
              <a:t>SÓLO PARA QUIENES FIGUREN EN ACTAS DE </a:t>
            </a:r>
            <a:r>
              <a:rPr lang="es-ES" sz="2400" b="1" u="sng" dirty="0" smtClean="0">
                <a:solidFill>
                  <a:srgbClr val="000000"/>
                </a:solidFill>
                <a:latin typeface="+mj-lt"/>
              </a:rPr>
              <a:t>ALUMNADO</a:t>
            </a:r>
            <a:endParaRPr lang="es-ES" sz="2000" b="1" dirty="0">
              <a:solidFill>
                <a:srgbClr val="000000"/>
              </a:solidFill>
              <a:latin typeface="+mj-lt"/>
            </a:endParaRPr>
          </a:p>
          <a:p>
            <a:pPr algn="just">
              <a:lnSpc>
                <a:spcPct val="150000"/>
              </a:lnSpc>
            </a:pPr>
            <a:r>
              <a:rPr lang="es-ES" sz="2000" dirty="0" smtClean="0">
                <a:solidFill>
                  <a:srgbClr val="C00000"/>
                </a:solidFill>
                <a:latin typeface="+mj-lt"/>
              </a:rPr>
              <a:t>Se </a:t>
            </a:r>
            <a:r>
              <a:rPr lang="es-ES" sz="2000" dirty="0">
                <a:solidFill>
                  <a:srgbClr val="C00000"/>
                </a:solidFill>
                <a:latin typeface="+mj-lt"/>
              </a:rPr>
              <a:t>deberá obtener en el </a:t>
            </a:r>
            <a:r>
              <a:rPr lang="es-ES" sz="2000" b="1" dirty="0">
                <a:solidFill>
                  <a:srgbClr val="C00000"/>
                </a:solidFill>
                <a:latin typeface="+mj-lt"/>
              </a:rPr>
              <a:t>parcial/</a:t>
            </a:r>
            <a:r>
              <a:rPr lang="es-ES" sz="2000" b="1" dirty="0" err="1">
                <a:solidFill>
                  <a:srgbClr val="C00000"/>
                </a:solidFill>
                <a:latin typeface="+mj-lt"/>
              </a:rPr>
              <a:t>recuperatorio</a:t>
            </a:r>
            <a:r>
              <a:rPr lang="es-ES" sz="2000" b="1" dirty="0">
                <a:solidFill>
                  <a:srgbClr val="C00000"/>
                </a:solidFill>
                <a:latin typeface="+mj-lt"/>
              </a:rPr>
              <a:t> calificación no inferior al 60</a:t>
            </a:r>
            <a:r>
              <a:rPr lang="es-ES" sz="2000" b="1" dirty="0" smtClean="0">
                <a:solidFill>
                  <a:srgbClr val="C00000"/>
                </a:solidFill>
                <a:latin typeface="+mj-lt"/>
              </a:rPr>
              <a:t>% y aprobar LA </a:t>
            </a:r>
            <a:r>
              <a:rPr lang="es-ES" sz="2000" b="1" dirty="0">
                <a:solidFill>
                  <a:srgbClr val="C00000"/>
                </a:solidFill>
                <a:latin typeface="+mj-lt"/>
              </a:rPr>
              <a:t>CONSIGNA 1 </a:t>
            </a:r>
            <a:r>
              <a:rPr lang="es-ES" sz="2000" b="1" dirty="0" smtClean="0">
                <a:solidFill>
                  <a:srgbClr val="C00000"/>
                </a:solidFill>
                <a:latin typeface="+mj-lt"/>
              </a:rPr>
              <a:t>CON </a:t>
            </a:r>
            <a:r>
              <a:rPr lang="es-ES" sz="2000" b="1" dirty="0">
                <a:solidFill>
                  <a:srgbClr val="C00000"/>
                </a:solidFill>
                <a:latin typeface="+mj-lt"/>
              </a:rPr>
              <a:t>MÍNIMO 60% DEL PUNTAJE </a:t>
            </a:r>
            <a:r>
              <a:rPr lang="es-ES" sz="2000" b="1" dirty="0" smtClean="0">
                <a:solidFill>
                  <a:srgbClr val="C00000"/>
                </a:solidFill>
                <a:latin typeface="+mj-lt"/>
              </a:rPr>
              <a:t>ASIGNADO </a:t>
            </a:r>
            <a:r>
              <a:rPr lang="es-ES" sz="2000" b="1" dirty="0">
                <a:solidFill>
                  <a:srgbClr val="C00000"/>
                </a:solidFill>
                <a:latin typeface="+mj-lt"/>
              </a:rPr>
              <a:t>A LA </a:t>
            </a:r>
            <a:r>
              <a:rPr lang="es-ES" sz="2000" b="1" dirty="0" smtClean="0">
                <a:solidFill>
                  <a:srgbClr val="C00000"/>
                </a:solidFill>
                <a:latin typeface="+mj-lt"/>
              </a:rPr>
              <a:t>MISMA. </a:t>
            </a:r>
            <a:r>
              <a:rPr lang="es-ES" sz="2000" b="1" dirty="0">
                <a:solidFill>
                  <a:srgbClr val="000000"/>
                </a:solidFill>
                <a:latin typeface="+mj-lt"/>
              </a:rPr>
              <a:t>La consigna 1 deberá estar aprobada para ser corregido </a:t>
            </a:r>
            <a:r>
              <a:rPr lang="es-ES" sz="2000" b="1" dirty="0" smtClean="0">
                <a:solidFill>
                  <a:srgbClr val="000000"/>
                </a:solidFill>
                <a:latin typeface="+mj-lt"/>
              </a:rPr>
              <a:t>el resto del parcial/</a:t>
            </a:r>
            <a:r>
              <a:rPr lang="es-ES" sz="2000" b="1" dirty="0" err="1" smtClean="0">
                <a:solidFill>
                  <a:srgbClr val="000000"/>
                </a:solidFill>
                <a:latin typeface="+mj-lt"/>
              </a:rPr>
              <a:t>recuperatorio</a:t>
            </a:r>
            <a:r>
              <a:rPr lang="es-ES" sz="2000" dirty="0" smtClean="0">
                <a:solidFill>
                  <a:srgbClr val="000000"/>
                </a:solidFill>
                <a:latin typeface="+mj-lt"/>
              </a:rPr>
              <a:t>.</a:t>
            </a:r>
            <a:endParaRPr lang="es-ES" sz="2000" b="1" dirty="0">
              <a:solidFill>
                <a:srgbClr val="C00000"/>
              </a:solidFill>
              <a:latin typeface="+mj-lt"/>
            </a:endParaRPr>
          </a:p>
          <a:p>
            <a:pPr algn="just">
              <a:lnSpc>
                <a:spcPct val="150000"/>
              </a:lnSpc>
            </a:pPr>
            <a:r>
              <a:rPr lang="es-ES" sz="2000" b="1" dirty="0" smtClean="0">
                <a:solidFill>
                  <a:srgbClr val="C00000"/>
                </a:solidFill>
                <a:latin typeface="+mj-lt"/>
              </a:rPr>
              <a:t>TEMARIO </a:t>
            </a:r>
            <a:r>
              <a:rPr lang="es-ES" sz="2000" b="1" dirty="0">
                <a:solidFill>
                  <a:srgbClr val="C00000"/>
                </a:solidFill>
                <a:latin typeface="+mj-lt"/>
              </a:rPr>
              <a:t>PARCIAL/RECUPERATORIO:</a:t>
            </a:r>
            <a:r>
              <a:rPr lang="es-ES" sz="2000" dirty="0">
                <a:solidFill>
                  <a:srgbClr val="C00000"/>
                </a:solidFill>
                <a:latin typeface="+mj-lt"/>
              </a:rPr>
              <a:t> </a:t>
            </a:r>
            <a:r>
              <a:rPr lang="es-ES" sz="2000" b="1" dirty="0">
                <a:solidFill>
                  <a:srgbClr val="C00000"/>
                </a:solidFill>
                <a:latin typeface="+mj-lt"/>
              </a:rPr>
              <a:t>Unidades 1, 2, 3 y 4</a:t>
            </a:r>
            <a:r>
              <a:rPr lang="es-ES" sz="2000" dirty="0">
                <a:solidFill>
                  <a:srgbClr val="000000"/>
                </a:solidFill>
                <a:latin typeface="+mj-lt"/>
              </a:rPr>
              <a:t> del programa analítico de la asignatura publicado en </a:t>
            </a:r>
            <a:r>
              <a:rPr lang="es-ES" sz="2000" b="1" dirty="0" smtClean="0">
                <a:solidFill>
                  <a:srgbClr val="000000"/>
                </a:solidFill>
                <a:latin typeface="+mj-lt"/>
              </a:rPr>
              <a:t>AV</a:t>
            </a:r>
            <a:r>
              <a:rPr lang="es-ES" sz="2000" dirty="0">
                <a:solidFill>
                  <a:srgbClr val="000000"/>
                </a:solidFill>
                <a:latin typeface="+mj-lt"/>
              </a:rPr>
              <a:t> </a:t>
            </a:r>
            <a:r>
              <a:rPr lang="es-ES" sz="2000" dirty="0" smtClean="0">
                <a:solidFill>
                  <a:srgbClr val="000000"/>
                </a:solidFill>
                <a:latin typeface="+mj-lt"/>
              </a:rPr>
              <a:t>y contenidos del ingreso a Facultad.</a:t>
            </a:r>
            <a:endParaRPr lang="es-ES" sz="2000" dirty="0">
              <a:solidFill>
                <a:srgbClr val="000000"/>
              </a:solidFill>
              <a:latin typeface="+mj-lt"/>
            </a:endParaRPr>
          </a:p>
          <a:p>
            <a:pPr algn="just">
              <a:lnSpc>
                <a:spcPct val="150000"/>
              </a:lnSpc>
            </a:pPr>
            <a:r>
              <a:rPr lang="es-ES" sz="2000" b="1" dirty="0">
                <a:solidFill>
                  <a:srgbClr val="C00000"/>
                </a:solidFill>
                <a:latin typeface="+mj-lt"/>
              </a:rPr>
              <a:t>PARCIAL SÁBADO 06/06 </a:t>
            </a:r>
            <a:r>
              <a:rPr lang="es-ES" sz="2000" b="1" dirty="0" smtClean="0">
                <a:solidFill>
                  <a:srgbClr val="C00000"/>
                </a:solidFill>
                <a:latin typeface="+mj-lt"/>
              </a:rPr>
              <a:t>– 7  </a:t>
            </a:r>
            <a:r>
              <a:rPr lang="es-ES" sz="2000" b="1" dirty="0" err="1" smtClean="0">
                <a:solidFill>
                  <a:srgbClr val="C00000"/>
                </a:solidFill>
                <a:latin typeface="+mj-lt"/>
              </a:rPr>
              <a:t>hs</a:t>
            </a:r>
            <a:r>
              <a:rPr lang="es-ES" sz="2000" b="1" dirty="0" smtClean="0">
                <a:solidFill>
                  <a:srgbClr val="C00000"/>
                </a:solidFill>
                <a:latin typeface="+mj-lt"/>
              </a:rPr>
              <a:t> </a:t>
            </a:r>
            <a:r>
              <a:rPr lang="es-ES" sz="2000" b="1" dirty="0">
                <a:solidFill>
                  <a:srgbClr val="C00000"/>
                </a:solidFill>
                <a:latin typeface="+mj-lt"/>
              </a:rPr>
              <a:t>- aulas a confirmar</a:t>
            </a:r>
          </a:p>
          <a:p>
            <a:pPr algn="just">
              <a:lnSpc>
                <a:spcPct val="150000"/>
              </a:lnSpc>
            </a:pPr>
            <a:r>
              <a:rPr lang="es-ES" sz="2000" b="1" dirty="0">
                <a:solidFill>
                  <a:srgbClr val="C00000"/>
                </a:solidFill>
                <a:latin typeface="+mj-lt"/>
              </a:rPr>
              <a:t>RECUPERATORIO LUNES 22/06  Horario (TN) - aulas a confirmar</a:t>
            </a:r>
          </a:p>
          <a:p>
            <a:pPr algn="just">
              <a:lnSpc>
                <a:spcPct val="150000"/>
              </a:lnSpc>
            </a:pPr>
            <a:r>
              <a:rPr lang="es-ES" sz="2000" dirty="0" smtClean="0">
                <a:solidFill>
                  <a:srgbClr val="000000"/>
                </a:solidFill>
                <a:latin typeface="+mj-lt"/>
              </a:rPr>
              <a:t>La regularización de la asignatura acredita </a:t>
            </a:r>
            <a:r>
              <a:rPr lang="es-ES" sz="2000" dirty="0">
                <a:solidFill>
                  <a:srgbClr val="000000"/>
                </a:solidFill>
                <a:latin typeface="+mj-lt"/>
              </a:rPr>
              <a:t>los contenidos evaluados en el </a:t>
            </a:r>
            <a:r>
              <a:rPr lang="es-ES" sz="2000" dirty="0" smtClean="0">
                <a:solidFill>
                  <a:srgbClr val="000000"/>
                </a:solidFill>
                <a:latin typeface="+mj-lt"/>
              </a:rPr>
              <a:t>parcial/</a:t>
            </a:r>
            <a:r>
              <a:rPr lang="es-ES" sz="2000" dirty="0" err="1" smtClean="0">
                <a:solidFill>
                  <a:srgbClr val="000000"/>
                </a:solidFill>
                <a:latin typeface="+mj-lt"/>
              </a:rPr>
              <a:t>recuperatorio</a:t>
            </a:r>
            <a:r>
              <a:rPr lang="es-ES" sz="2000" dirty="0" smtClean="0">
                <a:solidFill>
                  <a:srgbClr val="000000"/>
                </a:solidFill>
                <a:latin typeface="+mj-lt"/>
              </a:rPr>
              <a:t>.</a:t>
            </a:r>
          </a:p>
          <a:p>
            <a:pPr algn="ctr">
              <a:lnSpc>
                <a:spcPct val="150000"/>
              </a:lnSpc>
            </a:pPr>
            <a:r>
              <a:rPr lang="es-ES" sz="2000" b="1" dirty="0" smtClean="0">
                <a:solidFill>
                  <a:srgbClr val="000000"/>
                </a:solidFill>
                <a:latin typeface="+mj-lt"/>
              </a:rPr>
              <a:t>La condición REGULAR dura 5 años.</a:t>
            </a:r>
            <a:endParaRPr lang="es-ES" sz="2000" b="1" dirty="0">
              <a:solidFill>
                <a:srgbClr val="000000"/>
              </a:solidFill>
              <a:latin typeface="+mj-lt"/>
            </a:endParaRPr>
          </a:p>
        </p:txBody>
      </p:sp>
      <p:pic>
        <p:nvPicPr>
          <p:cNvPr id="5"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5792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4;p57"/>
          <p:cNvSpPr/>
          <p:nvPr/>
        </p:nvSpPr>
        <p:spPr>
          <a:xfrm>
            <a:off x="0" y="0"/>
            <a:ext cx="9144000" cy="6555600"/>
          </a:xfrm>
          <a:prstGeom prst="rect">
            <a:avLst/>
          </a:prstGeom>
          <a:noFill/>
          <a:ln w="349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2000" dirty="0">
                <a:solidFill>
                  <a:srgbClr val="000000"/>
                </a:solidFill>
                <a:latin typeface="+mj-lt"/>
              </a:rPr>
              <a:t>Habrá un </a:t>
            </a:r>
            <a:r>
              <a:rPr lang="es-MX" sz="2000" b="1" dirty="0">
                <a:solidFill>
                  <a:srgbClr val="C00000"/>
                </a:solidFill>
                <a:latin typeface="+mj-lt"/>
              </a:rPr>
              <a:t>Trabajo Práctico (TP) optativo vinculante </a:t>
            </a:r>
            <a:r>
              <a:rPr lang="es-MX" sz="2000" dirty="0">
                <a:solidFill>
                  <a:srgbClr val="000000"/>
                </a:solidFill>
                <a:latin typeface="+mj-lt"/>
              </a:rPr>
              <a:t>al </a:t>
            </a:r>
            <a:r>
              <a:rPr lang="es-MX" sz="2000" dirty="0" smtClean="0">
                <a:solidFill>
                  <a:srgbClr val="000000"/>
                </a:solidFill>
                <a:latin typeface="+mj-lt"/>
              </a:rPr>
              <a:t>parcial/</a:t>
            </a:r>
            <a:r>
              <a:rPr lang="es-MX" sz="2000" dirty="0" err="1" smtClean="0">
                <a:solidFill>
                  <a:srgbClr val="000000"/>
                </a:solidFill>
                <a:latin typeface="+mj-lt"/>
              </a:rPr>
              <a:t>recuperatorio</a:t>
            </a:r>
            <a:r>
              <a:rPr lang="es-MX" sz="2000" dirty="0" smtClean="0">
                <a:solidFill>
                  <a:srgbClr val="000000"/>
                </a:solidFill>
                <a:latin typeface="+mj-lt"/>
              </a:rPr>
              <a:t>. </a:t>
            </a:r>
            <a:endParaRPr lang="es-MX" sz="2000" dirty="0">
              <a:solidFill>
                <a:srgbClr val="000000"/>
              </a:solidFill>
              <a:latin typeface="+mj-lt"/>
            </a:endParaRPr>
          </a:p>
          <a:p>
            <a:pPr marL="0" marR="0" lvl="0" indent="0" algn="just" rtl="0">
              <a:lnSpc>
                <a:spcPct val="150000"/>
              </a:lnSpc>
              <a:spcBef>
                <a:spcPts val="0"/>
              </a:spcBef>
              <a:spcAft>
                <a:spcPts val="0"/>
              </a:spcAft>
              <a:buNone/>
            </a:pPr>
            <a:r>
              <a:rPr lang="es-MX" sz="2000" dirty="0">
                <a:solidFill>
                  <a:srgbClr val="000000"/>
                </a:solidFill>
                <a:latin typeface="+mj-lt"/>
              </a:rPr>
              <a:t>De aprobarlo </a:t>
            </a:r>
            <a:r>
              <a:rPr lang="es-MX" sz="2000" dirty="0" smtClean="0">
                <a:solidFill>
                  <a:srgbClr val="000000"/>
                </a:solidFill>
                <a:latin typeface="+mj-lt"/>
              </a:rPr>
              <a:t>(con calificación </a:t>
            </a:r>
            <a:r>
              <a:rPr lang="es-MX" sz="2000" dirty="0">
                <a:solidFill>
                  <a:srgbClr val="000000"/>
                </a:solidFill>
                <a:latin typeface="+mj-lt"/>
              </a:rPr>
              <a:t>no inferior al 60%), el puntaje </a:t>
            </a:r>
            <a:r>
              <a:rPr lang="es-MX" sz="2000" dirty="0" smtClean="0">
                <a:solidFill>
                  <a:srgbClr val="000000"/>
                </a:solidFill>
                <a:latin typeface="+mj-lt"/>
              </a:rPr>
              <a:t>se asignará a la consigna 1 del parcial/</a:t>
            </a:r>
            <a:r>
              <a:rPr lang="es-MX" sz="2000" dirty="0" err="1" smtClean="0">
                <a:solidFill>
                  <a:srgbClr val="000000"/>
                </a:solidFill>
                <a:latin typeface="+mj-lt"/>
              </a:rPr>
              <a:t>recuperatorio</a:t>
            </a:r>
            <a:r>
              <a:rPr lang="es-MX" sz="2000" dirty="0" smtClean="0">
                <a:solidFill>
                  <a:srgbClr val="000000"/>
                </a:solidFill>
                <a:latin typeface="+mj-lt"/>
              </a:rPr>
              <a:t> (entre 0 y 1).</a:t>
            </a:r>
            <a:endParaRPr lang="es-MX" sz="2000" dirty="0">
              <a:solidFill>
                <a:srgbClr val="000000"/>
              </a:solidFill>
              <a:latin typeface="+mj-lt"/>
            </a:endParaRPr>
          </a:p>
          <a:p>
            <a:pPr lvl="0" algn="just">
              <a:lnSpc>
                <a:spcPct val="150000"/>
              </a:lnSpc>
            </a:pPr>
            <a:r>
              <a:rPr lang="es-MX" sz="2000" dirty="0">
                <a:solidFill>
                  <a:srgbClr val="000000"/>
                </a:solidFill>
                <a:latin typeface="+mj-lt"/>
              </a:rPr>
              <a:t>Este </a:t>
            </a:r>
            <a:r>
              <a:rPr lang="es-MX" sz="2000" b="1" dirty="0">
                <a:solidFill>
                  <a:srgbClr val="000000"/>
                </a:solidFill>
                <a:latin typeface="+mj-lt"/>
              </a:rPr>
              <a:t>TP</a:t>
            </a:r>
            <a:r>
              <a:rPr lang="es-MX" sz="2000" dirty="0">
                <a:solidFill>
                  <a:srgbClr val="000000"/>
                </a:solidFill>
                <a:latin typeface="+mj-lt"/>
              </a:rPr>
              <a:t> será de resolución individual, escrito, teórico-práctico, </a:t>
            </a:r>
            <a:r>
              <a:rPr lang="es-MX" sz="2000" b="1" dirty="0">
                <a:solidFill>
                  <a:srgbClr val="C00000"/>
                </a:solidFill>
                <a:latin typeface="+mj-lt"/>
              </a:rPr>
              <a:t>sin material de consulta de ningún </a:t>
            </a:r>
            <a:r>
              <a:rPr lang="es-MX" sz="2000" b="1" dirty="0" smtClean="0">
                <a:solidFill>
                  <a:srgbClr val="C00000"/>
                </a:solidFill>
                <a:latin typeface="+mj-lt"/>
              </a:rPr>
              <a:t>tipo y sin acceso a internet por ningún dispositivo</a:t>
            </a:r>
            <a:r>
              <a:rPr lang="es-MX" sz="2000" dirty="0" smtClean="0">
                <a:solidFill>
                  <a:srgbClr val="000000"/>
                </a:solidFill>
                <a:latin typeface="+mj-lt"/>
              </a:rPr>
              <a:t>. </a:t>
            </a:r>
            <a:r>
              <a:rPr lang="es-MX" sz="2000" b="1" dirty="0" smtClean="0">
                <a:solidFill>
                  <a:srgbClr val="000000"/>
                </a:solidFill>
                <a:latin typeface="+mj-lt"/>
              </a:rPr>
              <a:t>L</a:t>
            </a:r>
            <a:r>
              <a:rPr lang="es-ES" sz="2000" b="1" dirty="0" smtClean="0">
                <a:solidFill>
                  <a:srgbClr val="000000"/>
                </a:solidFill>
                <a:latin typeface="+mj-lt"/>
              </a:rPr>
              <a:t>a </a:t>
            </a:r>
            <a:r>
              <a:rPr lang="es-ES" sz="2000" b="1" dirty="0">
                <a:solidFill>
                  <a:srgbClr val="000000"/>
                </a:solidFill>
                <a:latin typeface="+mj-lt"/>
              </a:rPr>
              <a:t>consigna única del TP será </a:t>
            </a:r>
            <a:r>
              <a:rPr lang="es-ES" sz="2000" b="1" dirty="0" smtClean="0">
                <a:solidFill>
                  <a:srgbClr val="000000"/>
                </a:solidFill>
                <a:latin typeface="+mj-lt"/>
              </a:rPr>
              <a:t>entregada en fotocopia y en la misma hoja deberá ser resuelta. </a:t>
            </a:r>
            <a:r>
              <a:rPr lang="es-ES" sz="2000" b="1" dirty="0" smtClean="0">
                <a:solidFill>
                  <a:srgbClr val="FF0000"/>
                </a:solidFill>
                <a:latin typeface="+mj-lt"/>
              </a:rPr>
              <a:t>NO SE ACEPTARÁN HOJAS EXTRAS A LA FOTOCOPIA.</a:t>
            </a:r>
            <a:endParaRPr lang="es-ES" sz="2000" b="1" dirty="0">
              <a:solidFill>
                <a:srgbClr val="FF0000"/>
              </a:solidFill>
              <a:latin typeface="+mj-lt"/>
            </a:endParaRPr>
          </a:p>
          <a:p>
            <a:pPr algn="just">
              <a:lnSpc>
                <a:spcPct val="150000"/>
              </a:lnSpc>
            </a:pPr>
            <a:r>
              <a:rPr lang="es-MX" sz="2000" b="1" dirty="0">
                <a:solidFill>
                  <a:srgbClr val="000000"/>
                </a:solidFill>
                <a:latin typeface="+mj-lt"/>
              </a:rPr>
              <a:t>Temas:</a:t>
            </a:r>
            <a:r>
              <a:rPr lang="es-MX" sz="2000" dirty="0">
                <a:solidFill>
                  <a:srgbClr val="000000"/>
                </a:solidFill>
                <a:latin typeface="+mj-lt"/>
              </a:rPr>
              <a:t> unidades 1, 2, 3 y 5 del apunte de ingreso a la Facultad.</a:t>
            </a:r>
          </a:p>
          <a:p>
            <a:pPr lvl="0" algn="just">
              <a:lnSpc>
                <a:spcPct val="150000"/>
              </a:lnSpc>
            </a:pPr>
            <a:r>
              <a:rPr lang="es-ES" sz="2000" dirty="0" smtClean="0">
                <a:solidFill>
                  <a:srgbClr val="000000"/>
                </a:solidFill>
                <a:latin typeface="+mj-lt"/>
              </a:rPr>
              <a:t>S</a:t>
            </a:r>
            <a:r>
              <a:rPr lang="es-MX" sz="2000" dirty="0">
                <a:solidFill>
                  <a:srgbClr val="000000"/>
                </a:solidFill>
                <a:latin typeface="+mj-lt"/>
              </a:rPr>
              <a:t>e realizará </a:t>
            </a:r>
            <a:r>
              <a:rPr lang="es-MX" sz="2000" dirty="0" smtClean="0">
                <a:solidFill>
                  <a:srgbClr val="000000"/>
                </a:solidFill>
                <a:latin typeface="+mj-lt"/>
              </a:rPr>
              <a:t>el sábado 9/mayo TM.</a:t>
            </a:r>
          </a:p>
          <a:p>
            <a:pPr lvl="0" algn="just">
              <a:lnSpc>
                <a:spcPct val="150000"/>
              </a:lnSpc>
            </a:pPr>
            <a:r>
              <a:rPr lang="es-ES" sz="2000" dirty="0" smtClean="0">
                <a:solidFill>
                  <a:srgbClr val="000000"/>
                </a:solidFill>
                <a:latin typeface="+mj-lt"/>
              </a:rPr>
              <a:t>Puesto </a:t>
            </a:r>
            <a:r>
              <a:rPr lang="es-ES" sz="2000" dirty="0">
                <a:solidFill>
                  <a:srgbClr val="000000"/>
                </a:solidFill>
                <a:latin typeface="+mj-lt"/>
              </a:rPr>
              <a:t>que es optativo, no tiene instancia de recuperación ni posibilidad de tomarse otro día que el </a:t>
            </a:r>
            <a:r>
              <a:rPr lang="es-ES" sz="2000" dirty="0" smtClean="0">
                <a:solidFill>
                  <a:srgbClr val="000000"/>
                </a:solidFill>
                <a:latin typeface="+mj-lt"/>
              </a:rPr>
              <a:t>indicado.</a:t>
            </a:r>
          </a:p>
          <a:p>
            <a:pPr lvl="0" algn="ctr">
              <a:lnSpc>
                <a:spcPct val="150000"/>
              </a:lnSpc>
            </a:pPr>
            <a:r>
              <a:rPr lang="es-ES" sz="2000" b="1" dirty="0" smtClean="0">
                <a:solidFill>
                  <a:srgbClr val="FF0000"/>
                </a:solidFill>
                <a:latin typeface="+mj-lt"/>
              </a:rPr>
              <a:t>REQUIERE INSCRIPCIÓN PREVIA POR FORMULARIO </a:t>
            </a:r>
            <a:r>
              <a:rPr lang="es-MX" sz="2000" b="1" dirty="0" smtClean="0">
                <a:solidFill>
                  <a:srgbClr val="FF0000"/>
                </a:solidFill>
                <a:latin typeface="+mj-lt"/>
              </a:rPr>
              <a:t>disponible desde las 8 </a:t>
            </a:r>
            <a:r>
              <a:rPr lang="es-MX" sz="2000" b="1" dirty="0" err="1" smtClean="0">
                <a:solidFill>
                  <a:srgbClr val="FF0000"/>
                </a:solidFill>
                <a:latin typeface="+mj-lt"/>
              </a:rPr>
              <a:t>hs</a:t>
            </a:r>
            <a:r>
              <a:rPr lang="es-MX" sz="2000" b="1" dirty="0" smtClean="0">
                <a:solidFill>
                  <a:srgbClr val="FF0000"/>
                </a:solidFill>
                <a:latin typeface="+mj-lt"/>
              </a:rPr>
              <a:t> del lunes 20/abril hasta las 8 </a:t>
            </a:r>
            <a:r>
              <a:rPr lang="es-MX" sz="2000" b="1" dirty="0" err="1" smtClean="0">
                <a:solidFill>
                  <a:srgbClr val="FF0000"/>
                </a:solidFill>
                <a:latin typeface="+mj-lt"/>
              </a:rPr>
              <a:t>hs</a:t>
            </a:r>
            <a:r>
              <a:rPr lang="es-MX" sz="2000" b="1" dirty="0" smtClean="0">
                <a:solidFill>
                  <a:srgbClr val="FF0000"/>
                </a:solidFill>
                <a:latin typeface="+mj-lt"/>
              </a:rPr>
              <a:t> del lunes 4/mayo</a:t>
            </a:r>
            <a:endParaRPr lang="es-MX" sz="2000" b="1" dirty="0">
              <a:solidFill>
                <a:srgbClr val="FF0000"/>
              </a:solidFill>
              <a:latin typeface="+mj-lt"/>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273285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8;p51"/>
          <p:cNvSpPr txBox="1"/>
          <p:nvPr/>
        </p:nvSpPr>
        <p:spPr>
          <a:xfrm>
            <a:off x="0" y="11874"/>
            <a:ext cx="9144000" cy="6324768"/>
          </a:xfrm>
          <a:prstGeom prst="rect">
            <a:avLst/>
          </a:prstGeom>
          <a:noFill/>
          <a:ln w="34925" cap="flat" cmpd="sng">
            <a:noFill/>
            <a:prstDash val="solid"/>
            <a:round/>
            <a:headEnd type="none" w="sm" len="sm"/>
            <a:tailEnd type="none" w="sm" len="sm"/>
          </a:ln>
        </p:spPr>
        <p:txBody>
          <a:bodyPr spcFirstLastPara="1" wrap="square" lIns="91425" tIns="45700" rIns="91425" bIns="45700" anchor="t" anchorCtr="0">
            <a:spAutoFit/>
          </a:bodyPr>
          <a:lstStyle/>
          <a:p>
            <a:pPr lvl="0" algn="ctr">
              <a:lnSpc>
                <a:spcPct val="150000"/>
              </a:lnSpc>
            </a:pPr>
            <a:r>
              <a:rPr lang="es-AR" sz="2400" b="1" dirty="0" smtClean="0">
                <a:solidFill>
                  <a:srgbClr val="C00000"/>
                </a:solidFill>
                <a:latin typeface="+mj-lt"/>
                <a:ea typeface="Arial"/>
                <a:cs typeface="Arial"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APROBACIÓN DE LA ASIGNATURA</a:t>
            </a:r>
            <a:endParaRPr lang="es-AR" sz="2400" b="1" dirty="0">
              <a:solidFill>
                <a:srgbClr val="C00000"/>
              </a:solidFill>
              <a:latin typeface="+mj-lt"/>
              <a:ea typeface="Arial"/>
              <a:cs typeface="Arial"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lvl="0" algn="just">
              <a:lnSpc>
                <a:spcPct val="150000"/>
              </a:lnSpc>
            </a:pPr>
            <a:r>
              <a:rPr lang="es-AR" dirty="0">
                <a:solidFill>
                  <a:srgbClr val="000000"/>
                </a:solidFill>
                <a:latin typeface="+mj-lt"/>
                <a:ea typeface="Arial"/>
                <a:cs typeface="Arial"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Para </a:t>
            </a:r>
            <a:r>
              <a:rPr lang="es-AR" dirty="0" smtClean="0">
                <a:solidFill>
                  <a:srgbClr val="000000"/>
                </a:solidFill>
                <a:latin typeface="+mj-lt"/>
                <a:ea typeface="Arial"/>
                <a:cs typeface="Arial"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aprobar la asignatura </a:t>
            </a:r>
            <a:r>
              <a:rPr lang="es-AR" dirty="0" smtClean="0">
                <a:solidFill>
                  <a:srgbClr val="000000"/>
                </a:solidFill>
                <a:latin typeface="+mj-lt"/>
                <a:ea typeface="Arial"/>
                <a:cs typeface="Arial" pitchFamily="34" charset="0"/>
                <a:sym typeface="Arial"/>
              </a:rPr>
              <a:t>deben acreditarse los contenidos del programa no aprobados durante el cursado ya sea mediante </a:t>
            </a:r>
            <a:r>
              <a:rPr lang="es-AR" b="1" dirty="0" smtClean="0">
                <a:solidFill>
                  <a:srgbClr val="FF0000"/>
                </a:solidFill>
                <a:latin typeface="+mj-lt"/>
                <a:ea typeface="Arial"/>
                <a:cs typeface="Arial" pitchFamily="34" charset="0"/>
                <a:sym typeface="Arial"/>
              </a:rPr>
              <a:t>EXAMEN FINAL </a:t>
            </a:r>
            <a:r>
              <a:rPr lang="es-AR" dirty="0" smtClean="0">
                <a:solidFill>
                  <a:srgbClr val="000000"/>
                </a:solidFill>
                <a:latin typeface="+mj-lt"/>
                <a:ea typeface="Arial"/>
                <a:cs typeface="Arial" pitchFamily="34" charset="0"/>
                <a:sym typeface="Arial"/>
              </a:rPr>
              <a:t>o </a:t>
            </a:r>
            <a:r>
              <a:rPr lang="es-AR" b="1" dirty="0" smtClean="0">
                <a:solidFill>
                  <a:srgbClr val="FF0000"/>
                </a:solidFill>
                <a:latin typeface="+mj-lt"/>
                <a:ea typeface="Arial"/>
                <a:cs typeface="Arial" pitchFamily="34" charset="0"/>
                <a:sym typeface="Arial"/>
              </a:rPr>
              <a:t>PARCIAL PROMOCIONAL</a:t>
            </a:r>
            <a:r>
              <a:rPr lang="es-AR" dirty="0" smtClean="0">
                <a:solidFill>
                  <a:srgbClr val="000000"/>
                </a:solidFill>
                <a:latin typeface="+mj-lt"/>
                <a:ea typeface="Arial"/>
                <a:cs typeface="Arial" pitchFamily="34" charset="0"/>
                <a:sym typeface="Arial"/>
              </a:rPr>
              <a:t>. </a:t>
            </a:r>
          </a:p>
          <a:p>
            <a:pPr lvl="0" algn="just">
              <a:lnSpc>
                <a:spcPct val="150000"/>
              </a:lnSpc>
            </a:pPr>
            <a:r>
              <a:rPr lang="es-AR" dirty="0" smtClean="0">
                <a:solidFill>
                  <a:srgbClr val="000000"/>
                </a:solidFill>
                <a:latin typeface="+mj-lt"/>
                <a:ea typeface="Arial"/>
                <a:cs typeface="Arial" pitchFamily="34" charset="0"/>
                <a:sym typeface="Arial"/>
              </a:rPr>
              <a:t>La aprobación de la asignatura por </a:t>
            </a:r>
            <a:r>
              <a:rPr lang="es-AR" b="1" dirty="0" smtClean="0">
                <a:solidFill>
                  <a:srgbClr val="000000"/>
                </a:solidFill>
                <a:latin typeface="+mj-lt"/>
                <a:ea typeface="Arial"/>
                <a:cs typeface="Arial" pitchFamily="34" charset="0"/>
                <a:sym typeface="Arial"/>
              </a:rPr>
              <a:t>Examen Final</a:t>
            </a:r>
            <a:r>
              <a:rPr lang="es-AR" dirty="0">
                <a:solidFill>
                  <a:srgbClr val="000000"/>
                </a:solidFill>
                <a:latin typeface="+mj-lt"/>
                <a:ea typeface="Arial"/>
                <a:cs typeface="Arial" pitchFamily="34" charset="0"/>
                <a:sym typeface="Arial"/>
              </a:rPr>
              <a:t> </a:t>
            </a:r>
            <a:r>
              <a:rPr lang="es-AR" dirty="0" smtClean="0">
                <a:solidFill>
                  <a:srgbClr val="000000"/>
                </a:solidFill>
                <a:latin typeface="+mj-lt"/>
                <a:ea typeface="Arial"/>
                <a:cs typeface="Arial" pitchFamily="34" charset="0"/>
                <a:sym typeface="Arial"/>
              </a:rPr>
              <a:t>puede ser en </a:t>
            </a:r>
            <a:r>
              <a:rPr lang="es-AR" dirty="0">
                <a:solidFill>
                  <a:srgbClr val="000000"/>
                </a:solidFill>
                <a:latin typeface="+mj-lt"/>
                <a:ea typeface="Arial"/>
                <a:cs typeface="Arial" pitchFamily="34" charset="0"/>
                <a:sym typeface="Arial"/>
              </a:rPr>
              <a:t>condición </a:t>
            </a:r>
            <a:r>
              <a:rPr lang="es-AR" b="1" dirty="0" smtClean="0">
                <a:solidFill>
                  <a:srgbClr val="C00000"/>
                </a:solidFill>
                <a:latin typeface="+mj-lt"/>
                <a:ea typeface="Arial"/>
                <a:cs typeface="Arial" pitchFamily="34" charset="0"/>
                <a:sym typeface="Arial"/>
              </a:rPr>
              <a:t>REGULAR</a:t>
            </a:r>
            <a:r>
              <a:rPr lang="es-AR" dirty="0" smtClean="0">
                <a:solidFill>
                  <a:srgbClr val="C00000"/>
                </a:solidFill>
                <a:latin typeface="+mj-lt"/>
                <a:ea typeface="Arial"/>
                <a:cs typeface="Arial" pitchFamily="34" charset="0"/>
                <a:sym typeface="Arial"/>
              </a:rPr>
              <a:t> </a:t>
            </a:r>
            <a:r>
              <a:rPr lang="es-AR" dirty="0">
                <a:solidFill>
                  <a:srgbClr val="000000"/>
                </a:solidFill>
                <a:latin typeface="+mj-lt"/>
                <a:ea typeface="Arial"/>
                <a:cs typeface="Arial" pitchFamily="34" charset="0"/>
                <a:sym typeface="Arial"/>
              </a:rPr>
              <a:t>(quienes hayan cumplido con las </a:t>
            </a:r>
            <a:r>
              <a:rPr lang="es-AR" b="1" i="1" dirty="0">
                <a:solidFill>
                  <a:srgbClr val="000000"/>
                </a:solidFill>
                <a:latin typeface="+mj-lt"/>
                <a:ea typeface="Arial"/>
                <a:cs typeface="Arial" pitchFamily="34" charset="0"/>
                <a:sym typeface="Arial"/>
              </a:rPr>
              <a:t>condiciones de regularización</a:t>
            </a:r>
            <a:r>
              <a:rPr lang="es-AR" dirty="0">
                <a:solidFill>
                  <a:srgbClr val="000000"/>
                </a:solidFill>
                <a:latin typeface="+mj-lt"/>
                <a:ea typeface="Arial"/>
                <a:cs typeface="Arial" pitchFamily="34" charset="0"/>
                <a:sym typeface="Arial"/>
              </a:rPr>
              <a:t>) o en condición </a:t>
            </a:r>
            <a:r>
              <a:rPr lang="es-AR" b="1" dirty="0" smtClean="0">
                <a:solidFill>
                  <a:srgbClr val="C00000"/>
                </a:solidFill>
                <a:latin typeface="+mj-lt"/>
                <a:ea typeface="Arial"/>
                <a:cs typeface="Arial" pitchFamily="34" charset="0"/>
                <a:sym typeface="Arial"/>
              </a:rPr>
              <a:t>LIBRE</a:t>
            </a:r>
            <a:r>
              <a:rPr lang="es-AR" dirty="0" smtClean="0">
                <a:solidFill>
                  <a:srgbClr val="000000"/>
                </a:solidFill>
                <a:latin typeface="+mj-lt"/>
                <a:ea typeface="Arial"/>
                <a:cs typeface="Arial" pitchFamily="34" charset="0"/>
                <a:sym typeface="Arial"/>
              </a:rPr>
              <a:t> (quienes no lograron la regularización) con inscripción previa por sistema guaraní:</a:t>
            </a:r>
          </a:p>
          <a:p>
            <a:pPr lvl="0" algn="just">
              <a:lnSpc>
                <a:spcPct val="150000"/>
              </a:lnSpc>
            </a:pPr>
            <a:r>
              <a:rPr lang="es-ES" sz="2000" dirty="0" smtClean="0">
                <a:solidFill>
                  <a:srgbClr val="000000"/>
                </a:solidFill>
                <a:latin typeface="Arial"/>
              </a:rPr>
              <a:t>- </a:t>
            </a:r>
            <a:r>
              <a:rPr lang="es-ES" dirty="0" smtClean="0">
                <a:solidFill>
                  <a:srgbClr val="000000"/>
                </a:solidFill>
                <a:latin typeface="Arial"/>
              </a:rPr>
              <a:t>Estudiantes </a:t>
            </a:r>
            <a:r>
              <a:rPr lang="es-ES" dirty="0">
                <a:solidFill>
                  <a:srgbClr val="000000"/>
                </a:solidFill>
                <a:latin typeface="Arial"/>
              </a:rPr>
              <a:t>en condición </a:t>
            </a:r>
            <a:r>
              <a:rPr lang="es-ES" b="1" i="1" dirty="0" smtClean="0">
                <a:solidFill>
                  <a:srgbClr val="000000"/>
                </a:solidFill>
                <a:latin typeface="Arial"/>
              </a:rPr>
              <a:t>Regular</a:t>
            </a:r>
            <a:r>
              <a:rPr lang="es-ES" dirty="0" smtClean="0">
                <a:solidFill>
                  <a:srgbClr val="000000"/>
                </a:solidFill>
                <a:latin typeface="Arial"/>
              </a:rPr>
              <a:t> </a:t>
            </a:r>
            <a:r>
              <a:rPr lang="es-ES" dirty="0">
                <a:solidFill>
                  <a:srgbClr val="000000"/>
                </a:solidFill>
                <a:latin typeface="Arial"/>
              </a:rPr>
              <a:t>serán evaluados en las unidades temáticas no evaluadas en el parcial</a:t>
            </a:r>
            <a:r>
              <a:rPr lang="es-ES" dirty="0" smtClean="0">
                <a:solidFill>
                  <a:srgbClr val="000000"/>
                </a:solidFill>
                <a:latin typeface="Arial"/>
              </a:rPr>
              <a:t>.</a:t>
            </a:r>
            <a:endParaRPr lang="es-ES" dirty="0">
              <a:solidFill>
                <a:srgbClr val="000000"/>
              </a:solidFill>
              <a:latin typeface="Arial"/>
            </a:endParaRPr>
          </a:p>
          <a:p>
            <a:pPr lvl="0" algn="just">
              <a:lnSpc>
                <a:spcPct val="150000"/>
              </a:lnSpc>
            </a:pPr>
            <a:r>
              <a:rPr lang="es-ES" dirty="0" smtClean="0">
                <a:solidFill>
                  <a:srgbClr val="000000"/>
                </a:solidFill>
                <a:latin typeface="Arial"/>
              </a:rPr>
              <a:t>- Estudiantes </a:t>
            </a:r>
            <a:r>
              <a:rPr lang="es-ES" dirty="0">
                <a:solidFill>
                  <a:srgbClr val="000000"/>
                </a:solidFill>
                <a:latin typeface="Arial"/>
              </a:rPr>
              <a:t>en condición </a:t>
            </a:r>
            <a:r>
              <a:rPr lang="es-ES" b="1" i="1" dirty="0" smtClean="0">
                <a:solidFill>
                  <a:srgbClr val="000000"/>
                </a:solidFill>
                <a:latin typeface="Arial"/>
              </a:rPr>
              <a:t>Libre</a:t>
            </a:r>
            <a:r>
              <a:rPr lang="es-ES" i="1" dirty="0">
                <a:solidFill>
                  <a:srgbClr val="000000"/>
                </a:solidFill>
                <a:latin typeface="Arial"/>
              </a:rPr>
              <a:t> </a:t>
            </a:r>
            <a:r>
              <a:rPr lang="es-ES" dirty="0" smtClean="0">
                <a:solidFill>
                  <a:srgbClr val="000000"/>
                </a:solidFill>
                <a:latin typeface="Arial"/>
              </a:rPr>
              <a:t>además </a:t>
            </a:r>
            <a:r>
              <a:rPr lang="es-ES" dirty="0">
                <a:solidFill>
                  <a:srgbClr val="000000"/>
                </a:solidFill>
                <a:latin typeface="Arial"/>
              </a:rPr>
              <a:t>de los temas no evaluados en el parcial, deberán aprobar una evaluación con los contenidos del parcial para aprobar el examen final, sin ser modificada la condición de libre en caso de aprobar sólo la primera</a:t>
            </a:r>
            <a:r>
              <a:rPr lang="es-ES" dirty="0" smtClean="0">
                <a:solidFill>
                  <a:srgbClr val="000000"/>
                </a:solidFill>
                <a:latin typeface="Arial"/>
              </a:rPr>
              <a:t>.</a:t>
            </a:r>
          </a:p>
          <a:p>
            <a:pPr algn="r">
              <a:lnSpc>
                <a:spcPct val="150000"/>
              </a:lnSpc>
            </a:pPr>
            <a:r>
              <a:rPr lang="es-ES" sz="2800" b="1" dirty="0">
                <a:solidFill>
                  <a:srgbClr val="C00000"/>
                </a:solidFill>
                <a:ea typeface="Arial"/>
                <a:cs typeface="Arial" pitchFamily="34" charset="0"/>
                <a:sym typeface="Arial"/>
              </a:rPr>
              <a:t>No hay regularización en mesa de examen</a:t>
            </a:r>
            <a:r>
              <a:rPr lang="es-ES" sz="2800" b="1" dirty="0" smtClean="0">
                <a:solidFill>
                  <a:srgbClr val="C00000"/>
                </a:solidFill>
                <a:ea typeface="Arial"/>
                <a:cs typeface="Arial" pitchFamily="34" charset="0"/>
                <a:sym typeface="Arial"/>
              </a:rPr>
              <a:t>.</a:t>
            </a:r>
            <a:endParaRPr lang="es-AR" sz="2800" dirty="0" smtClean="0">
              <a:solidFill>
                <a:srgbClr val="000000"/>
              </a:solidFill>
              <a:latin typeface="+mj-lt"/>
              <a:ea typeface="Arial"/>
              <a:cs typeface="Arial" pitchFamily="34" charset="0"/>
              <a:sym typeface="Arial"/>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36647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833" y="194827"/>
            <a:ext cx="8165803" cy="5078313"/>
          </a:xfrm>
          <a:prstGeom prst="rect">
            <a:avLst/>
          </a:prstGeom>
        </p:spPr>
        <p:txBody>
          <a:bodyPr wrap="square">
            <a:spAutoFit/>
          </a:bodyPr>
          <a:lstStyle/>
          <a:p>
            <a:pPr algn="just">
              <a:lnSpc>
                <a:spcPct val="150000"/>
              </a:lnSpc>
            </a:pPr>
            <a:r>
              <a:rPr lang="es-ES" sz="2000" dirty="0">
                <a:solidFill>
                  <a:srgbClr val="000000"/>
                </a:solidFill>
                <a:latin typeface="+mj-lt"/>
              </a:rPr>
              <a:t> </a:t>
            </a:r>
            <a:r>
              <a:rPr lang="es-ES" sz="2400" dirty="0">
                <a:solidFill>
                  <a:srgbClr val="000000"/>
                </a:solidFill>
              </a:rPr>
              <a:t>La evaluación final es </a:t>
            </a:r>
            <a:r>
              <a:rPr lang="es-ES" sz="2400" b="1" dirty="0">
                <a:solidFill>
                  <a:srgbClr val="000000"/>
                </a:solidFill>
              </a:rPr>
              <a:t>PRESENCIAL INDIVIDUAL TEÓRICO-PRÁCTICA, A </a:t>
            </a:r>
            <a:r>
              <a:rPr lang="es-ES" sz="2400" b="1" dirty="0" smtClean="0">
                <a:solidFill>
                  <a:srgbClr val="000000"/>
                </a:solidFill>
              </a:rPr>
              <a:t>CARPETA ABIERTA (</a:t>
            </a:r>
            <a:r>
              <a:rPr lang="es-ES" sz="2400" dirty="0" smtClean="0">
                <a:solidFill>
                  <a:srgbClr val="000000"/>
                </a:solidFill>
              </a:rPr>
              <a:t>cualquier </a:t>
            </a:r>
            <a:r>
              <a:rPr lang="es-ES" sz="2400" dirty="0">
                <a:solidFill>
                  <a:srgbClr val="000000"/>
                </a:solidFill>
              </a:rPr>
              <a:t>material de consulta </a:t>
            </a:r>
            <a:r>
              <a:rPr lang="es-ES" sz="2400" dirty="0" smtClean="0">
                <a:solidFill>
                  <a:srgbClr val="000000"/>
                </a:solidFill>
              </a:rPr>
              <a:t>podrá </a:t>
            </a:r>
            <a:r>
              <a:rPr lang="es-ES" sz="2400" dirty="0">
                <a:solidFill>
                  <a:srgbClr val="000000"/>
                </a:solidFill>
              </a:rPr>
              <a:t>ser únicamente en formato papel en manuscrita, no digital, no fotocopia) </a:t>
            </a:r>
            <a:r>
              <a:rPr lang="es-ES" sz="2400" b="1" dirty="0">
                <a:solidFill>
                  <a:srgbClr val="000000"/>
                </a:solidFill>
              </a:rPr>
              <a:t>SIN ACCESO A INTERNET POR NINGÚN DISPOSITIVO. </a:t>
            </a:r>
            <a:r>
              <a:rPr lang="es-ES" sz="2400" dirty="0">
                <a:solidFill>
                  <a:srgbClr val="000000"/>
                </a:solidFill>
              </a:rPr>
              <a:t>Se aprueba con calificación no inferior al 60 %, debiendo tener </a:t>
            </a:r>
            <a:r>
              <a:rPr lang="es-ES" sz="2400" b="1" dirty="0">
                <a:solidFill>
                  <a:srgbClr val="000000"/>
                </a:solidFill>
              </a:rPr>
              <a:t>puntaje no nulo en todas las </a:t>
            </a:r>
            <a:r>
              <a:rPr lang="es-ES" sz="2400" b="1" dirty="0" smtClean="0">
                <a:solidFill>
                  <a:srgbClr val="000000"/>
                </a:solidFill>
              </a:rPr>
              <a:t>consignas, caso contrario el examen estará insuficiente</a:t>
            </a:r>
            <a:r>
              <a:rPr lang="es-ES" sz="2400" dirty="0" smtClean="0">
                <a:solidFill>
                  <a:srgbClr val="000000"/>
                </a:solidFill>
              </a:rPr>
              <a:t>. </a:t>
            </a:r>
            <a:r>
              <a:rPr lang="es-ES" sz="2400" dirty="0">
                <a:solidFill>
                  <a:srgbClr val="000000"/>
                </a:solidFill>
              </a:rPr>
              <a:t>La aprobación de esta evaluación implica la acreditación de la asignatura</a:t>
            </a:r>
            <a:r>
              <a:rPr lang="es-ES" sz="2400" dirty="0" smtClean="0">
                <a:solidFill>
                  <a:srgbClr val="000000"/>
                </a:solidFill>
              </a:rPr>
              <a:t>.</a:t>
            </a:r>
            <a:endParaRPr lang="es-ES" sz="2400" dirty="0">
              <a:solidFill>
                <a:srgbClr val="000000"/>
              </a:solidFill>
              <a:latin typeface="+mj-lt"/>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0735"/>
            <a:ext cx="9144000" cy="4247317"/>
          </a:xfrm>
          <a:prstGeom prst="rect">
            <a:avLst/>
          </a:prstGeom>
          <a:noFill/>
          <a:ln w="25400">
            <a:noFill/>
          </a:ln>
        </p:spPr>
        <p:txBody>
          <a:bodyPr wrap="square">
            <a:spAutoFit/>
          </a:bodyPr>
          <a:lstStyle/>
          <a:p>
            <a:pPr algn="just">
              <a:lnSpc>
                <a:spcPct val="150000"/>
              </a:lnSpc>
            </a:pPr>
            <a:r>
              <a:rPr lang="es-AR" sz="2000" dirty="0">
                <a:solidFill>
                  <a:srgbClr val="000000"/>
                </a:solidFill>
                <a:latin typeface="+mj-lt"/>
                <a:cs typeface="Arial" pitchFamily="34" charset="0"/>
              </a:rPr>
              <a:t>Para rendir el </a:t>
            </a:r>
            <a:r>
              <a:rPr lang="es-AR" sz="2000">
                <a:solidFill>
                  <a:srgbClr val="000000"/>
                </a:solidFill>
                <a:latin typeface="+mj-lt"/>
                <a:cs typeface="Arial" pitchFamily="34" charset="0"/>
              </a:rPr>
              <a:t>examen </a:t>
            </a:r>
            <a:r>
              <a:rPr lang="es-AR" sz="2000" smtClean="0">
                <a:solidFill>
                  <a:srgbClr val="000000"/>
                </a:solidFill>
                <a:latin typeface="+mj-lt"/>
                <a:cs typeface="Arial" pitchFamily="34" charset="0"/>
              </a:rPr>
              <a:t>final, puesto que Matemática I es una asignatura del ciclo básico, se </a:t>
            </a:r>
            <a:r>
              <a:rPr lang="es-AR" sz="2000" dirty="0">
                <a:solidFill>
                  <a:srgbClr val="000000"/>
                </a:solidFill>
                <a:latin typeface="+mj-lt"/>
                <a:cs typeface="Arial" pitchFamily="34" charset="0"/>
              </a:rPr>
              <a:t>disponen de </a:t>
            </a:r>
            <a:r>
              <a:rPr lang="es-AR" sz="2000" b="1" dirty="0">
                <a:solidFill>
                  <a:srgbClr val="C00000"/>
                </a:solidFill>
                <a:latin typeface="+mj-lt"/>
                <a:cs typeface="Arial" pitchFamily="34" charset="0"/>
              </a:rPr>
              <a:t>9 llamados durante el año </a:t>
            </a:r>
            <a:r>
              <a:rPr lang="es-AR" sz="2000" dirty="0">
                <a:solidFill>
                  <a:srgbClr val="000000"/>
                </a:solidFill>
                <a:latin typeface="+mj-lt"/>
                <a:cs typeface="Arial" pitchFamily="34" charset="0"/>
              </a:rPr>
              <a:t>académico. </a:t>
            </a:r>
          </a:p>
          <a:p>
            <a:pPr algn="just">
              <a:lnSpc>
                <a:spcPct val="150000"/>
              </a:lnSpc>
            </a:pPr>
            <a:r>
              <a:rPr lang="es-AR" sz="2000" dirty="0">
                <a:solidFill>
                  <a:srgbClr val="000000"/>
                </a:solidFill>
                <a:latin typeface="+mj-lt"/>
                <a:cs typeface="Arial" pitchFamily="34" charset="0"/>
              </a:rPr>
              <a:t>En cada llamado en que deseen presentarse a rendir deberán </a:t>
            </a:r>
            <a:r>
              <a:rPr lang="es-AR" sz="2000" b="1" dirty="0">
                <a:solidFill>
                  <a:srgbClr val="C00000"/>
                </a:solidFill>
                <a:latin typeface="+mj-lt"/>
                <a:cs typeface="Arial" pitchFamily="34" charset="0"/>
              </a:rPr>
              <a:t>inscribirse al examen vía Guaraní </a:t>
            </a:r>
            <a:r>
              <a:rPr lang="es-AR" sz="2000" dirty="0">
                <a:solidFill>
                  <a:srgbClr val="000000"/>
                </a:solidFill>
                <a:latin typeface="+mj-lt"/>
                <a:cs typeface="Arial" pitchFamily="34" charset="0"/>
              </a:rPr>
              <a:t>en las fechas establecidas en el Calendario Académico.</a:t>
            </a:r>
          </a:p>
          <a:p>
            <a:pPr algn="just">
              <a:lnSpc>
                <a:spcPct val="150000"/>
              </a:lnSpc>
            </a:pPr>
            <a:r>
              <a:rPr lang="es-AR" sz="2000" dirty="0">
                <a:solidFill>
                  <a:srgbClr val="000000"/>
                </a:solidFill>
                <a:latin typeface="+mj-lt"/>
                <a:cs typeface="Arial" pitchFamily="34" charset="0"/>
              </a:rPr>
              <a:t>En caso de no inscribirse en </a:t>
            </a:r>
            <a:r>
              <a:rPr lang="es-AR" sz="2000">
                <a:solidFill>
                  <a:srgbClr val="000000"/>
                </a:solidFill>
                <a:latin typeface="+mj-lt"/>
                <a:cs typeface="Arial" pitchFamily="34" charset="0"/>
              </a:rPr>
              <a:t>tiempo </a:t>
            </a:r>
            <a:r>
              <a:rPr lang="es-AR" sz="2000" smtClean="0">
                <a:solidFill>
                  <a:srgbClr val="000000"/>
                </a:solidFill>
                <a:latin typeface="+mj-lt"/>
                <a:cs typeface="Arial" pitchFamily="34" charset="0"/>
              </a:rPr>
              <a:t>y forma</a:t>
            </a:r>
            <a:r>
              <a:rPr lang="es-AR" sz="2000" dirty="0">
                <a:solidFill>
                  <a:srgbClr val="000000"/>
                </a:solidFill>
                <a:latin typeface="+mj-lt"/>
                <a:cs typeface="Arial" pitchFamily="34" charset="0"/>
              </a:rPr>
              <a:t>, </a:t>
            </a:r>
            <a:r>
              <a:rPr lang="es-AR" sz="2000" b="1" dirty="0">
                <a:solidFill>
                  <a:srgbClr val="000000"/>
                </a:solidFill>
                <a:latin typeface="+mj-lt"/>
                <a:cs typeface="Arial" pitchFamily="34" charset="0"/>
              </a:rPr>
              <a:t>NO</a:t>
            </a:r>
            <a:r>
              <a:rPr lang="es-AR" sz="2000" dirty="0">
                <a:solidFill>
                  <a:srgbClr val="000000"/>
                </a:solidFill>
                <a:latin typeface="+mj-lt"/>
                <a:cs typeface="Arial" pitchFamily="34" charset="0"/>
              </a:rPr>
              <a:t> podrán presentarse a rendir.</a:t>
            </a:r>
          </a:p>
          <a:p>
            <a:pPr algn="just">
              <a:lnSpc>
                <a:spcPct val="150000"/>
              </a:lnSpc>
            </a:pPr>
            <a:r>
              <a:rPr lang="es-AR" sz="2000" dirty="0">
                <a:solidFill>
                  <a:srgbClr val="000000"/>
                </a:solidFill>
                <a:latin typeface="+mj-lt"/>
                <a:cs typeface="Arial" pitchFamily="34" charset="0"/>
              </a:rPr>
              <a:t>En caso de inscribirse y no presentarse, queda </a:t>
            </a:r>
            <a:r>
              <a:rPr lang="es-AR" sz="2000" b="1" dirty="0">
                <a:solidFill>
                  <a:srgbClr val="000000"/>
                </a:solidFill>
                <a:latin typeface="+mj-lt"/>
                <a:cs typeface="Arial" pitchFamily="34" charset="0"/>
              </a:rPr>
              <a:t>Ausente </a:t>
            </a:r>
            <a:r>
              <a:rPr lang="es-AR" sz="2000" dirty="0">
                <a:solidFill>
                  <a:srgbClr val="000000"/>
                </a:solidFill>
                <a:latin typeface="+mj-lt"/>
                <a:cs typeface="Arial" pitchFamily="34" charset="0"/>
              </a:rPr>
              <a:t>en el Acta de Examen. No impacta en la historia académica.</a:t>
            </a:r>
          </a:p>
          <a:p>
            <a:pPr algn="just">
              <a:lnSpc>
                <a:spcPct val="150000"/>
              </a:lnSpc>
            </a:pPr>
            <a:r>
              <a:rPr lang="es-AR" sz="2000" dirty="0">
                <a:solidFill>
                  <a:srgbClr val="000000"/>
                </a:solidFill>
                <a:latin typeface="+mj-lt"/>
                <a:cs typeface="Arial" pitchFamily="34" charset="0"/>
              </a:rPr>
              <a:t>En caso de presentarse y no aprobar el examen, queda </a:t>
            </a:r>
            <a:r>
              <a:rPr lang="es-AR" sz="2000" b="1" dirty="0">
                <a:solidFill>
                  <a:srgbClr val="000000"/>
                </a:solidFill>
                <a:latin typeface="+mj-lt"/>
                <a:cs typeface="Arial" pitchFamily="34" charset="0"/>
              </a:rPr>
              <a:t>Insuficiente </a:t>
            </a:r>
            <a:r>
              <a:rPr lang="es-AR" sz="2000" dirty="0">
                <a:solidFill>
                  <a:srgbClr val="000000"/>
                </a:solidFill>
                <a:latin typeface="+mj-lt"/>
                <a:cs typeface="Arial" pitchFamily="34" charset="0"/>
              </a:rPr>
              <a:t>en el Acta de Examen. Esta nota impacta en la historia </a:t>
            </a:r>
            <a:r>
              <a:rPr lang="es-AR" sz="2000">
                <a:solidFill>
                  <a:srgbClr val="000000"/>
                </a:solidFill>
                <a:latin typeface="+mj-lt"/>
                <a:cs typeface="Arial" pitchFamily="34" charset="0"/>
              </a:rPr>
              <a:t>académica</a:t>
            </a:r>
            <a:r>
              <a:rPr lang="es-AR" sz="2000" smtClean="0">
                <a:solidFill>
                  <a:srgbClr val="000000"/>
                </a:solidFill>
                <a:latin typeface="+mj-lt"/>
                <a:cs typeface="Arial" pitchFamily="34" charset="0"/>
              </a:rPr>
              <a:t>.</a:t>
            </a: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5" name="Rectángulo 4"/>
          <p:cNvSpPr/>
          <p:nvPr/>
        </p:nvSpPr>
        <p:spPr>
          <a:xfrm>
            <a:off x="1274915" y="4934377"/>
            <a:ext cx="7869085" cy="830997"/>
          </a:xfrm>
          <a:prstGeom prst="rect">
            <a:avLst/>
          </a:prstGeom>
        </p:spPr>
        <p:txBody>
          <a:bodyPr wrap="square">
            <a:spAutoFit/>
          </a:bodyPr>
          <a:lstStyle/>
          <a:p>
            <a:r>
              <a:rPr lang="es-AR" sz="2400" b="1" smtClean="0">
                <a:solidFill>
                  <a:srgbClr val="000000"/>
                </a:solidFill>
                <a:ea typeface="Arial"/>
                <a:cs typeface="Arial" pitchFamily="34" charset="0"/>
                <a:sym typeface="Arial"/>
              </a:rPr>
              <a:t>NO SE AUTORIZARÁN INSCRIPCIONES FUERA DE TÉRMINO</a:t>
            </a:r>
            <a:r>
              <a:rPr lang="es-AR" sz="2400" smtClean="0">
                <a:solidFill>
                  <a:srgbClr val="000000"/>
                </a:solidFill>
                <a:ea typeface="Arial"/>
                <a:cs typeface="Arial" pitchFamily="34" charset="0"/>
                <a:sym typeface="Arial"/>
              </a:rPr>
              <a:t>, exceptuando problemas de sistema.</a:t>
            </a:r>
            <a:endParaRPr lang="es-AR" sz="2400"/>
          </a:p>
        </p:txBody>
      </p:sp>
    </p:spTree>
    <p:extLst>
      <p:ext uri="{BB962C8B-B14F-4D97-AF65-F5344CB8AC3E}">
        <p14:creationId xmlns:p14="http://schemas.microsoft.com/office/powerpoint/2010/main" xmlns="" val="11237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p:cNvSpPr txBox="1"/>
          <p:nvPr/>
        </p:nvSpPr>
        <p:spPr>
          <a:xfrm>
            <a:off x="869426" y="434250"/>
            <a:ext cx="8033414" cy="4939814"/>
          </a:xfrm>
          <a:prstGeom prst="rect">
            <a:avLst/>
          </a:prstGeom>
          <a:noFill/>
          <a:ln w="28575">
            <a:noFill/>
          </a:ln>
        </p:spPr>
        <p:txBody>
          <a:bodyPr wrap="square" rtlCol="0">
            <a:spAutoFit/>
          </a:bodyPr>
          <a:lstStyle/>
          <a:p>
            <a:pPr algn="ctr">
              <a:buNone/>
            </a:pPr>
            <a:endParaRPr lang="es-AR" b="1" dirty="0">
              <a:solidFill>
                <a:srgbClr val="000000"/>
              </a:solidFill>
              <a:latin typeface="Arial" pitchFamily="34" charset="0"/>
              <a:cs typeface="Arial" pitchFamily="34" charset="0"/>
            </a:endParaRPr>
          </a:p>
          <a:p>
            <a:pPr algn="ctr">
              <a:lnSpc>
                <a:spcPct val="150000"/>
              </a:lnSpc>
              <a:buNone/>
            </a:pPr>
            <a:r>
              <a:rPr lang="es-AR" b="1" u="sng" dirty="0">
                <a:solidFill>
                  <a:srgbClr val="000000"/>
                </a:solidFill>
                <a:effectLst>
                  <a:outerShdw blurRad="38100" dist="38100" dir="2700000" algn="tl">
                    <a:srgbClr val="000000">
                      <a:alpha val="43137"/>
                    </a:srgbClr>
                  </a:outerShdw>
                </a:effectLst>
                <a:latin typeface="Arial" pitchFamily="34" charset="0"/>
                <a:cs typeface="Arial" pitchFamily="34" charset="0"/>
              </a:rPr>
              <a:t>Teoría Turno </a:t>
            </a:r>
            <a:r>
              <a:rPr lang="es-AR" b="1" u="sng"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Tarde</a:t>
            </a:r>
            <a:r>
              <a:rPr lang="es-AR" b="1" dirty="0" smtClean="0">
                <a:solidFill>
                  <a:srgbClr val="000000"/>
                </a:solidFill>
                <a:latin typeface="Arial" pitchFamily="34" charset="0"/>
                <a:cs typeface="Arial" pitchFamily="34" charset="0"/>
              </a:rPr>
              <a:t> </a:t>
            </a:r>
            <a:r>
              <a:rPr lang="es-AR" b="1" dirty="0">
                <a:solidFill>
                  <a:srgbClr val="000000"/>
                </a:solidFill>
                <a:latin typeface="Arial" pitchFamily="34" charset="0"/>
                <a:cs typeface="Arial" pitchFamily="34" charset="0"/>
              </a:rPr>
              <a:t>Docente: Valeria </a:t>
            </a:r>
            <a:r>
              <a:rPr lang="es-AR" b="1" dirty="0" err="1">
                <a:solidFill>
                  <a:srgbClr val="000000"/>
                </a:solidFill>
                <a:latin typeface="Arial" pitchFamily="34" charset="0"/>
                <a:cs typeface="Arial" pitchFamily="34" charset="0"/>
              </a:rPr>
              <a:t>Philippe</a:t>
            </a:r>
            <a:r>
              <a:rPr lang="es-AR" b="1" dirty="0">
                <a:solidFill>
                  <a:srgbClr val="000000"/>
                </a:solidFill>
                <a:latin typeface="Arial" pitchFamily="34" charset="0"/>
                <a:cs typeface="Arial" pitchFamily="34" charset="0"/>
              </a:rPr>
              <a:t>     </a:t>
            </a:r>
          </a:p>
          <a:p>
            <a:pPr algn="ctr">
              <a:lnSpc>
                <a:spcPct val="150000"/>
              </a:lnSpc>
            </a:pPr>
            <a:r>
              <a:rPr lang="es-AR" dirty="0"/>
              <a:t> </a:t>
            </a:r>
            <a:r>
              <a:rPr lang="es-AR" b="1" dirty="0">
                <a:solidFill>
                  <a:srgbClr val="000000"/>
                </a:solidFill>
                <a:latin typeface="+mj-lt"/>
              </a:rPr>
              <a:t>Lunes  y Martes  </a:t>
            </a:r>
            <a:r>
              <a:rPr lang="es-AR" b="1" dirty="0" smtClean="0">
                <a:solidFill>
                  <a:srgbClr val="000000"/>
                </a:solidFill>
                <a:latin typeface="+mj-lt"/>
              </a:rPr>
              <a:t>14.30 </a:t>
            </a:r>
            <a:r>
              <a:rPr lang="es-AR" b="1" dirty="0">
                <a:solidFill>
                  <a:srgbClr val="000000"/>
                </a:solidFill>
                <a:latin typeface="+mj-lt"/>
              </a:rPr>
              <a:t>a </a:t>
            </a:r>
            <a:r>
              <a:rPr lang="es-AR" b="1" dirty="0" smtClean="0">
                <a:solidFill>
                  <a:srgbClr val="000000"/>
                </a:solidFill>
                <a:latin typeface="+mj-lt"/>
              </a:rPr>
              <a:t>16.30 </a:t>
            </a:r>
            <a:r>
              <a:rPr lang="es-AR" b="1" dirty="0" err="1">
                <a:solidFill>
                  <a:srgbClr val="000000"/>
                </a:solidFill>
                <a:latin typeface="+mj-lt"/>
              </a:rPr>
              <a:t>hs</a:t>
            </a:r>
            <a:r>
              <a:rPr lang="es-AR" b="1" dirty="0">
                <a:solidFill>
                  <a:srgbClr val="000000"/>
                </a:solidFill>
                <a:latin typeface="+mj-lt"/>
              </a:rPr>
              <a:t> - </a:t>
            </a:r>
            <a:r>
              <a:rPr lang="es-AR" b="1" dirty="0">
                <a:solidFill>
                  <a:srgbClr val="000000"/>
                </a:solidFill>
                <a:latin typeface="Arial" pitchFamily="34" charset="0"/>
                <a:cs typeface="Arial" pitchFamily="34" charset="0"/>
              </a:rPr>
              <a:t>Aula1</a:t>
            </a:r>
            <a:endParaRPr lang="es-AR" b="1" dirty="0">
              <a:solidFill>
                <a:srgbClr val="000000"/>
              </a:solidFill>
              <a:latin typeface="+mj-lt"/>
            </a:endParaRPr>
          </a:p>
          <a:p>
            <a:pPr algn="ctr">
              <a:lnSpc>
                <a:spcPct val="150000"/>
              </a:lnSpc>
            </a:pPr>
            <a:r>
              <a:rPr lang="es-AR" b="1" dirty="0">
                <a:solidFill>
                  <a:srgbClr val="000000"/>
                </a:solidFill>
                <a:latin typeface="+mj-lt"/>
              </a:rPr>
              <a:t/>
            </a:r>
            <a:br>
              <a:rPr lang="es-AR" b="1" dirty="0">
                <a:solidFill>
                  <a:srgbClr val="000000"/>
                </a:solidFill>
                <a:latin typeface="+mj-lt"/>
              </a:rPr>
            </a:br>
            <a:r>
              <a:rPr lang="es-AR" b="1" dirty="0">
                <a:solidFill>
                  <a:srgbClr val="000000"/>
                </a:solidFill>
                <a:latin typeface="+mj-lt"/>
                <a:cs typeface="Arial" pitchFamily="34" charset="0"/>
              </a:rPr>
              <a:t> </a:t>
            </a:r>
            <a:r>
              <a:rPr lang="es-AR" b="1" u="sng" dirty="0">
                <a:solidFill>
                  <a:srgbClr val="000000"/>
                </a:solidFill>
                <a:effectLst>
                  <a:outerShdw blurRad="38100" dist="38100" dir="2700000" algn="tl">
                    <a:srgbClr val="000000">
                      <a:alpha val="43137"/>
                    </a:srgbClr>
                  </a:outerShdw>
                </a:effectLst>
                <a:latin typeface="Arial" pitchFamily="34" charset="0"/>
                <a:cs typeface="Arial" pitchFamily="34" charset="0"/>
              </a:rPr>
              <a:t>T A  Comisión </a:t>
            </a:r>
            <a:r>
              <a:rPr lang="es-AR" b="1" u="sng"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5 </a:t>
            </a:r>
            <a:r>
              <a:rPr lang="es-AR" b="1" dirty="0" smtClean="0">
                <a:solidFill>
                  <a:srgbClr val="000000"/>
                </a:solidFill>
                <a:latin typeface="Arial" pitchFamily="34" charset="0"/>
                <a:cs typeface="Arial" pitchFamily="34" charset="0"/>
              </a:rPr>
              <a:t>   </a:t>
            </a:r>
            <a:r>
              <a:rPr lang="es-AR" b="1" dirty="0">
                <a:solidFill>
                  <a:srgbClr val="000000"/>
                </a:solidFill>
                <a:latin typeface="Arial" pitchFamily="34" charset="0"/>
                <a:cs typeface="Arial" pitchFamily="34" charset="0"/>
              </a:rPr>
              <a:t>Docente: </a:t>
            </a:r>
            <a:r>
              <a:rPr lang="es-AR" b="1" dirty="0">
                <a:solidFill>
                  <a:srgbClr val="000000"/>
                </a:solidFill>
                <a:latin typeface="Arial"/>
              </a:rPr>
              <a:t>Cecilia </a:t>
            </a:r>
            <a:r>
              <a:rPr lang="es-AR" b="1" dirty="0" err="1" smtClean="0">
                <a:solidFill>
                  <a:srgbClr val="000000"/>
                </a:solidFill>
                <a:latin typeface="Arial"/>
              </a:rPr>
              <a:t>Penessi</a:t>
            </a:r>
            <a:r>
              <a:rPr lang="es-AR" b="1" dirty="0" smtClean="0">
                <a:solidFill>
                  <a:srgbClr val="000000"/>
                </a:solidFill>
                <a:latin typeface="Arial"/>
              </a:rPr>
              <a:t> y Fabricio Gómez </a:t>
            </a:r>
            <a:r>
              <a:rPr lang="es-AR" b="1" dirty="0">
                <a:solidFill>
                  <a:srgbClr val="000000"/>
                </a:solidFill>
                <a:latin typeface="Arial" pitchFamily="34" charset="0"/>
                <a:cs typeface="Arial" pitchFamily="34" charset="0"/>
              </a:rPr>
              <a:t>    </a:t>
            </a:r>
          </a:p>
          <a:p>
            <a:pPr algn="ctr">
              <a:lnSpc>
                <a:spcPct val="150000"/>
              </a:lnSpc>
            </a:pPr>
            <a:r>
              <a:rPr lang="es-MX" b="1" dirty="0" smtClean="0">
                <a:solidFill>
                  <a:srgbClr val="000000"/>
                </a:solidFill>
                <a:latin typeface="+mj-lt"/>
              </a:rPr>
              <a:t>Miércoles (</a:t>
            </a:r>
            <a:r>
              <a:rPr lang="es-AR" b="1" dirty="0">
                <a:solidFill>
                  <a:srgbClr val="000000"/>
                </a:solidFill>
                <a:latin typeface="Arial" pitchFamily="34" charset="0"/>
                <a:cs typeface="Arial" pitchFamily="34" charset="0"/>
              </a:rPr>
              <a:t>Aula </a:t>
            </a:r>
            <a:r>
              <a:rPr lang="es-MX" b="1" dirty="0" smtClean="0">
                <a:solidFill>
                  <a:srgbClr val="000000"/>
                </a:solidFill>
                <a:latin typeface="+mj-lt"/>
              </a:rPr>
              <a:t>13) </a:t>
            </a:r>
            <a:r>
              <a:rPr lang="es-MX" b="1" dirty="0">
                <a:solidFill>
                  <a:srgbClr val="000000"/>
                </a:solidFill>
                <a:latin typeface="+mj-lt"/>
              </a:rPr>
              <a:t>y jueves </a:t>
            </a:r>
            <a:r>
              <a:rPr lang="es-MX" b="1" dirty="0" smtClean="0">
                <a:solidFill>
                  <a:srgbClr val="000000"/>
                </a:solidFill>
                <a:latin typeface="+mj-lt"/>
              </a:rPr>
              <a:t>(</a:t>
            </a:r>
            <a:r>
              <a:rPr lang="es-AR" b="1" dirty="0">
                <a:solidFill>
                  <a:srgbClr val="000000"/>
                </a:solidFill>
                <a:latin typeface="Arial" pitchFamily="34" charset="0"/>
                <a:cs typeface="Arial" pitchFamily="34" charset="0"/>
              </a:rPr>
              <a:t>Aula </a:t>
            </a:r>
            <a:r>
              <a:rPr lang="es-MX" b="1" dirty="0" smtClean="0">
                <a:solidFill>
                  <a:srgbClr val="000000"/>
                </a:solidFill>
                <a:latin typeface="+mj-lt"/>
              </a:rPr>
              <a:t>15) de </a:t>
            </a:r>
            <a:r>
              <a:rPr lang="es-MX" b="1" dirty="0">
                <a:solidFill>
                  <a:srgbClr val="000000"/>
                </a:solidFill>
                <a:latin typeface="+mj-lt"/>
              </a:rPr>
              <a:t>14 a </a:t>
            </a:r>
            <a:r>
              <a:rPr lang="es-MX" b="1" dirty="0" smtClean="0">
                <a:solidFill>
                  <a:srgbClr val="000000"/>
                </a:solidFill>
                <a:latin typeface="+mj-lt"/>
              </a:rPr>
              <a:t>17hs</a:t>
            </a:r>
          </a:p>
          <a:p>
            <a:pPr algn="ctr">
              <a:lnSpc>
                <a:spcPct val="150000"/>
              </a:lnSpc>
            </a:pPr>
            <a:endParaRPr lang="es-AR" b="1" dirty="0" smtClean="0">
              <a:solidFill>
                <a:srgbClr val="000000"/>
              </a:solidFill>
              <a:latin typeface="Arial" pitchFamily="34" charset="0"/>
              <a:cs typeface="Arial" pitchFamily="34" charset="0"/>
            </a:endParaRPr>
          </a:p>
          <a:p>
            <a:pPr algn="ctr">
              <a:lnSpc>
                <a:spcPct val="150000"/>
              </a:lnSpc>
              <a:buNone/>
            </a:pPr>
            <a:r>
              <a:rPr lang="es-AR" b="1" u="sng"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T </a:t>
            </a:r>
            <a:r>
              <a:rPr lang="es-AR" b="1" u="sng" dirty="0">
                <a:solidFill>
                  <a:srgbClr val="000000"/>
                </a:solidFill>
                <a:effectLst>
                  <a:outerShdw blurRad="38100" dist="38100" dir="2700000" algn="tl">
                    <a:srgbClr val="000000">
                      <a:alpha val="43137"/>
                    </a:srgbClr>
                  </a:outerShdw>
                </a:effectLst>
                <a:latin typeface="Arial" pitchFamily="34" charset="0"/>
                <a:cs typeface="Arial" pitchFamily="34" charset="0"/>
              </a:rPr>
              <a:t>A  Comisión </a:t>
            </a:r>
            <a:r>
              <a:rPr lang="es-AR" b="1" u="sng"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6</a:t>
            </a:r>
            <a:r>
              <a:rPr lang="es-AR" b="1" dirty="0" smtClean="0">
                <a:solidFill>
                  <a:srgbClr val="000000"/>
                </a:solidFill>
                <a:latin typeface="Arial" pitchFamily="34" charset="0"/>
                <a:cs typeface="Arial" pitchFamily="34" charset="0"/>
              </a:rPr>
              <a:t>  </a:t>
            </a:r>
            <a:r>
              <a:rPr lang="es-AR" b="1" dirty="0">
                <a:solidFill>
                  <a:srgbClr val="000000"/>
                </a:solidFill>
                <a:latin typeface="Arial" pitchFamily="34" charset="0"/>
                <a:cs typeface="Arial" pitchFamily="34" charset="0"/>
              </a:rPr>
              <a:t>Docente: Florencia Rodil </a:t>
            </a:r>
          </a:p>
          <a:p>
            <a:pPr algn="ctr">
              <a:lnSpc>
                <a:spcPct val="150000"/>
              </a:lnSpc>
            </a:pPr>
            <a:r>
              <a:rPr lang="es-AR" b="1" dirty="0">
                <a:solidFill>
                  <a:srgbClr val="000000"/>
                </a:solidFill>
                <a:latin typeface="Arial" pitchFamily="34" charset="0"/>
                <a:cs typeface="Arial" pitchFamily="34" charset="0"/>
              </a:rPr>
              <a:t> </a:t>
            </a:r>
            <a:r>
              <a:rPr lang="es-MX" b="1" dirty="0" smtClean="0">
                <a:solidFill>
                  <a:srgbClr val="000000"/>
                </a:solidFill>
                <a:latin typeface="Arial" pitchFamily="34" charset="0"/>
                <a:cs typeface="Arial" pitchFamily="34" charset="0"/>
              </a:rPr>
              <a:t>Lunes (</a:t>
            </a:r>
            <a:r>
              <a:rPr lang="es-AR" b="1" dirty="0">
                <a:solidFill>
                  <a:srgbClr val="000000"/>
                </a:solidFill>
                <a:latin typeface="Arial" pitchFamily="34" charset="0"/>
                <a:cs typeface="Arial" pitchFamily="34" charset="0"/>
              </a:rPr>
              <a:t>Aula </a:t>
            </a:r>
            <a:r>
              <a:rPr lang="es-MX" b="1" dirty="0" smtClean="0">
                <a:solidFill>
                  <a:srgbClr val="000000"/>
                </a:solidFill>
                <a:latin typeface="Arial" pitchFamily="34" charset="0"/>
                <a:cs typeface="Arial" pitchFamily="34" charset="0"/>
              </a:rPr>
              <a:t>13) </a:t>
            </a:r>
            <a:r>
              <a:rPr lang="es-MX" b="1" dirty="0">
                <a:solidFill>
                  <a:srgbClr val="000000"/>
                </a:solidFill>
                <a:latin typeface="Arial" pitchFamily="34" charset="0"/>
                <a:cs typeface="Arial" pitchFamily="34" charset="0"/>
              </a:rPr>
              <a:t>y </a:t>
            </a:r>
            <a:r>
              <a:rPr lang="es-MX" b="1" dirty="0" smtClean="0">
                <a:solidFill>
                  <a:srgbClr val="000000"/>
                </a:solidFill>
                <a:latin typeface="Arial" pitchFamily="34" charset="0"/>
                <a:cs typeface="Arial" pitchFamily="34" charset="0"/>
              </a:rPr>
              <a:t>Martes (</a:t>
            </a:r>
            <a:r>
              <a:rPr lang="es-AR" b="1" dirty="0">
                <a:solidFill>
                  <a:srgbClr val="000000"/>
                </a:solidFill>
                <a:latin typeface="Arial" pitchFamily="34" charset="0"/>
                <a:cs typeface="Arial" pitchFamily="34" charset="0"/>
              </a:rPr>
              <a:t>Aula </a:t>
            </a:r>
            <a:r>
              <a:rPr lang="es-MX" b="1" dirty="0" smtClean="0">
                <a:solidFill>
                  <a:srgbClr val="000000"/>
                </a:solidFill>
                <a:latin typeface="Arial" pitchFamily="34" charset="0"/>
                <a:cs typeface="Arial" pitchFamily="34" charset="0"/>
              </a:rPr>
              <a:t>13) </a:t>
            </a:r>
            <a:r>
              <a:rPr lang="es-MX" b="1" dirty="0">
                <a:solidFill>
                  <a:srgbClr val="000000"/>
                </a:solidFill>
                <a:latin typeface="Arial" pitchFamily="34" charset="0"/>
                <a:cs typeface="Arial" pitchFamily="34" charset="0"/>
              </a:rPr>
              <a:t>16:30 a 19.30 </a:t>
            </a:r>
            <a:r>
              <a:rPr lang="es-MX" b="1" dirty="0" err="1">
                <a:solidFill>
                  <a:srgbClr val="000000"/>
                </a:solidFill>
                <a:latin typeface="Arial" pitchFamily="34" charset="0"/>
                <a:cs typeface="Arial" pitchFamily="34" charset="0"/>
              </a:rPr>
              <a:t>hs</a:t>
            </a:r>
            <a:r>
              <a:rPr lang="es-AR" b="1" dirty="0">
                <a:solidFill>
                  <a:srgbClr val="000000"/>
                </a:solidFill>
                <a:latin typeface="Arial" pitchFamily="34" charset="0"/>
                <a:cs typeface="Arial" pitchFamily="34" charset="0"/>
              </a:rPr>
              <a:t> </a:t>
            </a:r>
            <a:endParaRPr lang="es-AR" b="1" dirty="0" smtClean="0">
              <a:solidFill>
                <a:srgbClr val="000000"/>
              </a:solidFill>
              <a:latin typeface="Arial" pitchFamily="34" charset="0"/>
              <a:cs typeface="Arial" pitchFamily="34" charset="0"/>
            </a:endParaRPr>
          </a:p>
          <a:p>
            <a:pPr algn="ctr">
              <a:lnSpc>
                <a:spcPct val="150000"/>
              </a:lnSpc>
            </a:pPr>
            <a:endParaRPr lang="es-AR" b="1" u="sng" dirty="0">
              <a:solidFill>
                <a:srgbClr val="000000"/>
              </a:solidFill>
              <a:effectLst>
                <a:outerShdw blurRad="38100" dist="38100" dir="2700000" algn="tl">
                  <a:srgbClr val="000000">
                    <a:alpha val="43137"/>
                  </a:srgbClr>
                </a:outerShdw>
              </a:effectLst>
              <a:latin typeface="+mj-lt"/>
            </a:endParaRPr>
          </a:p>
          <a:p>
            <a:pPr algn="ctr">
              <a:lnSpc>
                <a:spcPct val="150000"/>
              </a:lnSpc>
            </a:pPr>
            <a:r>
              <a:rPr lang="es-AR" b="1" u="sng" dirty="0">
                <a:solidFill>
                  <a:srgbClr val="000000"/>
                </a:solidFill>
                <a:effectLst>
                  <a:outerShdw blurRad="38100" dist="38100" dir="2700000" algn="tl">
                    <a:srgbClr val="000000">
                      <a:alpha val="43137"/>
                    </a:srgbClr>
                  </a:outerShdw>
                </a:effectLst>
                <a:latin typeface="+mj-lt"/>
              </a:rPr>
              <a:t>T A Comisión 10</a:t>
            </a:r>
            <a:r>
              <a:rPr lang="es-AR" b="1" dirty="0">
                <a:solidFill>
                  <a:srgbClr val="000000"/>
                </a:solidFill>
                <a:latin typeface="+mj-lt"/>
              </a:rPr>
              <a:t>  Docente</a:t>
            </a:r>
            <a:r>
              <a:rPr lang="es-AR" b="1" dirty="0" smtClean="0">
                <a:solidFill>
                  <a:srgbClr val="000000"/>
                </a:solidFill>
                <a:latin typeface="+mj-lt"/>
              </a:rPr>
              <a:t>: Santiago Bruno</a:t>
            </a:r>
            <a:endParaRPr lang="es-AR" b="1" dirty="0">
              <a:solidFill>
                <a:srgbClr val="000000"/>
              </a:solidFill>
              <a:latin typeface="+mj-lt"/>
            </a:endParaRPr>
          </a:p>
          <a:p>
            <a:pPr algn="ctr">
              <a:lnSpc>
                <a:spcPct val="150000"/>
              </a:lnSpc>
            </a:pPr>
            <a:r>
              <a:rPr lang="es-MX" b="1" dirty="0" smtClean="0">
                <a:solidFill>
                  <a:srgbClr val="000000"/>
                </a:solidFill>
                <a:latin typeface="Arial" pitchFamily="34" charset="0"/>
                <a:cs typeface="Arial" pitchFamily="34" charset="0"/>
              </a:rPr>
              <a:t>Lunes (</a:t>
            </a:r>
            <a:r>
              <a:rPr lang="es-AR" b="1" dirty="0">
                <a:solidFill>
                  <a:srgbClr val="000000"/>
                </a:solidFill>
                <a:latin typeface="Arial" pitchFamily="34" charset="0"/>
                <a:cs typeface="Arial" pitchFamily="34" charset="0"/>
              </a:rPr>
              <a:t>Aula </a:t>
            </a:r>
            <a:r>
              <a:rPr lang="es-MX" b="1" dirty="0" smtClean="0">
                <a:solidFill>
                  <a:srgbClr val="000000"/>
                </a:solidFill>
                <a:latin typeface="Arial" pitchFamily="34" charset="0"/>
                <a:cs typeface="Arial" pitchFamily="34" charset="0"/>
              </a:rPr>
              <a:t>9</a:t>
            </a:r>
            <a:r>
              <a:rPr lang="es-MX" b="1" dirty="0" smtClean="0">
                <a:solidFill>
                  <a:srgbClr val="000000"/>
                </a:solidFill>
                <a:latin typeface="Arial" pitchFamily="34" charset="0"/>
                <a:cs typeface="Arial" pitchFamily="34" charset="0"/>
              </a:rPr>
              <a:t>) 16:30 a 2</a:t>
            </a:r>
            <a:r>
              <a:rPr lang="es-MX" b="1" dirty="0" smtClean="0">
                <a:solidFill>
                  <a:srgbClr val="000000"/>
                </a:solidFill>
                <a:latin typeface="Arial" pitchFamily="34" charset="0"/>
                <a:cs typeface="Arial" pitchFamily="34" charset="0"/>
              </a:rPr>
              <a:t>0 </a:t>
            </a:r>
            <a:r>
              <a:rPr lang="es-MX" b="1" dirty="0" smtClean="0">
                <a:solidFill>
                  <a:srgbClr val="000000"/>
                </a:solidFill>
                <a:latin typeface="Arial" pitchFamily="34" charset="0"/>
                <a:cs typeface="Arial" pitchFamily="34" charset="0"/>
              </a:rPr>
              <a:t>hs y </a:t>
            </a:r>
            <a:r>
              <a:rPr lang="es-MX" b="1" dirty="0">
                <a:solidFill>
                  <a:srgbClr val="000000"/>
                </a:solidFill>
                <a:latin typeface="Arial" pitchFamily="34" charset="0"/>
                <a:cs typeface="Arial" pitchFamily="34" charset="0"/>
              </a:rPr>
              <a:t>Martes </a:t>
            </a:r>
            <a:r>
              <a:rPr lang="es-MX" b="1" dirty="0" smtClean="0">
                <a:solidFill>
                  <a:srgbClr val="000000"/>
                </a:solidFill>
                <a:latin typeface="Arial" pitchFamily="34" charset="0"/>
                <a:cs typeface="Arial" pitchFamily="34" charset="0"/>
              </a:rPr>
              <a:t>(</a:t>
            </a:r>
            <a:r>
              <a:rPr lang="es-AR" b="1" dirty="0">
                <a:solidFill>
                  <a:srgbClr val="000000"/>
                </a:solidFill>
                <a:latin typeface="Arial" pitchFamily="34" charset="0"/>
                <a:cs typeface="Arial" pitchFamily="34" charset="0"/>
              </a:rPr>
              <a:t>Aula </a:t>
            </a:r>
            <a:r>
              <a:rPr lang="es-MX" b="1" dirty="0" smtClean="0">
                <a:solidFill>
                  <a:srgbClr val="000000"/>
                </a:solidFill>
                <a:latin typeface="Arial" pitchFamily="34" charset="0"/>
                <a:cs typeface="Arial" pitchFamily="34" charset="0"/>
              </a:rPr>
              <a:t>9) 16:30 </a:t>
            </a:r>
            <a:r>
              <a:rPr lang="es-MX" b="1" dirty="0">
                <a:solidFill>
                  <a:srgbClr val="000000"/>
                </a:solidFill>
                <a:latin typeface="Arial" pitchFamily="34" charset="0"/>
                <a:cs typeface="Arial" pitchFamily="34" charset="0"/>
              </a:rPr>
              <a:t>a </a:t>
            </a:r>
            <a:r>
              <a:rPr lang="es-MX" b="1" dirty="0" smtClean="0">
                <a:solidFill>
                  <a:srgbClr val="000000"/>
                </a:solidFill>
                <a:latin typeface="Arial" pitchFamily="34" charset="0"/>
                <a:cs typeface="Arial" pitchFamily="34" charset="0"/>
              </a:rPr>
              <a:t>19 </a:t>
            </a:r>
            <a:r>
              <a:rPr lang="es-MX" b="1" dirty="0">
                <a:solidFill>
                  <a:srgbClr val="000000"/>
                </a:solidFill>
                <a:latin typeface="Arial" pitchFamily="34" charset="0"/>
                <a:cs typeface="Arial" pitchFamily="34" charset="0"/>
              </a:rPr>
              <a:t>hs</a:t>
            </a:r>
            <a:endParaRPr lang="es-AR" b="1" dirty="0">
              <a:solidFill>
                <a:srgbClr val="000000"/>
              </a:solidFill>
              <a:latin typeface="Arial" pitchFamily="34" charset="0"/>
              <a:cs typeface="Arial" pitchFamily="34" charset="0"/>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43868"/>
            <a:ext cx="9144000" cy="6047809"/>
          </a:xfrm>
          <a:prstGeom prst="rect">
            <a:avLst/>
          </a:prstGeom>
          <a:noFill/>
          <a:ln w="25400">
            <a:noFill/>
          </a:ln>
        </p:spPr>
        <p:txBody>
          <a:bodyPr wrap="square">
            <a:spAutoFit/>
          </a:bodyPr>
          <a:lstStyle/>
          <a:p>
            <a:pPr algn="just">
              <a:lnSpc>
                <a:spcPct val="150000"/>
              </a:lnSpc>
            </a:pPr>
            <a:r>
              <a:rPr lang="es-ES" sz="2400" b="1" dirty="0" smtClean="0">
                <a:solidFill>
                  <a:srgbClr val="343A40"/>
                </a:solidFill>
                <a:latin typeface="+mj-lt"/>
              </a:rPr>
              <a:t>APROBACIÓN DE MATEMÁTICA I POR </a:t>
            </a:r>
            <a:r>
              <a:rPr lang="es-ES" sz="2400" b="1" dirty="0" smtClean="0">
                <a:solidFill>
                  <a:srgbClr val="C00000"/>
                </a:solidFill>
                <a:latin typeface="+mj-lt"/>
              </a:rPr>
              <a:t>PROMOCIÓN</a:t>
            </a:r>
            <a:r>
              <a:rPr lang="es-ES" sz="2400" b="1" dirty="0">
                <a:solidFill>
                  <a:srgbClr val="343A40"/>
                </a:solidFill>
                <a:latin typeface="+mj-lt"/>
              </a:rPr>
              <a:t> </a:t>
            </a:r>
            <a:endParaRPr lang="es-ES" sz="2400" dirty="0" smtClean="0">
              <a:solidFill>
                <a:srgbClr val="343A40"/>
              </a:solidFill>
              <a:latin typeface="+mj-lt"/>
            </a:endParaRPr>
          </a:p>
          <a:p>
            <a:pPr algn="just">
              <a:lnSpc>
                <a:spcPct val="150000"/>
              </a:lnSpc>
            </a:pPr>
            <a:r>
              <a:rPr lang="es-ES" dirty="0" smtClean="0">
                <a:solidFill>
                  <a:srgbClr val="343A40"/>
                </a:solidFill>
                <a:latin typeface="+mj-lt"/>
              </a:rPr>
              <a:t>Quienes </a:t>
            </a:r>
            <a:r>
              <a:rPr lang="es-ES" dirty="0">
                <a:solidFill>
                  <a:srgbClr val="343A40"/>
                </a:solidFill>
                <a:latin typeface="+mj-lt"/>
              </a:rPr>
              <a:t>regularizan la asignatura, acreditan el contenido evaluado en el </a:t>
            </a:r>
            <a:r>
              <a:rPr lang="es-ES" dirty="0" smtClean="0">
                <a:solidFill>
                  <a:srgbClr val="343A40"/>
                </a:solidFill>
                <a:latin typeface="+mj-lt"/>
              </a:rPr>
              <a:t>parcial/ </a:t>
            </a:r>
            <a:r>
              <a:rPr lang="es-ES" dirty="0" err="1" smtClean="0">
                <a:solidFill>
                  <a:srgbClr val="343A40"/>
                </a:solidFill>
                <a:latin typeface="+mj-lt"/>
              </a:rPr>
              <a:t>recuperatorio</a:t>
            </a:r>
            <a:r>
              <a:rPr lang="es-ES" dirty="0" smtClean="0">
                <a:solidFill>
                  <a:srgbClr val="343A40"/>
                </a:solidFill>
                <a:latin typeface="+mj-lt"/>
              </a:rPr>
              <a:t> </a:t>
            </a:r>
            <a:r>
              <a:rPr lang="es-ES" dirty="0">
                <a:solidFill>
                  <a:srgbClr val="343A40"/>
                </a:solidFill>
                <a:latin typeface="+mj-lt"/>
              </a:rPr>
              <a:t>teniendo vigencia la regularidad 5 años. </a:t>
            </a:r>
            <a:endParaRPr lang="es-ES" dirty="0" smtClean="0">
              <a:solidFill>
                <a:srgbClr val="343A40"/>
              </a:solidFill>
              <a:latin typeface="+mj-lt"/>
            </a:endParaRPr>
          </a:p>
          <a:p>
            <a:pPr algn="just">
              <a:lnSpc>
                <a:spcPct val="150000"/>
              </a:lnSpc>
            </a:pPr>
            <a:r>
              <a:rPr lang="es-ES" dirty="0" smtClean="0">
                <a:solidFill>
                  <a:srgbClr val="343A40"/>
                </a:solidFill>
                <a:latin typeface="+mj-lt"/>
              </a:rPr>
              <a:t>Quienes </a:t>
            </a:r>
            <a:r>
              <a:rPr lang="es-ES" dirty="0">
                <a:solidFill>
                  <a:srgbClr val="343A40"/>
                </a:solidFill>
                <a:latin typeface="+mj-lt"/>
              </a:rPr>
              <a:t>obtuvieron la regularidad, tienen la opción de acreditar los temas no evaluados en el </a:t>
            </a:r>
            <a:r>
              <a:rPr lang="es-ES" dirty="0" smtClean="0">
                <a:solidFill>
                  <a:srgbClr val="343A40"/>
                </a:solidFill>
                <a:latin typeface="+mj-lt"/>
              </a:rPr>
              <a:t>parcial/</a:t>
            </a:r>
            <a:r>
              <a:rPr lang="es-ES" dirty="0" err="1" smtClean="0">
                <a:solidFill>
                  <a:srgbClr val="343A40"/>
                </a:solidFill>
                <a:latin typeface="+mj-lt"/>
              </a:rPr>
              <a:t>recuperatorio</a:t>
            </a:r>
            <a:r>
              <a:rPr lang="es-ES" dirty="0" smtClean="0">
                <a:solidFill>
                  <a:srgbClr val="343A40"/>
                </a:solidFill>
                <a:latin typeface="+mj-lt"/>
              </a:rPr>
              <a:t> en un parcial promocional </a:t>
            </a:r>
            <a:r>
              <a:rPr lang="es-ES" dirty="0">
                <a:solidFill>
                  <a:srgbClr val="343A40"/>
                </a:solidFill>
                <a:latin typeface="+mj-lt"/>
              </a:rPr>
              <a:t>en el </a:t>
            </a:r>
            <a:r>
              <a:rPr lang="es-ES" b="1" dirty="0">
                <a:solidFill>
                  <a:srgbClr val="C00000"/>
                </a:solidFill>
                <a:latin typeface="+mj-lt"/>
              </a:rPr>
              <a:t>2º llamado de la mesa inmediata posterior al cursado donde se obtuvo la condición regular Y SÓLO EN ESE </a:t>
            </a:r>
            <a:r>
              <a:rPr lang="es-ES" b="1" dirty="0" smtClean="0">
                <a:solidFill>
                  <a:srgbClr val="C00000"/>
                </a:solidFill>
                <a:latin typeface="+mj-lt"/>
              </a:rPr>
              <a:t>LLAMADO</a:t>
            </a:r>
            <a:r>
              <a:rPr lang="es-ES" dirty="0" smtClean="0">
                <a:solidFill>
                  <a:srgbClr val="343A40"/>
                </a:solidFill>
                <a:latin typeface="+mj-lt"/>
              </a:rPr>
              <a:t>. </a:t>
            </a:r>
          </a:p>
          <a:p>
            <a:pPr algn="just">
              <a:lnSpc>
                <a:spcPct val="150000"/>
              </a:lnSpc>
            </a:pPr>
            <a:r>
              <a:rPr lang="es-ES" dirty="0" smtClean="0">
                <a:solidFill>
                  <a:srgbClr val="343A40"/>
                </a:solidFill>
                <a:latin typeface="+mj-lt"/>
              </a:rPr>
              <a:t>Para acceder a dicho parcial promocional, es necesario </a:t>
            </a:r>
            <a:r>
              <a:rPr lang="es-ES" dirty="0">
                <a:solidFill>
                  <a:srgbClr val="343A40"/>
                </a:solidFill>
                <a:latin typeface="+mj-lt"/>
              </a:rPr>
              <a:t>inscripción previa </a:t>
            </a:r>
            <a:r>
              <a:rPr lang="es-ES" dirty="0" smtClean="0">
                <a:solidFill>
                  <a:srgbClr val="343A40"/>
                </a:solidFill>
                <a:latin typeface="+mj-lt"/>
              </a:rPr>
              <a:t>por formulario que </a:t>
            </a:r>
            <a:r>
              <a:rPr lang="es-ES" dirty="0">
                <a:solidFill>
                  <a:srgbClr val="343A40"/>
                </a:solidFill>
                <a:latin typeface="+mj-lt"/>
              </a:rPr>
              <a:t>se publicará </a:t>
            </a:r>
            <a:r>
              <a:rPr lang="es-ES" dirty="0" smtClean="0">
                <a:solidFill>
                  <a:srgbClr val="343A40"/>
                </a:solidFill>
                <a:latin typeface="+mj-lt"/>
              </a:rPr>
              <a:t>oportunamente. </a:t>
            </a:r>
            <a:r>
              <a:rPr lang="es-ES" b="1" dirty="0" smtClean="0">
                <a:solidFill>
                  <a:srgbClr val="343A40"/>
                </a:solidFill>
                <a:latin typeface="+mj-lt"/>
              </a:rPr>
              <a:t>NO REQUIERE INSCRIPCIÓN POR GUARANÍ.</a:t>
            </a:r>
          </a:p>
          <a:p>
            <a:pPr algn="just">
              <a:lnSpc>
                <a:spcPct val="150000"/>
              </a:lnSpc>
            </a:pPr>
            <a:r>
              <a:rPr lang="es-ES" dirty="0" smtClean="0">
                <a:solidFill>
                  <a:srgbClr val="343A40"/>
                </a:solidFill>
                <a:latin typeface="+mj-lt"/>
              </a:rPr>
              <a:t>En </a:t>
            </a:r>
            <a:r>
              <a:rPr lang="es-ES" dirty="0">
                <a:solidFill>
                  <a:srgbClr val="343A40"/>
                </a:solidFill>
                <a:latin typeface="+mj-lt"/>
              </a:rPr>
              <a:t>caso de no acreditar los contenidos, la calificación no quedará registrada en la historia académica. </a:t>
            </a:r>
            <a:endParaRPr lang="es-ES" dirty="0" smtClean="0">
              <a:solidFill>
                <a:srgbClr val="343A40"/>
              </a:solidFill>
              <a:latin typeface="+mj-lt"/>
            </a:endParaRPr>
          </a:p>
          <a:p>
            <a:pPr algn="just">
              <a:lnSpc>
                <a:spcPct val="150000"/>
              </a:lnSpc>
            </a:pPr>
            <a:r>
              <a:rPr lang="es-ES" dirty="0" smtClean="0">
                <a:solidFill>
                  <a:srgbClr val="343A40"/>
                </a:solidFill>
                <a:latin typeface="+mj-lt"/>
              </a:rPr>
              <a:t>Independientemente </a:t>
            </a:r>
            <a:r>
              <a:rPr lang="es-ES" dirty="0">
                <a:solidFill>
                  <a:srgbClr val="343A40"/>
                </a:solidFill>
                <a:latin typeface="+mj-lt"/>
              </a:rPr>
              <a:t>de haber optado por la opción de promoción, pueden hacer uso del derecho a inscribirse al examen final por sistema guaraní en cualquier llamado y en caso de dar el presente, la calificación obtenida impactará en la historia académica.</a:t>
            </a:r>
            <a:endParaRPr lang="es-AR" dirty="0">
              <a:latin typeface="+mj-lt"/>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01043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833" y="194827"/>
            <a:ext cx="8165803" cy="5078313"/>
          </a:xfrm>
          <a:prstGeom prst="rect">
            <a:avLst/>
          </a:prstGeom>
        </p:spPr>
        <p:txBody>
          <a:bodyPr wrap="square">
            <a:spAutoFit/>
          </a:bodyPr>
          <a:lstStyle/>
          <a:p>
            <a:pPr algn="just">
              <a:lnSpc>
                <a:spcPct val="150000"/>
              </a:lnSpc>
            </a:pPr>
            <a:r>
              <a:rPr lang="es-ES" sz="2000" dirty="0">
                <a:solidFill>
                  <a:srgbClr val="000000"/>
                </a:solidFill>
                <a:latin typeface="+mj-lt"/>
              </a:rPr>
              <a:t> </a:t>
            </a:r>
            <a:r>
              <a:rPr lang="es-ES" sz="2400" dirty="0" smtClean="0">
                <a:solidFill>
                  <a:srgbClr val="000000"/>
                </a:solidFill>
              </a:rPr>
              <a:t>El </a:t>
            </a:r>
            <a:r>
              <a:rPr lang="es-ES" sz="2400" b="1" dirty="0" smtClean="0">
                <a:solidFill>
                  <a:srgbClr val="FF0000"/>
                </a:solidFill>
              </a:rPr>
              <a:t>PARCIAL PROMOCIONAL </a:t>
            </a:r>
            <a:r>
              <a:rPr lang="es-ES" sz="2400" dirty="0" smtClean="0">
                <a:solidFill>
                  <a:srgbClr val="000000"/>
                </a:solidFill>
              </a:rPr>
              <a:t>es </a:t>
            </a:r>
            <a:r>
              <a:rPr lang="es-ES" sz="2400" b="1" dirty="0">
                <a:solidFill>
                  <a:srgbClr val="000000"/>
                </a:solidFill>
              </a:rPr>
              <a:t>PRESENCIAL INDIVIDUAL </a:t>
            </a:r>
            <a:r>
              <a:rPr lang="es-ES" sz="2400" b="1" dirty="0" smtClean="0">
                <a:solidFill>
                  <a:srgbClr val="000000"/>
                </a:solidFill>
              </a:rPr>
              <a:t>TEÓRICO-PRÁCTICO, </a:t>
            </a:r>
            <a:r>
              <a:rPr lang="es-ES" sz="2400" b="1" dirty="0">
                <a:solidFill>
                  <a:srgbClr val="000000"/>
                </a:solidFill>
              </a:rPr>
              <a:t>A </a:t>
            </a:r>
            <a:r>
              <a:rPr lang="es-ES" sz="2400" b="1" dirty="0" smtClean="0">
                <a:solidFill>
                  <a:srgbClr val="000000"/>
                </a:solidFill>
              </a:rPr>
              <a:t>CARPETA ABIERTA (</a:t>
            </a:r>
            <a:r>
              <a:rPr lang="es-ES" sz="2400" dirty="0" smtClean="0">
                <a:solidFill>
                  <a:srgbClr val="000000"/>
                </a:solidFill>
              </a:rPr>
              <a:t>cualquier </a:t>
            </a:r>
            <a:r>
              <a:rPr lang="es-ES" sz="2400" dirty="0">
                <a:solidFill>
                  <a:srgbClr val="000000"/>
                </a:solidFill>
              </a:rPr>
              <a:t>material de consulta </a:t>
            </a:r>
            <a:r>
              <a:rPr lang="es-ES" sz="2400" dirty="0" smtClean="0">
                <a:solidFill>
                  <a:srgbClr val="000000"/>
                </a:solidFill>
              </a:rPr>
              <a:t>podrá </a:t>
            </a:r>
            <a:r>
              <a:rPr lang="es-ES" sz="2400" dirty="0">
                <a:solidFill>
                  <a:srgbClr val="000000"/>
                </a:solidFill>
              </a:rPr>
              <a:t>ser únicamente en formato papel en manuscrita, no digital, no fotocopia) </a:t>
            </a:r>
            <a:r>
              <a:rPr lang="es-ES" sz="2400" b="1" dirty="0">
                <a:solidFill>
                  <a:srgbClr val="000000"/>
                </a:solidFill>
              </a:rPr>
              <a:t>SIN ACCESO A INTERNET POR NINGÚN DISPOSITIVO. </a:t>
            </a:r>
            <a:r>
              <a:rPr lang="es-ES" sz="2400" dirty="0">
                <a:solidFill>
                  <a:srgbClr val="000000"/>
                </a:solidFill>
              </a:rPr>
              <a:t>Se aprueba con calificación no inferior al 60 %, debiendo tener </a:t>
            </a:r>
            <a:r>
              <a:rPr lang="es-ES" sz="2400" b="1" dirty="0">
                <a:solidFill>
                  <a:srgbClr val="000000"/>
                </a:solidFill>
              </a:rPr>
              <a:t>puntaje no nulo en todas las consignas, caso contrario el examen estará insuficiente</a:t>
            </a:r>
            <a:r>
              <a:rPr lang="es-ES" sz="2400" dirty="0">
                <a:solidFill>
                  <a:srgbClr val="000000"/>
                </a:solidFill>
              </a:rPr>
              <a:t>. </a:t>
            </a:r>
            <a:r>
              <a:rPr lang="es-ES" sz="2400" dirty="0" smtClean="0">
                <a:solidFill>
                  <a:srgbClr val="000000"/>
                </a:solidFill>
              </a:rPr>
              <a:t>La </a:t>
            </a:r>
            <a:r>
              <a:rPr lang="es-ES" sz="2400" dirty="0">
                <a:solidFill>
                  <a:srgbClr val="000000"/>
                </a:solidFill>
              </a:rPr>
              <a:t>aprobación de esta evaluación implica la acreditación de la asignatura</a:t>
            </a:r>
            <a:r>
              <a:rPr lang="es-ES" sz="2400" dirty="0" smtClean="0">
                <a:solidFill>
                  <a:srgbClr val="000000"/>
                </a:solidFill>
              </a:rPr>
              <a:t>.</a:t>
            </a:r>
            <a:endParaRPr lang="es-ES" sz="2400" dirty="0">
              <a:solidFill>
                <a:srgbClr val="000000"/>
              </a:solidFill>
              <a:latin typeface="+mj-lt"/>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4541219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04146" y="3253936"/>
            <a:ext cx="7360170" cy="3416320"/>
          </a:xfrm>
          <a:prstGeom prst="rect">
            <a:avLst/>
          </a:prstGeom>
          <a:noFill/>
          <a:ln w="34925">
            <a:noFill/>
          </a:ln>
        </p:spPr>
        <p:txBody>
          <a:bodyPr wrap="square">
            <a:spAutoFit/>
          </a:bodyPr>
          <a:lstStyle/>
          <a:p>
            <a:pPr algn="just">
              <a:lnSpc>
                <a:spcPct val="150000"/>
              </a:lnSpc>
            </a:pPr>
            <a:r>
              <a:rPr lang="es-ES" sz="1800" dirty="0">
                <a:solidFill>
                  <a:srgbClr val="343A40"/>
                </a:solidFill>
                <a:latin typeface="Arial" panose="020B0604020202020204" pitchFamily="34" charset="0"/>
                <a:cs typeface="Arial" panose="020B0604020202020204" pitchFamily="34" charset="0"/>
              </a:rPr>
              <a:t>Los contenidos del programa de  Matemática I los desarrollaremos utilizando como bibliografía de cabecera el </a:t>
            </a:r>
            <a:r>
              <a:rPr lang="es-ES" sz="1800" b="1" dirty="0">
                <a:solidFill>
                  <a:srgbClr val="C00000"/>
                </a:solidFill>
                <a:latin typeface="Arial" panose="020B0604020202020204" pitchFamily="34" charset="0"/>
                <a:cs typeface="Arial" panose="020B0604020202020204" pitchFamily="34" charset="0"/>
              </a:rPr>
              <a:t>Tomo 1 del libro "Cálculo Diferencial e Integral- Tomo 1- Edición 2023” </a:t>
            </a:r>
            <a:r>
              <a:rPr lang="es-ES_tradnl" dirty="0">
                <a:solidFill>
                  <a:srgbClr val="000000"/>
                </a:solidFill>
                <a:latin typeface="+mj-lt"/>
              </a:rPr>
              <a:t>Proyecto Iniciativa Latinoamericana de Libros de Texto Abiertos (</a:t>
            </a:r>
            <a:r>
              <a:rPr lang="es-ES_tradnl" dirty="0" err="1">
                <a:solidFill>
                  <a:srgbClr val="000000"/>
                </a:solidFill>
                <a:latin typeface="+mj-lt"/>
              </a:rPr>
              <a:t>LATIn</a:t>
            </a:r>
            <a:r>
              <a:rPr lang="es-ES_tradnl" dirty="0" smtClean="0">
                <a:solidFill>
                  <a:srgbClr val="000000"/>
                </a:solidFill>
                <a:latin typeface="+mj-lt"/>
              </a:rPr>
              <a:t>), </a:t>
            </a:r>
            <a:r>
              <a:rPr lang="es-ES" b="1" dirty="0" smtClean="0">
                <a:solidFill>
                  <a:srgbClr val="000000"/>
                </a:solidFill>
                <a:latin typeface="Arial" panose="020B0604020202020204" pitchFamily="34" charset="0"/>
                <a:cs typeface="Arial" panose="020B0604020202020204" pitchFamily="34" charset="0"/>
              </a:rPr>
              <a:t>disponible </a:t>
            </a:r>
            <a:r>
              <a:rPr lang="es-ES" b="1" dirty="0">
                <a:solidFill>
                  <a:srgbClr val="000000"/>
                </a:solidFill>
                <a:latin typeface="Arial" panose="020B0604020202020204" pitchFamily="34" charset="0"/>
                <a:cs typeface="Arial" panose="020B0604020202020204" pitchFamily="34" charset="0"/>
              </a:rPr>
              <a:t>en el repositorio </a:t>
            </a:r>
            <a:r>
              <a:rPr lang="es-ES" b="1" dirty="0" err="1">
                <a:solidFill>
                  <a:srgbClr val="000000"/>
                </a:solidFill>
                <a:latin typeface="Arial" panose="020B0604020202020204" pitchFamily="34" charset="0"/>
                <a:cs typeface="Arial" panose="020B0604020202020204" pitchFamily="34" charset="0"/>
              </a:rPr>
              <a:t>hipermedial</a:t>
            </a:r>
            <a:r>
              <a:rPr lang="es-ES" b="1" dirty="0">
                <a:solidFill>
                  <a:srgbClr val="000000"/>
                </a:solidFill>
                <a:latin typeface="Arial" panose="020B0604020202020204" pitchFamily="34" charset="0"/>
                <a:cs typeface="Arial" panose="020B0604020202020204" pitchFamily="34" charset="0"/>
              </a:rPr>
              <a:t> de la </a:t>
            </a:r>
            <a:r>
              <a:rPr lang="es-ES" b="1" dirty="0" smtClean="0">
                <a:solidFill>
                  <a:srgbClr val="000000"/>
                </a:solidFill>
                <a:latin typeface="Arial" panose="020B0604020202020204" pitchFamily="34" charset="0"/>
                <a:cs typeface="Arial" panose="020B0604020202020204" pitchFamily="34" charset="0"/>
              </a:rPr>
              <a:t>UNR accediendo por el siguiente enlace</a:t>
            </a:r>
            <a:r>
              <a:rPr lang="es-ES" b="1" dirty="0">
                <a:solidFill>
                  <a:srgbClr val="000000"/>
                </a:solidFill>
                <a:latin typeface="Arial" panose="020B0604020202020204" pitchFamily="34" charset="0"/>
                <a:cs typeface="Arial" panose="020B0604020202020204" pitchFamily="34" charset="0"/>
              </a:rPr>
              <a:t>: </a:t>
            </a:r>
            <a:r>
              <a:rPr lang="es-ES" b="1" dirty="0">
                <a:solidFill>
                  <a:srgbClr val="000000"/>
                </a:solidFill>
                <a:latin typeface="Arial" panose="020B0604020202020204" pitchFamily="34" charset="0"/>
                <a:cs typeface="Arial" panose="020B0604020202020204" pitchFamily="34" charset="0"/>
                <a:hlinkClick r:id="rId2"/>
              </a:rPr>
              <a:t>https://</a:t>
            </a:r>
            <a:r>
              <a:rPr lang="es-ES" b="1" dirty="0" smtClean="0">
                <a:solidFill>
                  <a:srgbClr val="000000"/>
                </a:solidFill>
                <a:latin typeface="Arial" panose="020B0604020202020204" pitchFamily="34" charset="0"/>
                <a:cs typeface="Arial" panose="020B0604020202020204" pitchFamily="34" charset="0"/>
                <a:hlinkClick r:id="rId2"/>
              </a:rPr>
              <a:t>rephip.unr.edu.ar/items/29b5e942-bc3f-4f41-b8c8-894c9e442a36</a:t>
            </a:r>
            <a:r>
              <a:rPr lang="es-ES" b="1" dirty="0" smtClean="0">
                <a:solidFill>
                  <a:srgbClr val="000000"/>
                </a:solidFill>
                <a:latin typeface="Arial" panose="020B0604020202020204" pitchFamily="34" charset="0"/>
                <a:cs typeface="Arial" panose="020B0604020202020204" pitchFamily="34" charset="0"/>
              </a:rPr>
              <a:t> o el QR adjunto</a:t>
            </a:r>
            <a:endParaRPr lang="es-ES" sz="1800" b="1" dirty="0">
              <a:solidFill>
                <a:srgbClr val="FF0000"/>
              </a:solidFill>
              <a:latin typeface="Arial" panose="020B0604020202020204" pitchFamily="34" charset="0"/>
              <a:cs typeface="Arial" panose="020B0604020202020204" pitchFamily="34" charset="0"/>
            </a:endParaRPr>
          </a:p>
        </p:txBody>
      </p:sp>
      <p:sp>
        <p:nvSpPr>
          <p:cNvPr id="3" name="Rectángulo 2"/>
          <p:cNvSpPr/>
          <p:nvPr/>
        </p:nvSpPr>
        <p:spPr>
          <a:xfrm>
            <a:off x="0" y="9437"/>
            <a:ext cx="9143999" cy="646331"/>
          </a:xfrm>
          <a:prstGeom prst="rect">
            <a:avLst/>
          </a:prstGeom>
          <a:noFill/>
          <a:ln w="34925">
            <a:noFill/>
          </a:ln>
        </p:spPr>
        <p:txBody>
          <a:bodyPr wrap="square">
            <a:spAutoFit/>
          </a:bodyPr>
          <a:lstStyle/>
          <a:p>
            <a:pPr algn="ctr">
              <a:lnSpc>
                <a:spcPct val="150000"/>
              </a:lnSpc>
            </a:pPr>
            <a:r>
              <a:rPr lang="es-ES" sz="2400" b="1" dirty="0">
                <a:solidFill>
                  <a:srgbClr val="C00000"/>
                </a:solidFill>
                <a:latin typeface="+mj-lt"/>
              </a:rPr>
              <a:t>MODALIDAD DE TRABAJO</a:t>
            </a:r>
          </a:p>
        </p:txBody>
      </p:sp>
      <p:sp>
        <p:nvSpPr>
          <p:cNvPr id="5" name="Rectángulo 4"/>
          <p:cNvSpPr/>
          <p:nvPr/>
        </p:nvSpPr>
        <p:spPr>
          <a:xfrm>
            <a:off x="0" y="548427"/>
            <a:ext cx="6685935" cy="3000821"/>
          </a:xfrm>
          <a:prstGeom prst="rect">
            <a:avLst/>
          </a:prstGeom>
          <a:noFill/>
          <a:ln w="34925">
            <a:noFill/>
          </a:ln>
        </p:spPr>
        <p:txBody>
          <a:bodyPr wrap="square">
            <a:spAutoFit/>
          </a:bodyPr>
          <a:lstStyle/>
          <a:p>
            <a:pPr algn="just">
              <a:lnSpc>
                <a:spcPct val="150000"/>
              </a:lnSpc>
            </a:pPr>
            <a:r>
              <a:rPr lang="es-ES" dirty="0">
                <a:solidFill>
                  <a:srgbClr val="000000"/>
                </a:solidFill>
                <a:latin typeface="Arial" panose="020B0604020202020204" pitchFamily="34" charset="0"/>
                <a:ea typeface="Arial"/>
                <a:cs typeface="Arial" panose="020B0604020202020204"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En el </a:t>
            </a:r>
            <a:r>
              <a:rPr lang="es-ES" dirty="0">
                <a:solidFill>
                  <a:srgbClr val="000000"/>
                </a:solidFill>
                <a:latin typeface="Arial" panose="020B0604020202020204" pitchFamily="34" charset="0"/>
                <a:ea typeface="Arial"/>
                <a:cs typeface="Arial" panose="020B0604020202020204"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desarrollo de</a:t>
            </a:r>
            <a:r>
              <a:rPr lang="es-ES" dirty="0">
                <a:solidFill>
                  <a:srgbClr val="000000"/>
                </a:solidFill>
                <a:latin typeface="Arial" panose="020B0604020202020204" pitchFamily="34" charset="0"/>
                <a:ea typeface="Arial"/>
                <a:cs typeface="Arial" panose="020B0604020202020204" pitchFamily="34" charset="0"/>
                <a:sym typeface="Arial"/>
              </a:rPr>
              <a:t> la asignatura se </a:t>
            </a:r>
            <a:r>
              <a:rPr lang="es-ES" dirty="0">
                <a:solidFill>
                  <a:srgbClr val="000000"/>
                </a:solidFill>
                <a:latin typeface="Arial" panose="020B0604020202020204" pitchFamily="34" charset="0"/>
                <a:cs typeface="Arial" panose="020B0604020202020204" pitchFamily="34" charset="0"/>
              </a:rPr>
              <a:t>trabajarán</a:t>
            </a:r>
            <a:r>
              <a:rPr lang="es-ES" dirty="0">
                <a:solidFill>
                  <a:srgbClr val="000000"/>
                </a:solidFill>
                <a:latin typeface="Arial" panose="020B0604020202020204" pitchFamily="34" charset="0"/>
                <a:ea typeface="Arial"/>
                <a:cs typeface="Arial" panose="020B0604020202020204" pitchFamily="34" charset="0"/>
                <a:sym typeface="Arial"/>
              </a:rPr>
              <a:t> conceptos y actividades enmarcados en el paradigma hermenéutico</a:t>
            </a:r>
            <a:r>
              <a:rPr lang="es-ES" dirty="0">
                <a:solidFill>
                  <a:srgbClr val="000000"/>
                </a:solidFill>
                <a:latin typeface="Arial" panose="020B0604020202020204" pitchFamily="34" charset="0"/>
                <a:cs typeface="Arial" panose="020B0604020202020204" pitchFamily="34" charset="0"/>
              </a:rPr>
              <a:t> </a:t>
            </a:r>
            <a:r>
              <a:rPr lang="es-ES" b="1" dirty="0">
                <a:solidFill>
                  <a:srgbClr val="C00000"/>
                </a:solidFill>
                <a:latin typeface="Arial" panose="020B0604020202020204" pitchFamily="34" charset="0"/>
                <a:ea typeface="Arial"/>
                <a:cs typeface="Arial" panose="020B0604020202020204" pitchFamily="34" charset="0"/>
                <a:sym typeface="Arial"/>
              </a:rPr>
              <a:t>interpretativo</a:t>
            </a:r>
            <a:r>
              <a:rPr lang="es-ES" dirty="0">
                <a:solidFill>
                  <a:srgbClr val="000000"/>
                </a:solidFill>
                <a:latin typeface="Arial" panose="020B0604020202020204" pitchFamily="34" charset="0"/>
                <a:ea typeface="Arial"/>
                <a:cs typeface="Arial" panose="020B0604020202020204" pitchFamily="34" charset="0"/>
                <a:sym typeface="Arial"/>
              </a:rPr>
              <a:t>, en contraposición con el </a:t>
            </a:r>
            <a:r>
              <a:rPr lang="es-ES" dirty="0" err="1">
                <a:solidFill>
                  <a:srgbClr val="000000"/>
                </a:solidFill>
                <a:latin typeface="Arial" panose="020B0604020202020204" pitchFamily="34" charset="0"/>
                <a:ea typeface="Arial"/>
                <a:cs typeface="Arial" panose="020B0604020202020204"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tecnicista</a:t>
            </a:r>
            <a:r>
              <a:rPr lang="es-ES" dirty="0">
                <a:solidFill>
                  <a:srgbClr val="000000"/>
                </a:solidFill>
                <a:latin typeface="Arial" panose="020B0604020202020204" pitchFamily="34" charset="0"/>
                <a:ea typeface="Arial"/>
                <a:cs typeface="Arial" panose="020B0604020202020204" pitchFamily="34" charset="0"/>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s-ES" dirty="0" err="1">
                <a:solidFill>
                  <a:srgbClr val="000000"/>
                </a:solidFill>
                <a:latin typeface="Arial" panose="020B0604020202020204" pitchFamily="34" charset="0"/>
                <a:ea typeface="Arial"/>
                <a:cs typeface="Arial" panose="020B0604020202020204" pitchFamily="34" charset="0"/>
                <a:sym typeface="Arial"/>
              </a:rPr>
              <a:t>procedimentalista</a:t>
            </a:r>
            <a:r>
              <a:rPr lang="es-ES" dirty="0">
                <a:solidFill>
                  <a:srgbClr val="000000"/>
                </a:solidFill>
                <a:latin typeface="Arial" panose="020B0604020202020204" pitchFamily="34" charset="0"/>
                <a:ea typeface="Arial"/>
                <a:cs typeface="Arial" panose="020B0604020202020204" pitchFamily="34" charset="0"/>
                <a:sym typeface="Arial"/>
              </a:rPr>
              <a:t>. Es decir que </a:t>
            </a:r>
            <a:r>
              <a:rPr lang="es-ES" dirty="0">
                <a:solidFill>
                  <a:srgbClr val="000000"/>
                </a:solidFill>
                <a:latin typeface="Arial" panose="020B0604020202020204" pitchFamily="34" charset="0"/>
                <a:cs typeface="Arial" panose="020B0604020202020204" pitchFamily="34" charset="0"/>
              </a:rPr>
              <a:t>se fomentará la interpretación de los resultados </a:t>
            </a:r>
            <a:r>
              <a:rPr lang="es-ES" b="1" dirty="0" smtClean="0">
                <a:solidFill>
                  <a:srgbClr val="C00000"/>
                </a:solidFill>
                <a:latin typeface="Arial" panose="020B0604020202020204" pitchFamily="34" charset="0"/>
                <a:cs typeface="Arial" panose="020B0604020202020204" pitchFamily="34" charset="0"/>
              </a:rPr>
              <a:t>contextualizados </a:t>
            </a:r>
            <a:r>
              <a:rPr lang="es-ES" b="1" dirty="0">
                <a:solidFill>
                  <a:srgbClr val="C00000"/>
                </a:solidFill>
                <a:latin typeface="Arial" panose="020B0604020202020204" pitchFamily="34" charset="0"/>
                <a:cs typeface="Arial" panose="020B0604020202020204" pitchFamily="34" charset="0"/>
              </a:rPr>
              <a:t>en situaciones de las Cs. experimentales </a:t>
            </a:r>
            <a:r>
              <a:rPr lang="es-ES" dirty="0">
                <a:solidFill>
                  <a:srgbClr val="000000"/>
                </a:solidFill>
                <a:latin typeface="Arial" panose="020B0604020202020204" pitchFamily="34" charset="0"/>
                <a:cs typeface="Arial" panose="020B0604020202020204" pitchFamily="34" charset="0"/>
              </a:rPr>
              <a:t>vinculadas a las carreras que se dictan en la </a:t>
            </a:r>
            <a:r>
              <a:rPr lang="es-ES" dirty="0" err="1">
                <a:solidFill>
                  <a:srgbClr val="000000"/>
                </a:solidFill>
                <a:latin typeface="Arial" panose="020B0604020202020204" pitchFamily="34" charset="0"/>
                <a:cs typeface="Arial" panose="020B0604020202020204" pitchFamily="34" charset="0"/>
              </a:rPr>
              <a:t>FCByF</a:t>
            </a:r>
            <a:r>
              <a:rPr lang="es-ES" dirty="0">
                <a:solidFill>
                  <a:srgbClr val="000000"/>
                </a:solidFill>
                <a:latin typeface="Arial" panose="020B0604020202020204" pitchFamily="34" charset="0"/>
                <a:cs typeface="Arial" panose="020B0604020202020204" pitchFamily="34" charset="0"/>
              </a:rPr>
              <a:t>.</a:t>
            </a:r>
            <a:endParaRPr lang="es-AR" sz="1800" dirty="0">
              <a:solidFill>
                <a:srgbClr val="000000"/>
              </a:solidFill>
            </a:endParaRPr>
          </a:p>
        </p:txBody>
      </p:sp>
      <p:pic>
        <p:nvPicPr>
          <p:cNvPr id="8" name="Imagen 7"/>
          <p:cNvPicPr/>
          <p:nvPr/>
        </p:nvPicPr>
        <p:blipFill rotWithShape="1">
          <a:blip r:embed="rId3"/>
          <a:srcRect l="44333" t="14633" r="22742" b="5100"/>
          <a:stretch/>
        </p:blipFill>
        <p:spPr bwMode="auto">
          <a:xfrm>
            <a:off x="6879264" y="0"/>
            <a:ext cx="2264735" cy="3040912"/>
          </a:xfrm>
          <a:prstGeom prst="rect">
            <a:avLst/>
          </a:prstGeom>
          <a:solidFill>
            <a:schemeClr val="bg1"/>
          </a:solidFill>
          <a:ln>
            <a:noFill/>
          </a:ln>
          <a:extLst>
            <a:ext uri="{53640926-AAD7-44D8-BBD7-CCE9431645EC}">
              <a14:shadowObscured xmlns:a14="http://schemas.microsoft.com/office/drawing/2010/main" xmlns=""/>
            </a:ext>
          </a:extLst>
        </p:spPr>
      </p:pic>
      <p:pic>
        <p:nvPicPr>
          <p:cNvPr id="7" name="Picture 2" descr="https://www.fbioyf.unr.edu.ar/v2/wp-content/uploads/2020/09/Logo-faculta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8669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8"/>
          <p:cNvSpPr/>
          <p:nvPr/>
        </p:nvSpPr>
        <p:spPr>
          <a:xfrm>
            <a:off x="404027" y="723900"/>
            <a:ext cx="8495002" cy="1754286"/>
          </a:xfrm>
          <a:prstGeom prst="rect">
            <a:avLst/>
          </a:prstGeom>
          <a:noFill/>
          <a:ln w="25400">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AR" sz="1800" b="0" i="0" u="none" strike="noStrike" cap="none" dirty="0">
                <a:solidFill>
                  <a:srgbClr val="000000"/>
                </a:solidFill>
                <a:latin typeface="Arial"/>
                <a:ea typeface="Arial"/>
                <a:cs typeface="Arial"/>
                <a:sym typeface="Arial"/>
              </a:rPr>
              <a:t>Consideramos que la </a:t>
            </a:r>
            <a:r>
              <a:rPr lang="es-AR" sz="1800" b="1" i="0" u="none" strike="noStrike" cap="none" dirty="0">
                <a:solidFill>
                  <a:srgbClr val="C00000"/>
                </a:solidFill>
                <a:latin typeface="Arial"/>
                <a:ea typeface="Arial"/>
                <a:cs typeface="Arial"/>
                <a:sym typeface="Arial"/>
              </a:rPr>
              <a:t>Matemática</a:t>
            </a:r>
            <a:r>
              <a:rPr lang="es-AR" sz="1800" b="0" i="0" u="none" strike="noStrike" cap="none" dirty="0">
                <a:solidFill>
                  <a:srgbClr val="C00000"/>
                </a:solidFill>
                <a:latin typeface="Arial"/>
                <a:ea typeface="Arial"/>
                <a:cs typeface="Arial"/>
                <a:sym typeface="Arial"/>
              </a:rPr>
              <a:t> </a:t>
            </a:r>
            <a:r>
              <a:rPr lang="es-AR" sz="1800" b="0" i="0" u="none" strike="noStrike" cap="none" dirty="0">
                <a:solidFill>
                  <a:srgbClr val="000000"/>
                </a:solidFill>
                <a:latin typeface="Arial"/>
                <a:ea typeface="Arial"/>
                <a:cs typeface="Arial"/>
                <a:sym typeface="Arial"/>
              </a:rPr>
              <a:t>es una construcción humana, resultado de un proceso con el fin de </a:t>
            </a:r>
            <a:r>
              <a:rPr lang="es-AR" sz="1800" b="1" i="0" u="none" strike="noStrike" cap="none" dirty="0">
                <a:solidFill>
                  <a:srgbClr val="C00000"/>
                </a:solidFill>
                <a:latin typeface="Arial"/>
                <a:ea typeface="Arial"/>
                <a:cs typeface="Arial"/>
                <a:sym typeface="Arial"/>
              </a:rPr>
              <a:t>resolver problemas </a:t>
            </a:r>
            <a:r>
              <a:rPr lang="es-AR" sz="1800" b="0" i="0" u="none" strike="noStrike" cap="none" dirty="0">
                <a:solidFill>
                  <a:srgbClr val="000000"/>
                </a:solidFill>
                <a:latin typeface="Arial"/>
                <a:ea typeface="Arial"/>
                <a:cs typeface="Arial"/>
                <a:sym typeface="Arial"/>
              </a:rPr>
              <a:t>y, como tal, resultado de un proceso cultural, imposible de ser separada del contexto histórico y social en que se elabora. </a:t>
            </a:r>
            <a:endParaRPr sz="1800" b="0" i="0" u="none" strike="noStrike" cap="none" dirty="0">
              <a:solidFill>
                <a:srgbClr val="000000"/>
              </a:solidFill>
              <a:latin typeface="Arial"/>
              <a:ea typeface="Arial"/>
              <a:cs typeface="Arial"/>
              <a:sym typeface="Arial"/>
            </a:endParaRPr>
          </a:p>
        </p:txBody>
      </p:sp>
      <p:sp>
        <p:nvSpPr>
          <p:cNvPr id="490" name="Google Shape;490;p58"/>
          <p:cNvSpPr/>
          <p:nvPr/>
        </p:nvSpPr>
        <p:spPr>
          <a:xfrm>
            <a:off x="404027" y="2478186"/>
            <a:ext cx="8495002" cy="1754286"/>
          </a:xfrm>
          <a:prstGeom prst="rect">
            <a:avLst/>
          </a:prstGeom>
          <a:noFill/>
          <a:ln w="25400">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AR" sz="1800" b="0" i="0" u="none" strike="noStrike" cap="none" dirty="0">
                <a:solidFill>
                  <a:srgbClr val="000000"/>
                </a:solidFill>
                <a:latin typeface="Arial"/>
                <a:ea typeface="Arial"/>
                <a:cs typeface="Arial"/>
                <a:sym typeface="Arial"/>
              </a:rPr>
              <a:t>Entendemos que la enseñanza y el aprendizaje de la Matemática no debería tener por único fin el </a:t>
            </a:r>
            <a:r>
              <a:rPr lang="es-AR" sz="1800" b="0" i="0" u="sng" strike="noStrike" cap="none" dirty="0">
                <a:solidFill>
                  <a:srgbClr val="000000"/>
                </a:solidFill>
                <a:latin typeface="Arial"/>
                <a:ea typeface="Arial"/>
                <a:cs typeface="Arial"/>
                <a:sym typeface="Arial"/>
              </a:rPr>
              <a:t>cálculo</a:t>
            </a:r>
            <a:r>
              <a:rPr lang="es-AR" sz="1800" b="0" i="0" u="none" strike="noStrike" cap="none" dirty="0">
                <a:solidFill>
                  <a:srgbClr val="000000"/>
                </a:solidFill>
                <a:latin typeface="Arial"/>
                <a:ea typeface="Arial"/>
                <a:cs typeface="Arial"/>
                <a:sym typeface="Arial"/>
              </a:rPr>
              <a:t> sino que </a:t>
            </a:r>
            <a:r>
              <a:rPr lang="es-AR" sz="1800" b="0" i="0" u="sng" strike="noStrike" cap="none" dirty="0">
                <a:solidFill>
                  <a:srgbClr val="000000"/>
                </a:solidFill>
                <a:latin typeface="Arial"/>
                <a:ea typeface="Arial"/>
                <a:cs typeface="Arial"/>
                <a:sym typeface="Arial"/>
              </a:rPr>
              <a:t>debería potenciar</a:t>
            </a:r>
            <a:r>
              <a:rPr lang="es-AR" sz="1800" b="0" i="0" u="none" strike="noStrike" cap="none" dirty="0">
                <a:solidFill>
                  <a:srgbClr val="000000"/>
                </a:solidFill>
                <a:latin typeface="Arial"/>
                <a:ea typeface="Arial"/>
                <a:cs typeface="Arial"/>
                <a:sym typeface="Arial"/>
              </a:rPr>
              <a:t> también el </a:t>
            </a:r>
            <a:r>
              <a:rPr lang="es-AR" sz="1800" b="0" i="0" u="sng" strike="noStrike" cap="none" dirty="0">
                <a:solidFill>
                  <a:srgbClr val="000000"/>
                </a:solidFill>
                <a:latin typeface="Arial"/>
                <a:ea typeface="Arial"/>
                <a:cs typeface="Arial"/>
                <a:sym typeface="Arial"/>
              </a:rPr>
              <a:t>desarrollo de capacidades generales</a:t>
            </a:r>
            <a:r>
              <a:rPr lang="es-AR" sz="1800" b="0" i="0" u="none" strike="noStrike" cap="none" dirty="0">
                <a:solidFill>
                  <a:srgbClr val="000000"/>
                </a:solidFill>
                <a:latin typeface="Arial"/>
                <a:ea typeface="Arial"/>
                <a:cs typeface="Arial"/>
                <a:sym typeface="Arial"/>
              </a:rPr>
              <a:t> tales como: planificación, síntesis, crítica, autocrítica, etc.; </a:t>
            </a:r>
            <a:r>
              <a:rPr lang="es-AR" sz="1800" dirty="0">
                <a:solidFill>
                  <a:srgbClr val="000000"/>
                </a:solidFill>
                <a:latin typeface="+mj-lt"/>
              </a:rPr>
              <a:t>es decir </a:t>
            </a:r>
            <a:r>
              <a:rPr lang="es-AR" sz="1800" b="0" i="0" u="none" strike="noStrike" cap="none" dirty="0">
                <a:solidFill>
                  <a:srgbClr val="000000"/>
                </a:solidFill>
                <a:latin typeface="Arial"/>
                <a:ea typeface="Arial"/>
                <a:cs typeface="Arial"/>
                <a:sym typeface="Arial"/>
              </a:rPr>
              <a:t>que debería proporcionar también un sistema de habilidades generales.</a:t>
            </a:r>
          </a:p>
        </p:txBody>
      </p:sp>
      <p:sp>
        <p:nvSpPr>
          <p:cNvPr id="5" name="Google Shape;490;p58"/>
          <p:cNvSpPr/>
          <p:nvPr/>
        </p:nvSpPr>
        <p:spPr>
          <a:xfrm>
            <a:off x="578198" y="4314130"/>
            <a:ext cx="8495002" cy="1754286"/>
          </a:xfrm>
          <a:prstGeom prst="rect">
            <a:avLst/>
          </a:prstGeom>
          <a:noFill/>
          <a:ln w="25400">
            <a:noFill/>
          </a:ln>
        </p:spPr>
        <p:txBody>
          <a:bodyPr spcFirstLastPara="1" wrap="square" lIns="91425" tIns="45700" rIns="91425" bIns="45700" anchor="t" anchorCtr="0">
            <a:spAutoFit/>
          </a:bodyPr>
          <a:lstStyle/>
          <a:p>
            <a:pPr lvl="0" algn="ctr">
              <a:lnSpc>
                <a:spcPct val="150000"/>
              </a:lnSpc>
            </a:pPr>
            <a:r>
              <a:rPr lang="es-MX" sz="1800" dirty="0">
                <a:solidFill>
                  <a:srgbClr val="000000"/>
                </a:solidFill>
                <a:latin typeface="Arial" panose="020B0604020202020204" pitchFamily="34" charset="0"/>
                <a:cs typeface="Arial" panose="020B0604020202020204" pitchFamily="34" charset="0"/>
              </a:rPr>
              <a:t>Apuntamos a que los conocimientos matemáticos no se reduzcan a un conjunto desarticulado de conceptos y técnicas carentes de sentido sino que los mismos aparezcan de manera </a:t>
            </a:r>
            <a:r>
              <a:rPr lang="es-MX" sz="1800" i="1" dirty="0">
                <a:solidFill>
                  <a:srgbClr val="000000"/>
                </a:solidFill>
                <a:latin typeface="Arial" panose="020B0604020202020204" pitchFamily="34" charset="0"/>
                <a:cs typeface="Arial" panose="020B0604020202020204" pitchFamily="34" charset="0"/>
              </a:rPr>
              <a:t>funcional</a:t>
            </a:r>
            <a:r>
              <a:rPr lang="es-MX" sz="1800" dirty="0">
                <a:solidFill>
                  <a:srgbClr val="000000"/>
                </a:solidFill>
                <a:latin typeface="Arial" panose="020B0604020202020204" pitchFamily="34" charset="0"/>
                <a:cs typeface="Arial" panose="020B0604020202020204" pitchFamily="34" charset="0"/>
              </a:rPr>
              <a:t> como instrumentos para dar respuesta a situaciones problemáticas.</a:t>
            </a:r>
            <a:endParaRPr sz="18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 name="Rectángulo 1"/>
          <p:cNvSpPr/>
          <p:nvPr/>
        </p:nvSpPr>
        <p:spPr>
          <a:xfrm>
            <a:off x="2374448" y="202912"/>
            <a:ext cx="4902502" cy="584775"/>
          </a:xfrm>
          <a:prstGeom prst="rect">
            <a:avLst/>
          </a:prstGeom>
          <a:noFill/>
          <a:ln w="25400">
            <a:noFill/>
          </a:ln>
        </p:spPr>
        <p:txBody>
          <a:bodyPr wrap="square">
            <a:spAutoFit/>
          </a:bodyPr>
          <a:lstStyle/>
          <a:p>
            <a:r>
              <a:rPr lang="es-AR" sz="3200" b="1" dirty="0">
                <a:solidFill>
                  <a:srgbClr val="C00000"/>
                </a:solidFill>
                <a:latin typeface="Arial" panose="020B0604020202020204" pitchFamily="34" charset="0"/>
              </a:rPr>
              <a:t>NUESTRA PROPUESTA</a:t>
            </a:r>
            <a:endParaRPr lang="es-AR" dirty="0">
              <a:solidFill>
                <a:srgbClr val="C00000"/>
              </a:solidFill>
            </a:endParaRPr>
          </a:p>
        </p:txBody>
      </p:sp>
      <p:pic>
        <p:nvPicPr>
          <p:cNvPr id="7"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27646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59"/>
          <p:cNvSpPr txBox="1">
            <a:spLocks noGrp="1"/>
          </p:cNvSpPr>
          <p:nvPr>
            <p:ph idx="1"/>
          </p:nvPr>
        </p:nvSpPr>
        <p:spPr>
          <a:xfrm>
            <a:off x="3275013" y="115888"/>
            <a:ext cx="2449512" cy="719137"/>
          </a:xfrm>
          <a:prstGeom prst="rect">
            <a:avLst/>
          </a:prstGeom>
          <a:solidFill>
            <a:schemeClr val="bg2">
              <a:lumMod val="60000"/>
              <a:lumOff val="40000"/>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4000"/>
              </a:lnSpc>
              <a:spcBef>
                <a:spcPts val="0"/>
              </a:spcBef>
              <a:spcAft>
                <a:spcPts val="1000"/>
              </a:spcAft>
              <a:buClr>
                <a:srgbClr val="0BD0D9"/>
              </a:buClr>
              <a:buSzPts val="500"/>
              <a:buFont typeface="Noto Sans Symbols"/>
              <a:buNone/>
            </a:pPr>
            <a:r>
              <a:rPr lang="es-AR" sz="2400" b="1" dirty="0">
                <a:solidFill>
                  <a:srgbClr val="C00000"/>
                </a:solidFill>
                <a:latin typeface="Comic Sans MS"/>
                <a:ea typeface="Comic Sans MS"/>
                <a:cs typeface="Comic Sans MS"/>
                <a:sym typeface="Comic Sans MS"/>
              </a:rPr>
              <a:t>MATEMÁTICA</a:t>
            </a:r>
            <a:endParaRPr sz="2400" dirty="0">
              <a:solidFill>
                <a:srgbClr val="C00000"/>
              </a:solidFill>
            </a:endParaRPr>
          </a:p>
        </p:txBody>
      </p:sp>
      <p:sp>
        <p:nvSpPr>
          <p:cNvPr id="497" name="Google Shape;497;p59"/>
          <p:cNvSpPr txBox="1"/>
          <p:nvPr/>
        </p:nvSpPr>
        <p:spPr>
          <a:xfrm>
            <a:off x="250825" y="3429000"/>
            <a:ext cx="1944688" cy="936625"/>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resolver problemas </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p:txBody>
      </p:sp>
      <p:cxnSp>
        <p:nvCxnSpPr>
          <p:cNvPr id="498" name="Google Shape;498;p59"/>
          <p:cNvCxnSpPr>
            <a:stCxn id="496" idx="1"/>
          </p:cNvCxnSpPr>
          <p:nvPr/>
        </p:nvCxnSpPr>
        <p:spPr>
          <a:xfrm flipH="1">
            <a:off x="1187313" y="475456"/>
            <a:ext cx="2087700" cy="1081200"/>
          </a:xfrm>
          <a:prstGeom prst="straightConnector1">
            <a:avLst/>
          </a:prstGeom>
          <a:noFill/>
          <a:ln w="9525" cap="flat" cmpd="sng">
            <a:solidFill>
              <a:srgbClr val="125092"/>
            </a:solidFill>
            <a:prstDash val="solid"/>
            <a:round/>
            <a:headEnd type="none" w="med" len="med"/>
            <a:tailEnd type="stealth" w="lg" len="lg"/>
          </a:ln>
        </p:spPr>
      </p:cxnSp>
      <p:sp>
        <p:nvSpPr>
          <p:cNvPr id="499" name="Google Shape;499;p59"/>
          <p:cNvSpPr txBox="1"/>
          <p:nvPr/>
        </p:nvSpPr>
        <p:spPr>
          <a:xfrm>
            <a:off x="323850" y="1557338"/>
            <a:ext cx="1727200" cy="906462"/>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   actividad humana </a:t>
            </a:r>
            <a:endParaRPr dirty="0"/>
          </a:p>
          <a:p>
            <a:pPr marL="0" marR="0" lvl="0" indent="0" algn="l" rtl="0">
              <a:lnSpc>
                <a:spcPct val="100000"/>
              </a:lnSpc>
              <a:spcBef>
                <a:spcPts val="1000"/>
              </a:spcBef>
              <a:spcAft>
                <a:spcPts val="0"/>
              </a:spcAft>
              <a:buNone/>
            </a:pPr>
            <a:endParaRPr sz="2400" b="0" i="0" u="none" strike="noStrike" cap="none" dirty="0">
              <a:solidFill>
                <a:srgbClr val="000000"/>
              </a:solidFill>
              <a:latin typeface="Arial"/>
              <a:ea typeface="Arial"/>
              <a:cs typeface="Arial"/>
              <a:sym typeface="Arial"/>
            </a:endParaRPr>
          </a:p>
        </p:txBody>
      </p:sp>
      <p:cxnSp>
        <p:nvCxnSpPr>
          <p:cNvPr id="500" name="Google Shape;500;p59"/>
          <p:cNvCxnSpPr>
            <a:stCxn id="499" idx="2"/>
            <a:endCxn id="497" idx="0"/>
          </p:cNvCxnSpPr>
          <p:nvPr/>
        </p:nvCxnSpPr>
        <p:spPr>
          <a:xfrm>
            <a:off x="1187450" y="2463800"/>
            <a:ext cx="35719" cy="965200"/>
          </a:xfrm>
          <a:prstGeom prst="straightConnector1">
            <a:avLst/>
          </a:prstGeom>
          <a:noFill/>
          <a:ln w="9525" cap="flat" cmpd="sng">
            <a:solidFill>
              <a:srgbClr val="125092"/>
            </a:solidFill>
            <a:prstDash val="solid"/>
            <a:round/>
            <a:headEnd type="none" w="med" len="med"/>
            <a:tailEnd type="stealth" w="lg" len="lg"/>
          </a:ln>
        </p:spPr>
      </p:cxnSp>
      <p:sp>
        <p:nvSpPr>
          <p:cNvPr id="501" name="Google Shape;501;p59"/>
          <p:cNvSpPr txBox="1"/>
          <p:nvPr/>
        </p:nvSpPr>
        <p:spPr>
          <a:xfrm>
            <a:off x="6011875" y="220824"/>
            <a:ext cx="3059100" cy="1481100"/>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18000" tIns="10800" rIns="18000" bIns="10800" anchor="t" anchorCtr="0">
            <a:noAutofit/>
          </a:bodyPr>
          <a:lstStyle/>
          <a:p>
            <a:pPr marL="0" marR="0" lvl="0" indent="0" algn="ctr" rtl="0">
              <a:lnSpc>
                <a:spcPct val="100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  </a:t>
            </a:r>
            <a:r>
              <a:rPr lang="es-AR" sz="2400" b="0" i="0" u="none" strike="noStrike" cap="none" dirty="0">
                <a:solidFill>
                  <a:srgbClr val="000000"/>
                </a:solidFill>
                <a:latin typeface="Calibri"/>
                <a:ea typeface="Calibri"/>
                <a:cs typeface="Calibri"/>
                <a:sym typeface="Calibri"/>
              </a:rPr>
              <a:t>su</a:t>
            </a:r>
            <a:r>
              <a:rPr lang="es-AR" sz="2400" b="0" i="1" u="none" strike="noStrike" cap="none" dirty="0">
                <a:solidFill>
                  <a:srgbClr val="000000"/>
                </a:solidFill>
                <a:latin typeface="Calibri"/>
                <a:ea typeface="Calibri"/>
                <a:cs typeface="Calibri"/>
                <a:sym typeface="Calibri"/>
              </a:rPr>
              <a:t>  </a:t>
            </a:r>
            <a:r>
              <a:rPr lang="es-AR" sz="2400" b="1" i="1" u="none" strike="noStrike" cap="none" dirty="0">
                <a:solidFill>
                  <a:srgbClr val="000000"/>
                </a:solidFill>
                <a:latin typeface="Calibri"/>
                <a:ea typeface="Calibri"/>
                <a:cs typeface="Calibri"/>
                <a:sym typeface="Calibri"/>
              </a:rPr>
              <a:t>sem</a:t>
            </a:r>
            <a:r>
              <a:rPr lang="es-AR" sz="2400" b="1" i="1" dirty="0">
                <a:solidFill>
                  <a:srgbClr val="000000"/>
                </a:solidFill>
                <a:latin typeface="Calibri"/>
                <a:ea typeface="Calibri"/>
                <a:cs typeface="Calibri"/>
                <a:sym typeface="Calibri"/>
              </a:rPr>
              <a:t>iótica</a:t>
            </a:r>
            <a:r>
              <a:rPr lang="es-AR" sz="2400" b="0" i="1" u="none" strike="noStrike" cap="none" dirty="0">
                <a:solidFill>
                  <a:srgbClr val="000000"/>
                </a:solidFill>
                <a:latin typeface="Calibri"/>
                <a:ea typeface="Calibri"/>
                <a:cs typeface="Calibri"/>
                <a:sym typeface="Calibri"/>
              </a:rPr>
              <a:t> </a:t>
            </a:r>
            <a:endParaRPr dirty="0">
              <a:solidFill>
                <a:srgbClr val="000000"/>
              </a:solidFill>
            </a:endParaRPr>
          </a:p>
          <a:p>
            <a:pPr marL="0" marR="0" lvl="0" indent="0" algn="ctr"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(dominar signos y símbolos matemáticos)</a:t>
            </a:r>
            <a:endParaRPr dirty="0"/>
          </a:p>
        </p:txBody>
      </p:sp>
      <p:sp>
        <p:nvSpPr>
          <p:cNvPr id="502" name="Google Shape;502;p59"/>
          <p:cNvSpPr txBox="1"/>
          <p:nvPr/>
        </p:nvSpPr>
        <p:spPr>
          <a:xfrm>
            <a:off x="2953413" y="1768375"/>
            <a:ext cx="1327150" cy="461962"/>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AR" sz="2400" b="1" i="0" u="none" strike="noStrike" cap="none" dirty="0">
                <a:solidFill>
                  <a:srgbClr val="C00000"/>
                </a:solidFill>
                <a:latin typeface="Calibri"/>
                <a:ea typeface="Calibri"/>
                <a:cs typeface="Calibri"/>
                <a:sym typeface="Calibri"/>
              </a:rPr>
              <a:t>lenguaje     </a:t>
            </a:r>
            <a:endParaRPr b="1" dirty="0">
              <a:solidFill>
                <a:srgbClr val="C00000"/>
              </a:solidFill>
            </a:endParaRPr>
          </a:p>
        </p:txBody>
      </p:sp>
      <p:cxnSp>
        <p:nvCxnSpPr>
          <p:cNvPr id="503" name="Google Shape;503;p59"/>
          <p:cNvCxnSpPr>
            <a:stCxn id="499" idx="3"/>
            <a:endCxn id="502" idx="1"/>
          </p:cNvCxnSpPr>
          <p:nvPr/>
        </p:nvCxnSpPr>
        <p:spPr>
          <a:xfrm flipV="1">
            <a:off x="2051050" y="1999356"/>
            <a:ext cx="902363" cy="11213"/>
          </a:xfrm>
          <a:prstGeom prst="straightConnector1">
            <a:avLst/>
          </a:prstGeom>
          <a:noFill/>
          <a:ln w="9525" cap="flat" cmpd="sng">
            <a:solidFill>
              <a:srgbClr val="125092"/>
            </a:solidFill>
            <a:prstDash val="solid"/>
            <a:round/>
            <a:headEnd type="none" w="med" len="med"/>
            <a:tailEnd type="stealth" w="lg" len="lg"/>
          </a:ln>
        </p:spPr>
      </p:cxnSp>
      <p:cxnSp>
        <p:nvCxnSpPr>
          <p:cNvPr id="504" name="Google Shape;504;p59"/>
          <p:cNvCxnSpPr>
            <a:endCxn id="501" idx="1"/>
          </p:cNvCxnSpPr>
          <p:nvPr/>
        </p:nvCxnSpPr>
        <p:spPr>
          <a:xfrm flipV="1">
            <a:off x="5362069" y="961374"/>
            <a:ext cx="649806" cy="1020407"/>
          </a:xfrm>
          <a:prstGeom prst="straightConnector1">
            <a:avLst/>
          </a:prstGeom>
          <a:noFill/>
          <a:ln w="9525" cap="flat" cmpd="sng">
            <a:solidFill>
              <a:srgbClr val="125092"/>
            </a:solidFill>
            <a:prstDash val="solid"/>
            <a:round/>
            <a:headEnd type="none" w="med" len="med"/>
            <a:tailEnd type="stealth" w="lg" len="lg"/>
          </a:ln>
        </p:spPr>
      </p:cxnSp>
      <p:sp>
        <p:nvSpPr>
          <p:cNvPr id="505" name="Google Shape;505;p59"/>
          <p:cNvSpPr txBox="1"/>
          <p:nvPr/>
        </p:nvSpPr>
        <p:spPr>
          <a:xfrm>
            <a:off x="2627314" y="3429000"/>
            <a:ext cx="2978662" cy="1079500"/>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91425" tIns="10800" rIns="91425" bIns="10800" anchor="t" anchorCtr="0">
            <a:noAutofit/>
          </a:bodyPr>
          <a:lstStyle/>
          <a:p>
            <a:pPr marL="0" marR="0" lvl="0" indent="0" algn="l"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construir métodos o </a:t>
            </a:r>
            <a:endParaRPr dirty="0"/>
          </a:p>
          <a:p>
            <a:pPr marL="0" marR="0" lvl="0" indent="0" algn="l"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 procesos   de resolución, comunicar </a:t>
            </a:r>
            <a:endParaRPr dirty="0"/>
          </a:p>
          <a:p>
            <a:pPr marL="0" marR="0" lvl="0" indent="0" algn="l"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    </a:t>
            </a:r>
            <a:endParaRPr dirty="0"/>
          </a:p>
        </p:txBody>
      </p:sp>
      <p:sp>
        <p:nvSpPr>
          <p:cNvPr id="507" name="Google Shape;507;p59"/>
          <p:cNvSpPr txBox="1"/>
          <p:nvPr/>
        </p:nvSpPr>
        <p:spPr>
          <a:xfrm>
            <a:off x="1473875" y="5130606"/>
            <a:ext cx="4537075" cy="1341437"/>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AR" sz="2400" b="1" i="0" u="none" strike="noStrike" cap="none" dirty="0">
                <a:solidFill>
                  <a:srgbClr val="C00000"/>
                </a:solidFill>
                <a:latin typeface="Arial"/>
                <a:ea typeface="Arial"/>
                <a:cs typeface="Arial"/>
                <a:sym typeface="Arial"/>
              </a:rPr>
              <a:t>modelización</a:t>
            </a:r>
            <a:endParaRPr dirty="0">
              <a:solidFill>
                <a:srgbClr val="C00000"/>
              </a:solidFill>
            </a:endParaRPr>
          </a:p>
          <a:p>
            <a:pPr marL="0" marR="0" lvl="0" indent="0" algn="ctr"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eje integrador de la Matemática con otras disciplinas</a:t>
            </a:r>
            <a:endParaRPr dirty="0"/>
          </a:p>
        </p:txBody>
      </p:sp>
      <p:cxnSp>
        <p:nvCxnSpPr>
          <p:cNvPr id="508" name="Google Shape;508;p59"/>
          <p:cNvCxnSpPr>
            <a:stCxn id="497" idx="2"/>
            <a:endCxn id="507" idx="0"/>
          </p:cNvCxnSpPr>
          <p:nvPr/>
        </p:nvCxnSpPr>
        <p:spPr>
          <a:xfrm>
            <a:off x="1223169" y="4365625"/>
            <a:ext cx="2519244" cy="764981"/>
          </a:xfrm>
          <a:prstGeom prst="straightConnector1">
            <a:avLst/>
          </a:prstGeom>
          <a:noFill/>
          <a:ln w="9525" cap="flat" cmpd="sng">
            <a:solidFill>
              <a:srgbClr val="125092"/>
            </a:solidFill>
            <a:prstDash val="solid"/>
            <a:round/>
            <a:headEnd type="none" w="med" len="med"/>
            <a:tailEnd type="stealth" w="lg" len="lg"/>
          </a:ln>
        </p:spPr>
      </p:cxnSp>
      <p:cxnSp>
        <p:nvCxnSpPr>
          <p:cNvPr id="509" name="Google Shape;509;p59"/>
          <p:cNvCxnSpPr>
            <a:stCxn id="502" idx="2"/>
            <a:endCxn id="505" idx="0"/>
          </p:cNvCxnSpPr>
          <p:nvPr/>
        </p:nvCxnSpPr>
        <p:spPr>
          <a:xfrm>
            <a:off x="3616988" y="2230337"/>
            <a:ext cx="499657" cy="1198663"/>
          </a:xfrm>
          <a:prstGeom prst="straightConnector1">
            <a:avLst/>
          </a:prstGeom>
          <a:noFill/>
          <a:ln w="9525" cap="flat" cmpd="sng">
            <a:solidFill>
              <a:srgbClr val="125092"/>
            </a:solidFill>
            <a:prstDash val="solid"/>
            <a:round/>
            <a:headEnd type="stealth" w="med" len="med"/>
            <a:tailEnd type="stealth" w="med" len="med"/>
          </a:ln>
        </p:spPr>
      </p:cxnSp>
      <p:cxnSp>
        <p:nvCxnSpPr>
          <p:cNvPr id="510" name="Google Shape;510;p59"/>
          <p:cNvCxnSpPr>
            <a:stCxn id="505" idx="2"/>
            <a:endCxn id="507" idx="0"/>
          </p:cNvCxnSpPr>
          <p:nvPr/>
        </p:nvCxnSpPr>
        <p:spPr>
          <a:xfrm flipH="1">
            <a:off x="3742413" y="4508500"/>
            <a:ext cx="374232" cy="622106"/>
          </a:xfrm>
          <a:prstGeom prst="straightConnector1">
            <a:avLst/>
          </a:prstGeom>
          <a:noFill/>
          <a:ln w="9525" cap="flat" cmpd="sng">
            <a:solidFill>
              <a:srgbClr val="125092"/>
            </a:solidFill>
            <a:prstDash val="solid"/>
            <a:round/>
            <a:headEnd type="none" w="med" len="med"/>
            <a:tailEnd type="stealth" w="lg" len="lg"/>
          </a:ln>
        </p:spPr>
      </p:cxnSp>
      <p:sp>
        <p:nvSpPr>
          <p:cNvPr id="511" name="Google Shape;511;p59"/>
          <p:cNvSpPr txBox="1"/>
          <p:nvPr/>
        </p:nvSpPr>
        <p:spPr>
          <a:xfrm>
            <a:off x="5939638" y="1788313"/>
            <a:ext cx="3203700" cy="1224000"/>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18000" tIns="10800" rIns="18000" bIns="10800" anchor="t" anchorCtr="0">
            <a:noAutofit/>
          </a:bodyPr>
          <a:lstStyle/>
          <a:p>
            <a:pPr marL="0" marR="0" lvl="0" indent="0" algn="ctr" rtl="0">
              <a:lnSpc>
                <a:spcPct val="100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  </a:t>
            </a:r>
            <a:r>
              <a:rPr lang="es-AR" sz="2400" b="0" i="0" u="none" strike="noStrike" cap="none" dirty="0">
                <a:solidFill>
                  <a:srgbClr val="000000"/>
                </a:solidFill>
                <a:latin typeface="Calibri"/>
                <a:ea typeface="Calibri"/>
                <a:cs typeface="Calibri"/>
                <a:sym typeface="Calibri"/>
              </a:rPr>
              <a:t>su  </a:t>
            </a:r>
            <a:r>
              <a:rPr lang="es-AR" sz="2400" b="1" i="0" u="none" strike="noStrike" cap="none" dirty="0">
                <a:solidFill>
                  <a:srgbClr val="000000"/>
                </a:solidFill>
                <a:latin typeface="Calibri"/>
                <a:ea typeface="Calibri"/>
                <a:cs typeface="Calibri"/>
                <a:sym typeface="Calibri"/>
              </a:rPr>
              <a:t> </a:t>
            </a:r>
            <a:r>
              <a:rPr lang="es-AR" sz="2400" b="1" i="1" u="none" strike="noStrike" cap="none" dirty="0">
                <a:solidFill>
                  <a:srgbClr val="000000"/>
                </a:solidFill>
                <a:latin typeface="Calibri"/>
                <a:ea typeface="Calibri"/>
                <a:cs typeface="Calibri"/>
                <a:sym typeface="Calibri"/>
              </a:rPr>
              <a:t>sintaxis </a:t>
            </a:r>
            <a:endParaRPr dirty="0"/>
          </a:p>
          <a:p>
            <a:pPr marL="0" marR="0" lvl="0" indent="0" algn="l"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(dominar su  gramática y reglas de construcción)</a:t>
            </a:r>
            <a:endParaRPr dirty="0"/>
          </a:p>
        </p:txBody>
      </p:sp>
      <p:cxnSp>
        <p:nvCxnSpPr>
          <p:cNvPr id="512" name="Google Shape;512;p59"/>
          <p:cNvCxnSpPr>
            <a:endCxn id="511" idx="1"/>
          </p:cNvCxnSpPr>
          <p:nvPr/>
        </p:nvCxnSpPr>
        <p:spPr>
          <a:xfrm>
            <a:off x="5362069" y="1957451"/>
            <a:ext cx="577569" cy="442862"/>
          </a:xfrm>
          <a:prstGeom prst="straightConnector1">
            <a:avLst/>
          </a:prstGeom>
          <a:noFill/>
          <a:ln w="9525" cap="flat" cmpd="sng">
            <a:solidFill>
              <a:srgbClr val="125092"/>
            </a:solidFill>
            <a:prstDash val="solid"/>
            <a:round/>
            <a:headEnd type="none" w="med" len="med"/>
            <a:tailEnd type="stealth" w="lg" len="lg"/>
          </a:ln>
        </p:spPr>
      </p:cxnSp>
      <p:sp>
        <p:nvSpPr>
          <p:cNvPr id="513" name="Google Shape;513;p59"/>
          <p:cNvSpPr txBox="1"/>
          <p:nvPr/>
        </p:nvSpPr>
        <p:spPr>
          <a:xfrm>
            <a:off x="1677151" y="710797"/>
            <a:ext cx="682612" cy="309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como</a:t>
            </a:r>
            <a:endParaRPr sz="1400" b="0" i="0" u="none" strike="noStrike" cap="none" dirty="0">
              <a:solidFill>
                <a:srgbClr val="000000"/>
              </a:solidFill>
              <a:latin typeface="Arial"/>
              <a:ea typeface="Arial"/>
              <a:cs typeface="Arial"/>
              <a:sym typeface="Arial"/>
            </a:endParaRPr>
          </a:p>
        </p:txBody>
      </p:sp>
      <p:sp>
        <p:nvSpPr>
          <p:cNvPr id="514" name="Google Shape;514;p59"/>
          <p:cNvSpPr txBox="1"/>
          <p:nvPr/>
        </p:nvSpPr>
        <p:spPr>
          <a:xfrm>
            <a:off x="2295525" y="1725261"/>
            <a:ext cx="684212" cy="369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tiene</a:t>
            </a:r>
            <a:endParaRPr sz="1400" b="0" i="0" u="none" strike="noStrike" cap="none" dirty="0">
              <a:solidFill>
                <a:srgbClr val="000000"/>
              </a:solidFill>
              <a:latin typeface="Arial"/>
              <a:ea typeface="Arial"/>
              <a:cs typeface="Arial"/>
              <a:sym typeface="Arial"/>
            </a:endParaRPr>
          </a:p>
        </p:txBody>
      </p:sp>
      <p:sp>
        <p:nvSpPr>
          <p:cNvPr id="515" name="Google Shape;515;p59"/>
          <p:cNvSpPr txBox="1"/>
          <p:nvPr/>
        </p:nvSpPr>
        <p:spPr>
          <a:xfrm>
            <a:off x="4420738" y="1487389"/>
            <a:ext cx="86518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requiere</a:t>
            </a:r>
            <a:endParaRPr dirty="0"/>
          </a:p>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conocer</a:t>
            </a:r>
            <a:endParaRPr sz="1400" b="0" i="0" u="none" strike="noStrike" cap="none" dirty="0">
              <a:solidFill>
                <a:srgbClr val="000000"/>
              </a:solidFill>
              <a:latin typeface="Arial"/>
              <a:ea typeface="Arial"/>
              <a:cs typeface="Arial"/>
              <a:sym typeface="Arial"/>
            </a:endParaRPr>
          </a:p>
        </p:txBody>
      </p:sp>
      <p:sp>
        <p:nvSpPr>
          <p:cNvPr id="516" name="Google Shape;516;p59"/>
          <p:cNvSpPr txBox="1"/>
          <p:nvPr/>
        </p:nvSpPr>
        <p:spPr>
          <a:xfrm>
            <a:off x="684149" y="2776538"/>
            <a:ext cx="936625"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para</a:t>
            </a:r>
            <a:endParaRPr sz="1400" b="0" i="0" u="none" strike="noStrike" cap="none" dirty="0">
              <a:solidFill>
                <a:srgbClr val="000000"/>
              </a:solidFill>
              <a:latin typeface="Arial"/>
              <a:ea typeface="Arial"/>
              <a:cs typeface="Arial"/>
              <a:sym typeface="Arial"/>
            </a:endParaRPr>
          </a:p>
        </p:txBody>
      </p:sp>
      <p:cxnSp>
        <p:nvCxnSpPr>
          <p:cNvPr id="517" name="Google Shape;517;p59"/>
          <p:cNvCxnSpPr>
            <a:stCxn id="502" idx="3"/>
          </p:cNvCxnSpPr>
          <p:nvPr/>
        </p:nvCxnSpPr>
        <p:spPr>
          <a:xfrm flipV="1">
            <a:off x="4280563" y="1981781"/>
            <a:ext cx="1081506" cy="0"/>
          </a:xfrm>
          <a:prstGeom prst="straightConnector1">
            <a:avLst/>
          </a:prstGeom>
          <a:noFill/>
          <a:ln w="9525" cap="flat" cmpd="sng">
            <a:solidFill>
              <a:srgbClr val="417B84"/>
            </a:solidFill>
            <a:prstDash val="solid"/>
            <a:round/>
            <a:headEnd type="none" w="sm" len="sm"/>
            <a:tailEnd type="none" w="sm" len="sm"/>
          </a:ln>
        </p:spPr>
      </p:cxnSp>
      <p:sp>
        <p:nvSpPr>
          <p:cNvPr id="518" name="Google Shape;518;p59"/>
          <p:cNvSpPr txBox="1"/>
          <p:nvPr/>
        </p:nvSpPr>
        <p:spPr>
          <a:xfrm>
            <a:off x="3322844" y="2701132"/>
            <a:ext cx="936625"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para</a:t>
            </a:r>
            <a:endParaRPr sz="1400" b="0" i="0" u="none" strike="noStrike" cap="none" dirty="0">
              <a:solidFill>
                <a:srgbClr val="000000"/>
              </a:solidFill>
              <a:latin typeface="Arial"/>
              <a:ea typeface="Arial"/>
              <a:cs typeface="Arial"/>
              <a:sym typeface="Arial"/>
            </a:endParaRPr>
          </a:p>
        </p:txBody>
      </p:sp>
      <p:sp>
        <p:nvSpPr>
          <p:cNvPr id="519" name="Google Shape;519;p59"/>
          <p:cNvSpPr txBox="1"/>
          <p:nvPr/>
        </p:nvSpPr>
        <p:spPr>
          <a:xfrm>
            <a:off x="1459650" y="4748115"/>
            <a:ext cx="1800225" cy="369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AR" sz="1400" b="0" i="0" u="none" strike="noStrike" cap="none" dirty="0">
                <a:solidFill>
                  <a:srgbClr val="000000"/>
                </a:solidFill>
                <a:latin typeface="Arial"/>
                <a:ea typeface="Arial"/>
                <a:cs typeface="Arial"/>
                <a:sym typeface="Arial"/>
              </a:rPr>
              <a:t>A  través de</a:t>
            </a:r>
            <a:endParaRPr dirty="0"/>
          </a:p>
        </p:txBody>
      </p:sp>
      <p:sp>
        <p:nvSpPr>
          <p:cNvPr id="520" name="Google Shape;520;p59"/>
          <p:cNvSpPr txBox="1"/>
          <p:nvPr/>
        </p:nvSpPr>
        <p:spPr>
          <a:xfrm>
            <a:off x="6010950" y="3243300"/>
            <a:ext cx="3059100" cy="1481100"/>
          </a:xfrm>
          <a:prstGeom prst="rect">
            <a:avLst/>
          </a:prstGeom>
          <a:solidFill>
            <a:schemeClr val="bg2">
              <a:lumMod val="60000"/>
              <a:lumOff val="40000"/>
            </a:schemeClr>
          </a:solidFill>
          <a:ln w="25400" cap="flat" cmpd="sng">
            <a:solidFill>
              <a:schemeClr val="accent1"/>
            </a:solidFill>
            <a:prstDash val="solid"/>
            <a:miter lim="800000"/>
            <a:headEnd type="none" w="sm" len="sm"/>
            <a:tailEnd type="none" w="sm" len="sm"/>
          </a:ln>
        </p:spPr>
        <p:txBody>
          <a:bodyPr spcFirstLastPara="1" wrap="square" lIns="18000" tIns="10800" rIns="18000" bIns="10800" anchor="t" anchorCtr="0">
            <a:noAutofit/>
          </a:bodyPr>
          <a:lstStyle/>
          <a:p>
            <a:pPr marL="0" marR="0" lvl="0" indent="0" algn="ctr" rtl="0">
              <a:lnSpc>
                <a:spcPct val="100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  </a:t>
            </a:r>
            <a:r>
              <a:rPr lang="es-AR" sz="2400" b="0" i="0" u="none" strike="noStrike" cap="none" dirty="0">
                <a:solidFill>
                  <a:srgbClr val="000000"/>
                </a:solidFill>
                <a:latin typeface="Calibri"/>
                <a:ea typeface="Calibri"/>
                <a:cs typeface="Calibri"/>
                <a:sym typeface="Calibri"/>
              </a:rPr>
              <a:t>su  </a:t>
            </a:r>
            <a:r>
              <a:rPr lang="es-AR" sz="2400" b="1" i="0" u="none" strike="noStrike" cap="none" dirty="0">
                <a:solidFill>
                  <a:srgbClr val="000000"/>
                </a:solidFill>
                <a:latin typeface="Calibri"/>
                <a:ea typeface="Calibri"/>
                <a:cs typeface="Calibri"/>
                <a:sym typeface="Calibri"/>
              </a:rPr>
              <a:t> </a:t>
            </a:r>
            <a:r>
              <a:rPr lang="es-AR" sz="2400" b="1" i="1" u="none" strike="noStrike" cap="none" dirty="0">
                <a:solidFill>
                  <a:srgbClr val="000000"/>
                </a:solidFill>
                <a:latin typeface="Calibri"/>
                <a:ea typeface="Calibri"/>
                <a:cs typeface="Calibri"/>
                <a:sym typeface="Calibri"/>
              </a:rPr>
              <a:t>s</a:t>
            </a:r>
            <a:r>
              <a:rPr lang="es-AR" sz="2400" b="1" i="1" dirty="0">
                <a:solidFill>
                  <a:srgbClr val="000000"/>
                </a:solidFill>
                <a:latin typeface="Calibri"/>
                <a:ea typeface="Calibri"/>
                <a:cs typeface="Calibri"/>
                <a:sym typeface="Calibri"/>
              </a:rPr>
              <a:t>emántica</a:t>
            </a:r>
            <a:r>
              <a:rPr lang="es-AR" sz="2400" b="1" i="1" u="none" strike="noStrike" cap="none" dirty="0">
                <a:solidFill>
                  <a:srgbClr val="000000"/>
                </a:solidFill>
                <a:latin typeface="Calibri"/>
                <a:ea typeface="Calibri"/>
                <a:cs typeface="Calibri"/>
                <a:sym typeface="Calibri"/>
              </a:rPr>
              <a:t> </a:t>
            </a:r>
            <a:endParaRPr dirty="0">
              <a:solidFill>
                <a:srgbClr val="000000"/>
              </a:solidFill>
            </a:endParaRPr>
          </a:p>
          <a:p>
            <a:pPr marL="0" marR="0" lvl="0" indent="0" algn="ctr" rtl="0">
              <a:lnSpc>
                <a:spcPct val="100000"/>
              </a:lnSpc>
              <a:spcBef>
                <a:spcPts val="0"/>
              </a:spcBef>
              <a:spcAft>
                <a:spcPts val="0"/>
              </a:spcAft>
              <a:buNone/>
            </a:pPr>
            <a:r>
              <a:rPr lang="es-AR" sz="2400" b="0" i="0" u="none" strike="noStrike" cap="none" dirty="0">
                <a:solidFill>
                  <a:srgbClr val="000000"/>
                </a:solidFill>
                <a:latin typeface="Calibri"/>
                <a:ea typeface="Calibri"/>
                <a:cs typeface="Calibri"/>
                <a:sym typeface="Calibri"/>
              </a:rPr>
              <a:t>(hablar el idioma, compren</a:t>
            </a:r>
            <a:r>
              <a:rPr lang="es-AR" sz="2400" dirty="0">
                <a:solidFill>
                  <a:schemeClr val="bg1">
                    <a:lumMod val="10000"/>
                  </a:schemeClr>
                </a:solidFill>
                <a:latin typeface="Calibri"/>
                <a:ea typeface="Calibri"/>
                <a:cs typeface="Calibri"/>
                <a:sym typeface="Calibri"/>
              </a:rPr>
              <a:t>d</a:t>
            </a:r>
            <a:r>
              <a:rPr lang="es-AR" sz="2400" b="0" i="0" u="none" strike="noStrike" cap="none" dirty="0">
                <a:solidFill>
                  <a:schemeClr val="bg1">
                    <a:lumMod val="10000"/>
                  </a:schemeClr>
                </a:solidFill>
                <a:latin typeface="Calibri"/>
                <a:ea typeface="Calibri"/>
                <a:cs typeface="Calibri"/>
                <a:sym typeface="Calibri"/>
              </a:rPr>
              <a:t>er</a:t>
            </a:r>
            <a:r>
              <a:rPr lang="es-AR" sz="2400" b="0" i="0" u="none" strike="noStrike" cap="none" dirty="0">
                <a:solidFill>
                  <a:srgbClr val="000000"/>
                </a:solidFill>
                <a:latin typeface="Calibri"/>
                <a:ea typeface="Calibri"/>
                <a:cs typeface="Calibri"/>
                <a:sym typeface="Calibri"/>
              </a:rPr>
              <a:t> su significado)</a:t>
            </a:r>
            <a:endParaRPr dirty="0"/>
          </a:p>
        </p:txBody>
      </p:sp>
      <p:cxnSp>
        <p:nvCxnSpPr>
          <p:cNvPr id="521" name="Google Shape;521;p59"/>
          <p:cNvCxnSpPr>
            <a:endCxn id="520" idx="1"/>
          </p:cNvCxnSpPr>
          <p:nvPr/>
        </p:nvCxnSpPr>
        <p:spPr>
          <a:xfrm>
            <a:off x="5345775" y="1957451"/>
            <a:ext cx="665175" cy="2026399"/>
          </a:xfrm>
          <a:prstGeom prst="straightConnector1">
            <a:avLst/>
          </a:prstGeom>
          <a:noFill/>
          <a:ln w="9525" cap="flat" cmpd="sng">
            <a:solidFill>
              <a:srgbClr val="125092"/>
            </a:solidFill>
            <a:prstDash val="solid"/>
            <a:round/>
            <a:headEnd type="none" w="med" len="med"/>
            <a:tailEnd type="stealth" w="lg" len="lg"/>
          </a:ln>
        </p:spPr>
      </p:cxnSp>
      <p:sp>
        <p:nvSpPr>
          <p:cNvPr id="522" name="Google Shape;522;p59"/>
          <p:cNvSpPr txBox="1"/>
          <p:nvPr/>
        </p:nvSpPr>
        <p:spPr>
          <a:xfrm>
            <a:off x="6179850" y="5009174"/>
            <a:ext cx="2721300" cy="1584300"/>
          </a:xfrm>
          <a:prstGeom prst="rect">
            <a:avLst/>
          </a:prstGeom>
          <a:noFill/>
          <a:ln w="25400" cap="flat" cmpd="sng">
            <a:noFill/>
            <a:prstDash val="solid"/>
            <a:round/>
            <a:headEnd type="none" w="sm" len="sm"/>
            <a:tailEnd type="none" w="sm" len="sm"/>
          </a:ln>
        </p:spPr>
        <p:txBody>
          <a:bodyPr spcFirstLastPara="1" wrap="square" lIns="0" tIns="45700" rIns="0" bIns="0" anchor="ctr" anchorCtr="0">
            <a:noAutofit/>
          </a:bodyPr>
          <a:lstStyle/>
          <a:p>
            <a:pPr marL="342900" marR="0" lvl="0" indent="-292100" algn="ctr" rtl="0">
              <a:lnSpc>
                <a:spcPct val="100000"/>
              </a:lnSpc>
              <a:spcBef>
                <a:spcPts val="0"/>
              </a:spcBef>
              <a:spcAft>
                <a:spcPts val="0"/>
              </a:spcAft>
              <a:buClr>
                <a:srgbClr val="000000"/>
              </a:buClr>
              <a:buSzPts val="800"/>
              <a:buFont typeface="Arial"/>
              <a:buNone/>
            </a:pPr>
            <a:endParaRPr sz="3200" b="1" i="0" u="sng" strike="noStrike" cap="none" dirty="0">
              <a:solidFill>
                <a:srgbClr val="4E5B6F"/>
              </a:solidFill>
              <a:latin typeface="Comic Sans MS"/>
              <a:ea typeface="Comic Sans MS"/>
              <a:cs typeface="Comic Sans MS"/>
              <a:sym typeface="Comic Sans MS"/>
            </a:endParaRPr>
          </a:p>
          <a:p>
            <a:pPr marL="0" marR="0" lvl="0" indent="0" algn="ctr" rtl="0">
              <a:lnSpc>
                <a:spcPct val="100000"/>
              </a:lnSpc>
              <a:spcBef>
                <a:spcPts val="400"/>
              </a:spcBef>
              <a:spcAft>
                <a:spcPts val="0"/>
              </a:spcAft>
              <a:buNone/>
            </a:pPr>
            <a:r>
              <a:rPr lang="es-AR" sz="2000" b="1" dirty="0">
                <a:solidFill>
                  <a:srgbClr val="4E5B6F"/>
                </a:solidFill>
                <a:latin typeface="Comic Sans MS"/>
                <a:ea typeface="Comic Sans MS"/>
                <a:cs typeface="Comic Sans MS"/>
                <a:sym typeface="Comic Sans MS"/>
              </a:rPr>
              <a:t>¿Qué es un modelo?</a:t>
            </a:r>
            <a:endParaRPr sz="2000" b="1" dirty="0">
              <a:solidFill>
                <a:srgbClr val="4E5B6F"/>
              </a:solidFill>
              <a:latin typeface="Comic Sans MS"/>
              <a:ea typeface="Comic Sans MS"/>
              <a:cs typeface="Comic Sans MS"/>
              <a:sym typeface="Comic Sans MS"/>
            </a:endParaRPr>
          </a:p>
          <a:p>
            <a:pPr marL="0" marR="0" lvl="0" indent="0" algn="ctr" rtl="0">
              <a:lnSpc>
                <a:spcPct val="100000"/>
              </a:lnSpc>
              <a:spcBef>
                <a:spcPts val="400"/>
              </a:spcBef>
              <a:spcAft>
                <a:spcPts val="0"/>
              </a:spcAft>
              <a:buNone/>
            </a:pPr>
            <a:r>
              <a:rPr lang="es-AR" sz="2000" b="1" dirty="0">
                <a:solidFill>
                  <a:srgbClr val="4E5B6F"/>
                </a:solidFill>
                <a:latin typeface="Comic Sans MS"/>
                <a:ea typeface="Comic Sans MS"/>
                <a:cs typeface="Comic Sans MS"/>
                <a:sym typeface="Comic Sans MS"/>
              </a:rPr>
              <a:t>¿Y un modelo matemático?</a:t>
            </a:r>
            <a:endParaRPr sz="3200" b="1" i="0" strike="noStrike" cap="none" dirty="0">
              <a:solidFill>
                <a:srgbClr val="4E5B6F"/>
              </a:solidFill>
              <a:latin typeface="Comic Sans MS"/>
              <a:ea typeface="Comic Sans MS"/>
              <a:cs typeface="Comic Sans MS"/>
              <a:sym typeface="Comic Sans MS"/>
            </a:endParaRPr>
          </a:p>
          <a:p>
            <a:pPr marL="342900" marR="0" lvl="0" indent="-292100" algn="ctr" rtl="0">
              <a:lnSpc>
                <a:spcPct val="100000"/>
              </a:lnSpc>
              <a:spcBef>
                <a:spcPts val="640"/>
              </a:spcBef>
              <a:spcAft>
                <a:spcPts val="0"/>
              </a:spcAft>
              <a:buClr>
                <a:srgbClr val="000000"/>
              </a:buClr>
              <a:buSzPts val="800"/>
              <a:buFont typeface="Arial"/>
              <a:buNone/>
            </a:pPr>
            <a:endParaRPr sz="3200" b="1" i="0" u="sng" strike="noStrike" cap="none" dirty="0">
              <a:solidFill>
                <a:srgbClr val="4E5B6F"/>
              </a:solidFill>
              <a:latin typeface="Comic Sans MS"/>
              <a:ea typeface="Comic Sans MS"/>
              <a:cs typeface="Comic Sans MS"/>
              <a:sym typeface="Comic Sans MS"/>
            </a:endParaRPr>
          </a:p>
        </p:txBody>
      </p:sp>
      <p:pic>
        <p:nvPicPr>
          <p:cNvPr id="29"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567420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9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14"/>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5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0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0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0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0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0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0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10"/>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1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0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P spid="499" grpId="0" animBg="1"/>
      <p:bldP spid="501" grpId="0" animBg="1"/>
      <p:bldP spid="502" grpId="0" animBg="1"/>
      <p:bldP spid="505" grpId="0" animBg="1"/>
      <p:bldP spid="507" grpId="0" animBg="1"/>
      <p:bldP spid="511" grpId="0" animBg="1"/>
      <p:bldP spid="513" grpId="0"/>
      <p:bldP spid="514" grpId="0"/>
      <p:bldP spid="514" grpId="1"/>
      <p:bldP spid="515" grpId="0"/>
      <p:bldP spid="516" grpId="0"/>
      <p:bldP spid="518" grpId="0"/>
      <p:bldP spid="519" grpId="0"/>
      <p:bldP spid="520" grpId="0" animBg="1"/>
      <p:bldP spid="5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0"/>
          <p:cNvSpPr txBox="1">
            <a:spLocks noGrp="1"/>
          </p:cNvSpPr>
          <p:nvPr>
            <p:ph idx="1"/>
          </p:nvPr>
        </p:nvSpPr>
        <p:spPr>
          <a:xfrm>
            <a:off x="0" y="44675"/>
            <a:ext cx="4924310" cy="1380781"/>
          </a:xfrm>
          <a:prstGeom prst="rect">
            <a:avLst/>
          </a:prstGeom>
          <a:noFill/>
          <a:ln w="25400" cap="flat" cmpd="sng">
            <a:noFill/>
            <a:prstDash val="solid"/>
            <a:round/>
            <a:headEnd type="none" w="sm" len="sm"/>
            <a:tailEnd type="none" w="sm" len="sm"/>
          </a:ln>
        </p:spPr>
        <p:txBody>
          <a:bodyPr spcFirstLastPara="1" wrap="square" lIns="0" tIns="45700" rIns="0" bIns="0" anchor="ctr" anchorCtr="0">
            <a:normAutofit fontScale="85000" lnSpcReduction="20000"/>
          </a:bodyPr>
          <a:lstStyle/>
          <a:p>
            <a:pPr marL="114300" lvl="0" indent="0" algn="ctr" rtl="0">
              <a:lnSpc>
                <a:spcPct val="94000"/>
              </a:lnSpc>
              <a:spcBef>
                <a:spcPts val="1000"/>
              </a:spcBef>
              <a:spcAft>
                <a:spcPts val="0"/>
              </a:spcAft>
              <a:buSzPts val="380"/>
              <a:buNone/>
            </a:pPr>
            <a:r>
              <a:rPr lang="es-AR" sz="3200" b="1" u="sng" cap="none" dirty="0">
                <a:solidFill>
                  <a:srgbClr val="C00000"/>
                </a:solidFill>
                <a:latin typeface="Comic Sans MS"/>
                <a:ea typeface="Comic Sans MS"/>
                <a:cs typeface="Comic Sans MS"/>
                <a:sym typeface="Comic Sans MS"/>
              </a:rPr>
              <a:t>Modelos</a:t>
            </a:r>
            <a:endParaRPr dirty="0">
              <a:solidFill>
                <a:srgbClr val="C00000"/>
              </a:solidFill>
            </a:endParaRPr>
          </a:p>
          <a:p>
            <a:pPr marL="457200" lvl="0" indent="-342900" algn="ctr" rtl="0">
              <a:lnSpc>
                <a:spcPct val="94000"/>
              </a:lnSpc>
              <a:spcBef>
                <a:spcPts val="1000"/>
              </a:spcBef>
              <a:spcAft>
                <a:spcPts val="0"/>
              </a:spcAft>
              <a:buSzPts val="238"/>
              <a:buChar char="■"/>
            </a:pPr>
            <a:r>
              <a:rPr lang="es-AR" b="1" dirty="0">
                <a:solidFill>
                  <a:srgbClr val="4E5B6F"/>
                </a:solidFill>
                <a:latin typeface="Comic Sans MS"/>
                <a:ea typeface="Comic Sans MS"/>
                <a:cs typeface="Comic Sans MS"/>
                <a:sym typeface="Comic Sans MS"/>
              </a:rPr>
              <a:t>¿A qué llamamos modelo?</a:t>
            </a:r>
            <a:endParaRPr lang="es-AR" dirty="0">
              <a:sym typeface="Comic Sans MS"/>
            </a:endParaRPr>
          </a:p>
          <a:p>
            <a:pPr marL="114300" lvl="0" indent="0" algn="ctr" rtl="0">
              <a:lnSpc>
                <a:spcPct val="94000"/>
              </a:lnSpc>
              <a:spcBef>
                <a:spcPts val="1000"/>
              </a:spcBef>
              <a:spcAft>
                <a:spcPts val="0"/>
              </a:spcAft>
              <a:buSzPts val="238"/>
              <a:buNone/>
            </a:pPr>
            <a:r>
              <a:rPr lang="es-AR" sz="3200" b="1" cap="none" dirty="0">
                <a:solidFill>
                  <a:srgbClr val="4E5B6F"/>
                </a:solidFill>
                <a:latin typeface="Comic Sans MS"/>
                <a:ea typeface="Comic Sans MS"/>
                <a:cs typeface="Comic Sans MS"/>
                <a:sym typeface="Comic Sans MS"/>
              </a:rPr>
              <a:t>Principales características</a:t>
            </a:r>
            <a:endParaRPr dirty="0"/>
          </a:p>
          <a:p>
            <a:pPr marL="457200" lvl="0" indent="-318770" algn="ctr" rtl="0">
              <a:lnSpc>
                <a:spcPct val="94000"/>
              </a:lnSpc>
              <a:spcBef>
                <a:spcPts val="1000"/>
              </a:spcBef>
              <a:spcAft>
                <a:spcPts val="0"/>
              </a:spcAft>
              <a:buSzPts val="380"/>
              <a:buNone/>
            </a:pPr>
            <a:endParaRPr sz="3200" b="1" cap="none" dirty="0">
              <a:solidFill>
                <a:srgbClr val="4E5B6F"/>
              </a:solidFill>
              <a:latin typeface="Comic Sans MS"/>
              <a:ea typeface="Comic Sans MS"/>
              <a:cs typeface="Comic Sans MS"/>
              <a:sym typeface="Comic Sans MS"/>
            </a:endParaRPr>
          </a:p>
        </p:txBody>
      </p:sp>
      <p:pic>
        <p:nvPicPr>
          <p:cNvPr id="4" name="Imagen 3"/>
          <p:cNvPicPr>
            <a:picLocks noChangeAspect="1"/>
          </p:cNvPicPr>
          <p:nvPr/>
        </p:nvPicPr>
        <p:blipFill>
          <a:blip r:embed="rId3"/>
          <a:stretch>
            <a:fillRect/>
          </a:stretch>
        </p:blipFill>
        <p:spPr>
          <a:xfrm>
            <a:off x="0" y="1425456"/>
            <a:ext cx="5465135" cy="2200275"/>
          </a:xfrm>
          <a:prstGeom prst="rect">
            <a:avLst/>
          </a:prstGeom>
          <a:ln>
            <a:solidFill>
              <a:schemeClr val="accent5"/>
            </a:solidFill>
          </a:ln>
        </p:spPr>
      </p:pic>
      <p:pic>
        <p:nvPicPr>
          <p:cNvPr id="5" name="Imagen 4"/>
          <p:cNvPicPr>
            <a:picLocks noChangeAspect="1"/>
          </p:cNvPicPr>
          <p:nvPr/>
        </p:nvPicPr>
        <p:blipFill>
          <a:blip r:embed="rId4"/>
          <a:stretch>
            <a:fillRect/>
          </a:stretch>
        </p:blipFill>
        <p:spPr>
          <a:xfrm>
            <a:off x="0" y="3693106"/>
            <a:ext cx="3939542" cy="2389593"/>
          </a:xfrm>
          <a:prstGeom prst="rect">
            <a:avLst/>
          </a:prstGeom>
          <a:ln>
            <a:solidFill>
              <a:schemeClr val="accent5"/>
            </a:solidFill>
          </a:ln>
        </p:spPr>
      </p:pic>
      <p:pic>
        <p:nvPicPr>
          <p:cNvPr id="7" name="Imagen 6"/>
          <p:cNvPicPr>
            <a:picLocks noChangeAspect="1"/>
          </p:cNvPicPr>
          <p:nvPr/>
        </p:nvPicPr>
        <p:blipFill>
          <a:blip r:embed="rId5"/>
          <a:stretch>
            <a:fillRect/>
          </a:stretch>
        </p:blipFill>
        <p:spPr>
          <a:xfrm>
            <a:off x="6370799" y="-7917"/>
            <a:ext cx="2773201" cy="1661304"/>
          </a:xfrm>
          <a:prstGeom prst="rect">
            <a:avLst/>
          </a:prstGeom>
          <a:ln>
            <a:solidFill>
              <a:schemeClr val="accent5"/>
            </a:solidFill>
          </a:ln>
        </p:spPr>
      </p:pic>
      <p:pic>
        <p:nvPicPr>
          <p:cNvPr id="8" name="Imagen 7"/>
          <p:cNvPicPr>
            <a:picLocks noChangeAspect="1"/>
          </p:cNvPicPr>
          <p:nvPr/>
        </p:nvPicPr>
        <p:blipFill>
          <a:blip r:embed="rId6"/>
          <a:stretch>
            <a:fillRect/>
          </a:stretch>
        </p:blipFill>
        <p:spPr>
          <a:xfrm>
            <a:off x="3986308" y="4846065"/>
            <a:ext cx="2400300" cy="1905000"/>
          </a:xfrm>
          <a:prstGeom prst="rect">
            <a:avLst/>
          </a:prstGeom>
          <a:ln>
            <a:solidFill>
              <a:schemeClr val="accent5"/>
            </a:solidFill>
          </a:ln>
        </p:spPr>
      </p:pic>
      <p:pic>
        <p:nvPicPr>
          <p:cNvPr id="9" name="Imagen 8"/>
          <p:cNvPicPr>
            <a:picLocks noChangeAspect="1"/>
          </p:cNvPicPr>
          <p:nvPr/>
        </p:nvPicPr>
        <p:blipFill>
          <a:blip r:embed="rId7"/>
          <a:stretch>
            <a:fillRect/>
          </a:stretch>
        </p:blipFill>
        <p:spPr>
          <a:xfrm>
            <a:off x="5572362" y="1683819"/>
            <a:ext cx="2868988" cy="2115879"/>
          </a:xfrm>
          <a:prstGeom prst="rect">
            <a:avLst/>
          </a:prstGeom>
          <a:ln>
            <a:solidFill>
              <a:schemeClr val="accent5"/>
            </a:solidFill>
          </a:ln>
        </p:spPr>
      </p:pic>
      <p:pic>
        <p:nvPicPr>
          <p:cNvPr id="10" name="Imagen 9"/>
          <p:cNvPicPr>
            <a:picLocks noChangeAspect="1"/>
          </p:cNvPicPr>
          <p:nvPr/>
        </p:nvPicPr>
        <p:blipFill>
          <a:blip r:embed="rId8"/>
          <a:stretch>
            <a:fillRect/>
          </a:stretch>
        </p:blipFill>
        <p:spPr>
          <a:xfrm>
            <a:off x="6746562" y="3799758"/>
            <a:ext cx="2021674" cy="3058242"/>
          </a:xfrm>
          <a:prstGeom prst="rect">
            <a:avLst/>
          </a:prstGeom>
        </p:spPr>
      </p:pic>
      <p:pic>
        <p:nvPicPr>
          <p:cNvPr id="11" name="Picture 2" descr="https://www.fbioyf.unr.edu.ar/v2/wp-content/uploads/2020/09/Logo-facultad.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7763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d594093958_0_1"/>
          <p:cNvSpPr txBox="1"/>
          <p:nvPr/>
        </p:nvSpPr>
        <p:spPr>
          <a:xfrm>
            <a:off x="0" y="31960"/>
            <a:ext cx="9144000" cy="6192434"/>
          </a:xfrm>
          <a:prstGeom prst="rect">
            <a:avLst/>
          </a:prstGeom>
          <a:noFill/>
          <a:ln w="25400">
            <a:noFill/>
          </a:ln>
        </p:spPr>
        <p:txBody>
          <a:bodyPr spcFirstLastPara="1" wrap="square" lIns="91425" tIns="91425" rIns="91425" bIns="91425" anchor="t" anchorCtr="0">
            <a:spAutoFit/>
          </a:bodyPr>
          <a:lstStyle/>
          <a:p>
            <a:pPr marL="0" lvl="0" indent="0" algn="ctr" rtl="0">
              <a:lnSpc>
                <a:spcPct val="160000"/>
              </a:lnSpc>
              <a:spcBef>
                <a:spcPts val="0"/>
              </a:spcBef>
              <a:spcAft>
                <a:spcPts val="0"/>
              </a:spcAft>
              <a:buNone/>
            </a:pPr>
            <a:r>
              <a:rPr lang="es-AR" sz="2400" b="1" u="sng" dirty="0">
                <a:solidFill>
                  <a:srgbClr val="C00000"/>
                </a:solidFill>
                <a:latin typeface="+mj-lt"/>
              </a:rPr>
              <a:t>Modelos</a:t>
            </a:r>
            <a:endParaRPr sz="2400" dirty="0">
              <a:solidFill>
                <a:srgbClr val="C00000"/>
              </a:solidFill>
              <a:latin typeface="+mj-lt"/>
            </a:endParaRPr>
          </a:p>
          <a:p>
            <a:pPr marL="285750" lvl="0" indent="-285750" algn="just" rtl="0">
              <a:lnSpc>
                <a:spcPct val="160000"/>
              </a:lnSpc>
              <a:spcBef>
                <a:spcPts val="0"/>
              </a:spcBef>
              <a:spcAft>
                <a:spcPts val="0"/>
              </a:spcAft>
              <a:buClr>
                <a:schemeClr val="dk1"/>
              </a:buClr>
              <a:buSzPts val="1100"/>
              <a:buFont typeface="Arial" panose="020B0604020202020204" pitchFamily="34" charset="0"/>
              <a:buChar char="•"/>
            </a:pPr>
            <a:r>
              <a:rPr lang="es-AR" sz="2000" dirty="0">
                <a:solidFill>
                  <a:srgbClr val="000000"/>
                </a:solidFill>
                <a:latin typeface="+mj-lt"/>
              </a:rPr>
              <a:t>Son</a:t>
            </a:r>
            <a:r>
              <a:rPr lang="es-AR" sz="2000" dirty="0">
                <a:solidFill>
                  <a:schemeClr val="dk1"/>
                </a:solidFill>
                <a:latin typeface="+mj-lt"/>
              </a:rPr>
              <a:t> </a:t>
            </a:r>
            <a:r>
              <a:rPr lang="es-AR" sz="2000" dirty="0">
                <a:solidFill>
                  <a:srgbClr val="000000"/>
                </a:solidFill>
                <a:latin typeface="+mj-lt"/>
              </a:rPr>
              <a:t>construcciones que  </a:t>
            </a:r>
            <a:r>
              <a:rPr lang="es-AR" sz="2000" b="1" i="1" u="sng" dirty="0">
                <a:solidFill>
                  <a:srgbClr val="C00000"/>
                </a:solidFill>
                <a:latin typeface="+mj-lt"/>
              </a:rPr>
              <a:t>representan</a:t>
            </a:r>
            <a:r>
              <a:rPr lang="es-AR" sz="2000" i="1" dirty="0">
                <a:solidFill>
                  <a:srgbClr val="C00000"/>
                </a:solidFill>
                <a:latin typeface="+mj-lt"/>
              </a:rPr>
              <a:t> </a:t>
            </a:r>
            <a:r>
              <a:rPr lang="es-AR" sz="2000" dirty="0">
                <a:solidFill>
                  <a:srgbClr val="C00000"/>
                </a:solidFill>
                <a:latin typeface="+mj-lt"/>
              </a:rPr>
              <a:t> </a:t>
            </a:r>
            <a:r>
              <a:rPr lang="es-AR" sz="2000" dirty="0">
                <a:solidFill>
                  <a:srgbClr val="000000"/>
                </a:solidFill>
                <a:latin typeface="+mj-lt"/>
              </a:rPr>
              <a:t>un hecho u objeto.</a:t>
            </a:r>
            <a:endParaRPr sz="2000" dirty="0">
              <a:solidFill>
                <a:srgbClr val="000000"/>
              </a:solidFill>
              <a:latin typeface="+mj-lt"/>
            </a:endParaRPr>
          </a:p>
          <a:p>
            <a:pPr marL="285750" lvl="0" indent="-285750" algn="just" rtl="0">
              <a:lnSpc>
                <a:spcPct val="160000"/>
              </a:lnSpc>
              <a:spcBef>
                <a:spcPts val="0"/>
              </a:spcBef>
              <a:spcAft>
                <a:spcPts val="0"/>
              </a:spcAft>
              <a:buClr>
                <a:schemeClr val="dk1"/>
              </a:buClr>
              <a:buSzPts val="1100"/>
              <a:buFont typeface="Arial" panose="020B0604020202020204" pitchFamily="34" charset="0"/>
              <a:buChar char="•"/>
            </a:pPr>
            <a:r>
              <a:rPr lang="es-AR" sz="2000" dirty="0">
                <a:solidFill>
                  <a:srgbClr val="000000"/>
                </a:solidFill>
                <a:latin typeface="+mj-lt"/>
              </a:rPr>
              <a:t>Son “</a:t>
            </a:r>
            <a:r>
              <a:rPr lang="es-AR" sz="2000" b="1" dirty="0">
                <a:solidFill>
                  <a:srgbClr val="C00000"/>
                </a:solidFill>
                <a:latin typeface="+mj-lt"/>
              </a:rPr>
              <a:t>simplificaciones</a:t>
            </a:r>
            <a:r>
              <a:rPr lang="es-AR" sz="2000" dirty="0">
                <a:solidFill>
                  <a:srgbClr val="000000"/>
                </a:solidFill>
                <a:latin typeface="+mj-lt"/>
              </a:rPr>
              <a:t>” de la situación original (“idealización”). Difieren en forma sustancial del objeto, proceso o fenómeno que representan.</a:t>
            </a:r>
            <a:endParaRPr sz="2000" dirty="0">
              <a:solidFill>
                <a:srgbClr val="000000"/>
              </a:solidFill>
              <a:latin typeface="+mj-lt"/>
            </a:endParaRPr>
          </a:p>
          <a:p>
            <a:pPr marL="285750" lvl="0" indent="-285750" algn="just" rtl="0">
              <a:lnSpc>
                <a:spcPct val="160000"/>
              </a:lnSpc>
              <a:spcBef>
                <a:spcPts val="0"/>
              </a:spcBef>
              <a:spcAft>
                <a:spcPts val="0"/>
              </a:spcAft>
              <a:buClr>
                <a:schemeClr val="dk1"/>
              </a:buClr>
              <a:buSzPts val="1100"/>
              <a:buFont typeface="Arial" panose="020B0604020202020204" pitchFamily="34" charset="0"/>
              <a:buChar char="•"/>
            </a:pPr>
            <a:r>
              <a:rPr lang="es-AR" sz="2000" dirty="0">
                <a:solidFill>
                  <a:srgbClr val="000000"/>
                </a:solidFill>
                <a:latin typeface="+mj-lt"/>
              </a:rPr>
              <a:t>Deben dar “idea” de aquello que representa (hay límites para la simplificación).</a:t>
            </a:r>
            <a:endParaRPr sz="2000" dirty="0">
              <a:solidFill>
                <a:srgbClr val="000000"/>
              </a:solidFill>
              <a:latin typeface="+mj-lt"/>
            </a:endParaRPr>
          </a:p>
          <a:p>
            <a:pPr marL="285750" lvl="0" indent="-285750" algn="just" rtl="0">
              <a:lnSpc>
                <a:spcPct val="160000"/>
              </a:lnSpc>
              <a:spcBef>
                <a:spcPts val="0"/>
              </a:spcBef>
              <a:spcAft>
                <a:spcPts val="0"/>
              </a:spcAft>
              <a:buClr>
                <a:schemeClr val="dk1"/>
              </a:buClr>
              <a:buSzPts val="1100"/>
              <a:buFont typeface="Arial" panose="020B0604020202020204" pitchFamily="34" charset="0"/>
              <a:buChar char="•"/>
            </a:pPr>
            <a:r>
              <a:rPr lang="es-AR" sz="2000" dirty="0">
                <a:solidFill>
                  <a:srgbClr val="000000"/>
                </a:solidFill>
                <a:latin typeface="+mj-lt"/>
              </a:rPr>
              <a:t>Hay muchas formas de </a:t>
            </a:r>
            <a:r>
              <a:rPr lang="es-AR" sz="2000" dirty="0" err="1">
                <a:solidFill>
                  <a:srgbClr val="000000"/>
                </a:solidFill>
                <a:latin typeface="+mj-lt"/>
              </a:rPr>
              <a:t>modelizar</a:t>
            </a:r>
            <a:r>
              <a:rPr lang="es-AR" sz="2000" dirty="0">
                <a:solidFill>
                  <a:srgbClr val="000000"/>
                </a:solidFill>
                <a:latin typeface="+mj-lt"/>
              </a:rPr>
              <a:t> un mismo problema; la elección depende de los objetivos perseguidos.</a:t>
            </a:r>
            <a:endParaRPr sz="2000" dirty="0">
              <a:solidFill>
                <a:srgbClr val="000000"/>
              </a:solidFill>
              <a:latin typeface="+mj-lt"/>
            </a:endParaRPr>
          </a:p>
          <a:p>
            <a:pPr marL="285750" lvl="0" indent="-285750" algn="just" rtl="0">
              <a:lnSpc>
                <a:spcPct val="160000"/>
              </a:lnSpc>
              <a:spcBef>
                <a:spcPts val="0"/>
              </a:spcBef>
              <a:spcAft>
                <a:spcPts val="0"/>
              </a:spcAft>
              <a:buClr>
                <a:schemeClr val="dk1"/>
              </a:buClr>
              <a:buSzPts val="1100"/>
              <a:buFont typeface="Arial" panose="020B0604020202020204" pitchFamily="34" charset="0"/>
              <a:buChar char="•"/>
            </a:pPr>
            <a:r>
              <a:rPr lang="es-AR" sz="2000" dirty="0">
                <a:solidFill>
                  <a:srgbClr val="000000"/>
                </a:solidFill>
                <a:latin typeface="+mj-lt"/>
              </a:rPr>
              <a:t>Un mismo tipo de modelo puede servir para </a:t>
            </a:r>
            <a:r>
              <a:rPr lang="es-AR" sz="2000" dirty="0" err="1">
                <a:solidFill>
                  <a:srgbClr val="000000"/>
                </a:solidFill>
                <a:latin typeface="+mj-lt"/>
              </a:rPr>
              <a:t>modelizar</a:t>
            </a:r>
            <a:r>
              <a:rPr lang="es-AR" sz="2000" dirty="0">
                <a:solidFill>
                  <a:srgbClr val="000000"/>
                </a:solidFill>
                <a:latin typeface="+mj-lt"/>
              </a:rPr>
              <a:t> distintos fenómenos.</a:t>
            </a:r>
            <a:endParaRPr sz="2000" dirty="0">
              <a:solidFill>
                <a:srgbClr val="000000"/>
              </a:solidFill>
              <a:latin typeface="+mj-lt"/>
            </a:endParaRPr>
          </a:p>
          <a:p>
            <a:pPr marL="285750" lvl="0" indent="-285750" algn="just" rtl="0">
              <a:lnSpc>
                <a:spcPct val="160000"/>
              </a:lnSpc>
              <a:spcBef>
                <a:spcPts val="0"/>
              </a:spcBef>
              <a:spcAft>
                <a:spcPts val="0"/>
              </a:spcAft>
              <a:buClr>
                <a:schemeClr val="dk1"/>
              </a:buClr>
              <a:buSzPts val="1100"/>
              <a:buFont typeface="Arial" panose="020B0604020202020204" pitchFamily="34" charset="0"/>
              <a:buChar char="•"/>
            </a:pPr>
            <a:r>
              <a:rPr lang="es-AR" sz="2000" dirty="0">
                <a:solidFill>
                  <a:srgbClr val="000000"/>
                </a:solidFill>
                <a:latin typeface="+mj-lt"/>
              </a:rPr>
              <a:t>Permiten realizar pruebas, experimentaciones o investigaciones acerca del objeto real en forma más simple y con economía de tiempo y dinero. (predicción).</a:t>
            </a:r>
            <a:endParaRPr sz="2000" dirty="0">
              <a:solidFill>
                <a:srgbClr val="000000"/>
              </a:solidFill>
              <a:latin typeface="+mj-lt"/>
              <a:ea typeface="Libre Franklin"/>
              <a:cs typeface="Libre Franklin"/>
              <a:sym typeface="Libre Franklin"/>
            </a:endParaRPr>
          </a:p>
        </p:txBody>
      </p:sp>
      <p:pic>
        <p:nvPicPr>
          <p:cNvPr id="5"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20849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1"/>
          <p:cNvSpPr txBox="1"/>
          <p:nvPr/>
        </p:nvSpPr>
        <p:spPr>
          <a:xfrm>
            <a:off x="0" y="0"/>
            <a:ext cx="4696631" cy="1584300"/>
          </a:xfrm>
          <a:prstGeom prst="rect">
            <a:avLst/>
          </a:prstGeom>
          <a:noFill/>
          <a:ln w="25400" cap="flat" cmpd="sng">
            <a:noFill/>
            <a:prstDash val="solid"/>
            <a:round/>
            <a:headEnd type="none" w="sm" len="sm"/>
            <a:tailEnd type="none" w="sm" len="sm"/>
          </a:ln>
        </p:spPr>
        <p:txBody>
          <a:bodyPr spcFirstLastPara="1" wrap="square" lIns="0" tIns="45700" rIns="0" bIns="0" anchor="ctr" anchorCtr="0">
            <a:noAutofit/>
          </a:bodyPr>
          <a:lstStyle/>
          <a:p>
            <a:pPr marL="342900" marR="0" lvl="0" indent="-342900" algn="ctr" rtl="0">
              <a:lnSpc>
                <a:spcPct val="100000"/>
              </a:lnSpc>
              <a:spcBef>
                <a:spcPts val="400"/>
              </a:spcBef>
              <a:spcAft>
                <a:spcPts val="0"/>
              </a:spcAft>
              <a:buClr>
                <a:srgbClr val="4E5B6F"/>
              </a:buClr>
              <a:buSzPts val="500"/>
              <a:buFont typeface="Arial"/>
              <a:buChar char="•"/>
            </a:pPr>
            <a:r>
              <a:rPr lang="es-AR" sz="2400" b="1" i="0" u="sng" strike="noStrike" cap="none" dirty="0">
                <a:solidFill>
                  <a:srgbClr val="C00000"/>
                </a:solidFill>
                <a:latin typeface="Comic Sans MS"/>
                <a:ea typeface="Comic Sans MS"/>
                <a:cs typeface="Comic Sans MS"/>
                <a:sym typeface="Comic Sans MS"/>
              </a:rPr>
              <a:t>Modelos Matemáticos</a:t>
            </a:r>
            <a:endParaRPr sz="2400" dirty="0">
              <a:solidFill>
                <a:srgbClr val="C00000"/>
              </a:solidFill>
            </a:endParaRPr>
          </a:p>
          <a:p>
            <a:pPr marL="0" marR="0" lvl="0" indent="0" algn="ctr" rtl="0">
              <a:lnSpc>
                <a:spcPct val="100000"/>
              </a:lnSpc>
              <a:spcBef>
                <a:spcPts val="0"/>
              </a:spcBef>
              <a:spcAft>
                <a:spcPts val="0"/>
              </a:spcAft>
              <a:buNone/>
            </a:pPr>
            <a:r>
              <a:rPr lang="es-AR" sz="2000" b="1" i="0" u="none" strike="noStrike" cap="none" dirty="0">
                <a:solidFill>
                  <a:srgbClr val="4E5B6F"/>
                </a:solidFill>
                <a:latin typeface="Comic Sans MS"/>
                <a:ea typeface="Comic Sans MS"/>
                <a:cs typeface="Comic Sans MS"/>
                <a:sym typeface="Comic Sans MS"/>
              </a:rPr>
              <a:t>¿A qué llamamos modelo matemático?</a:t>
            </a:r>
            <a:endParaRPr sz="2000" b="1" i="0" u="none" strike="noStrike" cap="none" dirty="0">
              <a:solidFill>
                <a:srgbClr val="4E5B6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s-AR" sz="2000" b="1" i="0" u="none" strike="noStrike" cap="none" dirty="0">
                <a:solidFill>
                  <a:srgbClr val="4E5B6F"/>
                </a:solidFill>
                <a:latin typeface="Comic Sans MS"/>
                <a:ea typeface="Comic Sans MS"/>
                <a:cs typeface="Comic Sans MS"/>
                <a:sym typeface="Comic Sans MS"/>
              </a:rPr>
              <a:t>Principales características</a:t>
            </a:r>
            <a:endParaRPr sz="3200" b="1" i="0" u="sng" strike="noStrike" cap="none" dirty="0">
              <a:solidFill>
                <a:srgbClr val="4E5B6F"/>
              </a:solidFill>
              <a:latin typeface="Comic Sans MS"/>
              <a:ea typeface="Comic Sans MS"/>
              <a:cs typeface="Comic Sans MS"/>
              <a:sym typeface="Comic Sans MS"/>
            </a:endParaRPr>
          </a:p>
        </p:txBody>
      </p:sp>
      <p:pic>
        <p:nvPicPr>
          <p:cNvPr id="3" name="Imagen 2"/>
          <p:cNvPicPr>
            <a:picLocks noChangeAspect="1"/>
          </p:cNvPicPr>
          <p:nvPr/>
        </p:nvPicPr>
        <p:blipFill>
          <a:blip r:embed="rId3"/>
          <a:stretch>
            <a:fillRect/>
          </a:stretch>
        </p:blipFill>
        <p:spPr>
          <a:xfrm>
            <a:off x="232074" y="4200836"/>
            <a:ext cx="2743200" cy="1666875"/>
          </a:xfrm>
          <a:prstGeom prst="rect">
            <a:avLst/>
          </a:prstGeom>
          <a:ln>
            <a:solidFill>
              <a:srgbClr val="FF0000"/>
            </a:solidFill>
          </a:ln>
        </p:spPr>
      </p:pic>
      <p:pic>
        <p:nvPicPr>
          <p:cNvPr id="4" name="Imagen 3"/>
          <p:cNvPicPr>
            <a:picLocks noChangeAspect="1"/>
          </p:cNvPicPr>
          <p:nvPr/>
        </p:nvPicPr>
        <p:blipFill>
          <a:blip r:embed="rId4"/>
          <a:stretch>
            <a:fillRect/>
          </a:stretch>
        </p:blipFill>
        <p:spPr>
          <a:xfrm>
            <a:off x="5575081" y="0"/>
            <a:ext cx="3568919" cy="2676689"/>
          </a:xfrm>
          <a:prstGeom prst="rect">
            <a:avLst/>
          </a:prstGeom>
          <a:ln>
            <a:solidFill>
              <a:srgbClr val="FF0000"/>
            </a:solidFill>
          </a:ln>
        </p:spPr>
      </p:pic>
      <p:pic>
        <p:nvPicPr>
          <p:cNvPr id="5" name="Imagen 4"/>
          <p:cNvPicPr>
            <a:picLocks noChangeAspect="1"/>
          </p:cNvPicPr>
          <p:nvPr/>
        </p:nvPicPr>
        <p:blipFill>
          <a:blip r:embed="rId5"/>
          <a:stretch>
            <a:fillRect/>
          </a:stretch>
        </p:blipFill>
        <p:spPr>
          <a:xfrm>
            <a:off x="15522" y="1659415"/>
            <a:ext cx="3176304" cy="2466306"/>
          </a:xfrm>
          <a:prstGeom prst="rect">
            <a:avLst/>
          </a:prstGeom>
          <a:ln>
            <a:solidFill>
              <a:srgbClr val="FF0000"/>
            </a:solidFill>
          </a:ln>
        </p:spPr>
      </p:pic>
      <p:pic>
        <p:nvPicPr>
          <p:cNvPr id="7" name="Imagen 6"/>
          <p:cNvPicPr>
            <a:picLocks noChangeAspect="1"/>
          </p:cNvPicPr>
          <p:nvPr/>
        </p:nvPicPr>
        <p:blipFill>
          <a:blip r:embed="rId6"/>
          <a:stretch>
            <a:fillRect/>
          </a:stretch>
        </p:blipFill>
        <p:spPr>
          <a:xfrm>
            <a:off x="3308700" y="3326612"/>
            <a:ext cx="5835300" cy="2978495"/>
          </a:xfrm>
          <a:prstGeom prst="rect">
            <a:avLst/>
          </a:prstGeom>
        </p:spPr>
      </p:pic>
      <p:pic>
        <p:nvPicPr>
          <p:cNvPr id="8" name="Picture 2" descr="https://www.fbioyf.unr.edu.ar/v2/wp-content/uploads/2020/09/Logo-facultad.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5364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d594093958_0_11"/>
          <p:cNvSpPr txBox="1"/>
          <p:nvPr/>
        </p:nvSpPr>
        <p:spPr>
          <a:xfrm>
            <a:off x="747352" y="173084"/>
            <a:ext cx="7845600" cy="5976991"/>
          </a:xfrm>
          <a:prstGeom prst="rect">
            <a:avLst/>
          </a:prstGeom>
          <a:noFill/>
          <a:ln w="25400">
            <a:noFill/>
          </a:ln>
        </p:spPr>
        <p:txBody>
          <a:bodyPr spcFirstLastPara="1" wrap="square" lIns="91425" tIns="91425" rIns="91425" bIns="91425" anchor="t" anchorCtr="0">
            <a:spAutoFit/>
          </a:bodyPr>
          <a:lstStyle/>
          <a:p>
            <a:pPr marL="0" lvl="0" indent="0" algn="ctr" rtl="0">
              <a:lnSpc>
                <a:spcPct val="160000"/>
              </a:lnSpc>
              <a:spcBef>
                <a:spcPts val="0"/>
              </a:spcBef>
              <a:spcAft>
                <a:spcPts val="0"/>
              </a:spcAft>
              <a:buNone/>
            </a:pPr>
            <a:r>
              <a:rPr lang="es-AR" sz="2400" b="1" u="sng" dirty="0">
                <a:solidFill>
                  <a:srgbClr val="C00000"/>
                </a:solidFill>
                <a:latin typeface="+mj-lt"/>
              </a:rPr>
              <a:t>Modelos Matemáticos</a:t>
            </a:r>
            <a:endParaRPr sz="2400" dirty="0">
              <a:solidFill>
                <a:srgbClr val="C00000"/>
              </a:solidFill>
              <a:latin typeface="+mj-lt"/>
            </a:endParaRPr>
          </a:p>
          <a:p>
            <a:pPr marL="0" lvl="0" indent="0" algn="just" rtl="0">
              <a:lnSpc>
                <a:spcPct val="160000"/>
              </a:lnSpc>
              <a:spcBef>
                <a:spcPts val="0"/>
              </a:spcBef>
              <a:spcAft>
                <a:spcPts val="0"/>
              </a:spcAft>
              <a:buClr>
                <a:schemeClr val="dk1"/>
              </a:buClr>
              <a:buSzPts val="1100"/>
              <a:buFont typeface="Arial"/>
              <a:buNone/>
            </a:pPr>
            <a:r>
              <a:rPr lang="es-AR" sz="2000" dirty="0">
                <a:solidFill>
                  <a:srgbClr val="000000"/>
                </a:solidFill>
                <a:latin typeface="+mj-lt"/>
              </a:rPr>
              <a:t>Son</a:t>
            </a:r>
            <a:r>
              <a:rPr lang="es-AR" sz="2000" i="1" dirty="0">
                <a:solidFill>
                  <a:srgbClr val="000000"/>
                </a:solidFill>
                <a:latin typeface="+mj-lt"/>
              </a:rPr>
              <a:t> </a:t>
            </a:r>
            <a:r>
              <a:rPr lang="es-AR" sz="2000" b="1" i="1" u="sng" dirty="0">
                <a:solidFill>
                  <a:srgbClr val="C00000"/>
                </a:solidFill>
                <a:latin typeface="+mj-lt"/>
              </a:rPr>
              <a:t>representaciones</a:t>
            </a:r>
            <a:r>
              <a:rPr lang="es-AR" sz="2000" dirty="0">
                <a:solidFill>
                  <a:srgbClr val="C00000"/>
                </a:solidFill>
                <a:latin typeface="+mj-lt"/>
              </a:rPr>
              <a:t> </a:t>
            </a:r>
            <a:r>
              <a:rPr lang="es-AR" sz="2000" dirty="0">
                <a:solidFill>
                  <a:srgbClr val="000000"/>
                </a:solidFill>
                <a:latin typeface="+mj-lt"/>
              </a:rPr>
              <a:t>de un hecho o fenómeno por cualquier </a:t>
            </a:r>
            <a:r>
              <a:rPr lang="es-AR" sz="2000" b="1" dirty="0">
                <a:solidFill>
                  <a:srgbClr val="C00000"/>
                </a:solidFill>
                <a:latin typeface="+mj-lt"/>
              </a:rPr>
              <a:t>expresión u objeto matemático</a:t>
            </a:r>
            <a:r>
              <a:rPr lang="es-AR" sz="2000" dirty="0">
                <a:solidFill>
                  <a:srgbClr val="000000"/>
                </a:solidFill>
                <a:latin typeface="+mj-lt"/>
              </a:rPr>
              <a:t>: funciones, ecuaciones, sistema de ecuaciones, ecuaciones diferenciales, diagramas, gráficos, etc.</a:t>
            </a:r>
          </a:p>
          <a:p>
            <a:pPr marL="0" lvl="0" indent="0" algn="just" rtl="0">
              <a:lnSpc>
                <a:spcPct val="160000"/>
              </a:lnSpc>
              <a:spcBef>
                <a:spcPts val="0"/>
              </a:spcBef>
              <a:spcAft>
                <a:spcPts val="0"/>
              </a:spcAft>
              <a:buClr>
                <a:schemeClr val="dk1"/>
              </a:buClr>
              <a:buSzPts val="1100"/>
              <a:buFont typeface="Arial"/>
              <a:buNone/>
            </a:pPr>
            <a:endParaRPr sz="2000" dirty="0">
              <a:solidFill>
                <a:srgbClr val="000000"/>
              </a:solidFill>
              <a:latin typeface="+mj-lt"/>
            </a:endParaRPr>
          </a:p>
          <a:p>
            <a:pPr marL="0" lvl="0" indent="0" algn="just" rtl="0">
              <a:lnSpc>
                <a:spcPct val="160000"/>
              </a:lnSpc>
              <a:spcBef>
                <a:spcPts val="0"/>
              </a:spcBef>
              <a:spcAft>
                <a:spcPts val="0"/>
              </a:spcAft>
              <a:buClr>
                <a:schemeClr val="dk1"/>
              </a:buClr>
              <a:buSzPts val="1100"/>
              <a:buFont typeface="Arial"/>
              <a:buNone/>
            </a:pPr>
            <a:r>
              <a:rPr lang="es-AR" sz="2000" dirty="0">
                <a:solidFill>
                  <a:srgbClr val="000000"/>
                </a:solidFill>
                <a:latin typeface="+mj-lt"/>
              </a:rPr>
              <a:t>Finalidad: </a:t>
            </a:r>
            <a:r>
              <a:rPr lang="es-AR" sz="2000" i="1" dirty="0">
                <a:solidFill>
                  <a:srgbClr val="000000"/>
                </a:solidFill>
                <a:latin typeface="+mj-lt"/>
              </a:rPr>
              <a:t>comprender</a:t>
            </a:r>
            <a:r>
              <a:rPr lang="es-AR" sz="2000" dirty="0">
                <a:solidFill>
                  <a:srgbClr val="000000"/>
                </a:solidFill>
                <a:latin typeface="+mj-lt"/>
              </a:rPr>
              <a:t> o </a:t>
            </a:r>
            <a:r>
              <a:rPr lang="es-AR" sz="2000" i="1" dirty="0">
                <a:solidFill>
                  <a:srgbClr val="000000"/>
                </a:solidFill>
                <a:latin typeface="+mj-lt"/>
              </a:rPr>
              <a:t>explicar </a:t>
            </a:r>
            <a:r>
              <a:rPr lang="es-AR" sz="2000" dirty="0">
                <a:solidFill>
                  <a:srgbClr val="000000"/>
                </a:solidFill>
                <a:latin typeface="+mj-lt"/>
              </a:rPr>
              <a:t>el fenómeno, interpolar o extrapolar resultados,   hacer </a:t>
            </a:r>
            <a:r>
              <a:rPr lang="es-AR" sz="2000" i="1" u="sng" dirty="0">
                <a:solidFill>
                  <a:srgbClr val="000000"/>
                </a:solidFill>
                <a:latin typeface="+mj-lt"/>
              </a:rPr>
              <a:t>predicciones</a:t>
            </a:r>
            <a:r>
              <a:rPr lang="es-AR" sz="2000" dirty="0">
                <a:solidFill>
                  <a:srgbClr val="000000"/>
                </a:solidFill>
                <a:latin typeface="+mj-lt"/>
              </a:rPr>
              <a:t>.</a:t>
            </a:r>
          </a:p>
          <a:p>
            <a:pPr marL="0" lvl="0" indent="0" algn="just" rtl="0">
              <a:lnSpc>
                <a:spcPct val="160000"/>
              </a:lnSpc>
              <a:spcBef>
                <a:spcPts val="0"/>
              </a:spcBef>
              <a:spcAft>
                <a:spcPts val="0"/>
              </a:spcAft>
              <a:buClr>
                <a:schemeClr val="dk1"/>
              </a:buClr>
              <a:buSzPts val="1100"/>
              <a:buFont typeface="Arial"/>
              <a:buNone/>
            </a:pPr>
            <a:endParaRPr sz="2000" dirty="0">
              <a:solidFill>
                <a:srgbClr val="000000"/>
              </a:solidFill>
              <a:latin typeface="+mj-lt"/>
            </a:endParaRPr>
          </a:p>
          <a:p>
            <a:pPr marL="0" lvl="0" indent="0" algn="just" rtl="0">
              <a:lnSpc>
                <a:spcPct val="160000"/>
              </a:lnSpc>
              <a:spcBef>
                <a:spcPts val="0"/>
              </a:spcBef>
              <a:spcAft>
                <a:spcPts val="0"/>
              </a:spcAft>
              <a:buClr>
                <a:schemeClr val="dk1"/>
              </a:buClr>
              <a:buSzPts val="1100"/>
              <a:buFont typeface="Arial"/>
              <a:buNone/>
            </a:pPr>
            <a:r>
              <a:rPr lang="es-AR" sz="2000" dirty="0">
                <a:solidFill>
                  <a:srgbClr val="000000"/>
                </a:solidFill>
                <a:latin typeface="+mj-lt"/>
              </a:rPr>
              <a:t>Simplificaciones:  “</a:t>
            </a:r>
            <a:r>
              <a:rPr lang="es-AR" sz="2000" i="1" dirty="0">
                <a:solidFill>
                  <a:srgbClr val="000000"/>
                </a:solidFill>
                <a:latin typeface="+mj-lt"/>
              </a:rPr>
              <a:t>matemáticamente </a:t>
            </a:r>
            <a:r>
              <a:rPr lang="es-AR" sz="2000" dirty="0">
                <a:solidFill>
                  <a:srgbClr val="000000"/>
                </a:solidFill>
                <a:latin typeface="+mj-lt"/>
              </a:rPr>
              <a:t> </a:t>
            </a:r>
            <a:r>
              <a:rPr lang="es-AR" sz="2000" i="1" dirty="0">
                <a:solidFill>
                  <a:srgbClr val="000000"/>
                </a:solidFill>
                <a:latin typeface="+mj-lt"/>
              </a:rPr>
              <a:t>resoluble</a:t>
            </a:r>
            <a:r>
              <a:rPr lang="es-AR" sz="2000" dirty="0">
                <a:solidFill>
                  <a:srgbClr val="000000"/>
                </a:solidFill>
                <a:latin typeface="+mj-lt"/>
              </a:rPr>
              <a:t>”</a:t>
            </a:r>
            <a:endParaRPr sz="2000" dirty="0">
              <a:solidFill>
                <a:srgbClr val="000000"/>
              </a:solidFill>
              <a:latin typeface="+mj-lt"/>
            </a:endParaRPr>
          </a:p>
          <a:p>
            <a:pPr marL="0" lvl="0" indent="0" algn="just" rtl="0">
              <a:lnSpc>
                <a:spcPct val="160000"/>
              </a:lnSpc>
              <a:spcBef>
                <a:spcPts val="0"/>
              </a:spcBef>
              <a:spcAft>
                <a:spcPts val="0"/>
              </a:spcAft>
              <a:buClr>
                <a:schemeClr val="dk1"/>
              </a:buClr>
              <a:buSzPts val="1100"/>
              <a:buFont typeface="Arial"/>
              <a:buNone/>
            </a:pPr>
            <a:r>
              <a:rPr lang="es-AR" sz="2000" i="1" dirty="0">
                <a:solidFill>
                  <a:srgbClr val="000000"/>
                </a:solidFill>
                <a:latin typeface="+mj-lt"/>
              </a:rPr>
              <a:t>Aproximación</a:t>
            </a:r>
            <a:r>
              <a:rPr lang="es-AR" sz="2000" dirty="0">
                <a:solidFill>
                  <a:srgbClr val="000000"/>
                </a:solidFill>
                <a:latin typeface="+mj-lt"/>
              </a:rPr>
              <a:t> racional al hecho, no la verdad acerca del mismo.</a:t>
            </a:r>
            <a:endParaRPr sz="2000" dirty="0">
              <a:solidFill>
                <a:srgbClr val="000000"/>
              </a:solidFill>
              <a:latin typeface="+mj-lt"/>
            </a:endParaRPr>
          </a:p>
          <a:p>
            <a:pPr marL="0" lvl="0" indent="0" algn="just" rtl="0">
              <a:lnSpc>
                <a:spcPct val="160000"/>
              </a:lnSpc>
              <a:spcBef>
                <a:spcPts val="0"/>
              </a:spcBef>
              <a:spcAft>
                <a:spcPts val="0"/>
              </a:spcAft>
              <a:buClr>
                <a:schemeClr val="dk1"/>
              </a:buClr>
              <a:buSzPts val="1100"/>
              <a:buFont typeface="Arial"/>
              <a:buNone/>
            </a:pPr>
            <a:r>
              <a:rPr lang="es-AR" sz="2000" dirty="0">
                <a:solidFill>
                  <a:srgbClr val="000000"/>
                </a:solidFill>
                <a:latin typeface="+mj-lt"/>
              </a:rPr>
              <a:t>No todos los problemas tienen respuesta, ni respuesta única.</a:t>
            </a:r>
            <a:endParaRPr sz="2000" dirty="0">
              <a:solidFill>
                <a:srgbClr val="000000"/>
              </a:solidFill>
              <a:latin typeface="+mj-lt"/>
            </a:endParaRPr>
          </a:p>
          <a:p>
            <a:pPr marL="0" lvl="0" indent="0" algn="l" rtl="0">
              <a:spcBef>
                <a:spcPts val="0"/>
              </a:spcBef>
              <a:spcAft>
                <a:spcPts val="0"/>
              </a:spcAft>
              <a:buNone/>
            </a:pPr>
            <a:endParaRPr dirty="0">
              <a:solidFill>
                <a:srgbClr val="000000"/>
              </a:solidFill>
            </a:endParaRPr>
          </a:p>
        </p:txBody>
      </p:sp>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42494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2"/>
          <p:cNvSpPr txBox="1">
            <a:spLocks noGrp="1"/>
          </p:cNvSpPr>
          <p:nvPr>
            <p:ph type="title"/>
          </p:nvPr>
        </p:nvSpPr>
        <p:spPr>
          <a:xfrm>
            <a:off x="1773760" y="197334"/>
            <a:ext cx="5616575" cy="421785"/>
          </a:xfrm>
          <a:prstGeom prst="rect">
            <a:avLst/>
          </a:prstGeom>
          <a:noFill/>
          <a:ln w="25400" cap="flat" cmpd="sng">
            <a:noFill/>
            <a:prstDash val="solid"/>
            <a:round/>
            <a:headEnd type="none" w="sm" len="sm"/>
            <a:tailEnd type="none" w="sm" len="sm"/>
          </a:ln>
        </p:spPr>
        <p:txBody>
          <a:bodyPr spcFirstLastPara="1" wrap="square" lIns="0" tIns="45700" rIns="0" bIns="0" anchor="b" anchorCtr="0">
            <a:noAutofit/>
          </a:bodyPr>
          <a:lstStyle/>
          <a:p>
            <a:pPr marL="0" marR="0" lvl="0" indent="0" algn="ctr" rtl="0">
              <a:lnSpc>
                <a:spcPct val="89000"/>
              </a:lnSpc>
              <a:spcBef>
                <a:spcPts val="0"/>
              </a:spcBef>
              <a:spcAft>
                <a:spcPts val="0"/>
              </a:spcAft>
              <a:buSzPts val="700"/>
              <a:buNone/>
            </a:pPr>
            <a:r>
              <a:rPr lang="es-AR" sz="2800" b="1" i="0" u="none" strike="noStrike" cap="none" dirty="0">
                <a:solidFill>
                  <a:srgbClr val="C00000"/>
                </a:solidFill>
                <a:latin typeface="Comic Sans MS"/>
                <a:ea typeface="Comic Sans MS"/>
                <a:cs typeface="Comic Sans MS"/>
                <a:sym typeface="Comic Sans MS"/>
              </a:rPr>
              <a:t>Proceso de Modelización</a:t>
            </a:r>
            <a:endParaRPr dirty="0">
              <a:solidFill>
                <a:srgbClr val="C00000"/>
              </a:solidFill>
            </a:endParaRPr>
          </a:p>
        </p:txBody>
      </p:sp>
      <p:sp>
        <p:nvSpPr>
          <p:cNvPr id="556" name="Google Shape;556;p62"/>
          <p:cNvSpPr txBox="1"/>
          <p:nvPr/>
        </p:nvSpPr>
        <p:spPr>
          <a:xfrm>
            <a:off x="4138164" y="858993"/>
            <a:ext cx="4790968" cy="1499864"/>
          </a:xfrm>
          <a:prstGeom prst="rect">
            <a:avLst/>
          </a:prstGeom>
          <a:solidFill>
            <a:srgbClr val="DEEAF5"/>
          </a:solidFill>
          <a:ln w="25400" cap="flat" cmpd="sng">
            <a:solidFill>
              <a:schemeClr val="accent2"/>
            </a:solidFill>
            <a:prstDash val="solid"/>
            <a:miter lim="8000"/>
            <a:headEnd type="none" w="sm" len="sm"/>
            <a:tailEnd type="none" w="sm" len="sm"/>
          </a:ln>
        </p:spPr>
        <p:txBody>
          <a:bodyPr spcFirstLastPara="1" wrap="square" lIns="18000" tIns="45700" rIns="18000" bIns="10800" anchor="t" anchorCtr="0">
            <a:noAutofit/>
          </a:bodyPr>
          <a:lstStyle/>
          <a:p>
            <a:pPr marL="0" marR="0" lvl="0" indent="-76200" algn="l" rtl="0">
              <a:lnSpc>
                <a:spcPct val="100000"/>
              </a:lnSpc>
              <a:spcBef>
                <a:spcPts val="0"/>
              </a:spcBef>
              <a:spcAft>
                <a:spcPts val="0"/>
              </a:spcAft>
              <a:buClr>
                <a:schemeClr val="dk1"/>
              </a:buClr>
              <a:buSzPts val="1200"/>
              <a:buFont typeface="Calibri"/>
              <a:buChar char="»"/>
            </a:pPr>
            <a:r>
              <a:rPr lang="es-AR" sz="2000" b="1" i="0" u="none" strike="noStrike" cap="none" dirty="0">
                <a:solidFill>
                  <a:srgbClr val="000000"/>
                </a:solidFill>
                <a:latin typeface="Calibri"/>
                <a:ea typeface="Calibri"/>
                <a:cs typeface="Calibri"/>
                <a:sym typeface="Calibri"/>
              </a:rPr>
              <a:t>Variables </a:t>
            </a:r>
            <a:r>
              <a:rPr lang="es-AR" sz="2000" b="0" i="0" u="none" strike="noStrike" cap="none" dirty="0">
                <a:solidFill>
                  <a:srgbClr val="000000"/>
                </a:solidFill>
                <a:latin typeface="Calibri"/>
                <a:ea typeface="Calibri"/>
                <a:cs typeface="Calibri"/>
                <a:sym typeface="Calibri"/>
              </a:rPr>
              <a:t>(dependientes e independientes)</a:t>
            </a:r>
            <a:endParaRPr dirty="0">
              <a:solidFill>
                <a:srgbClr val="000000"/>
              </a:solidFill>
            </a:endParaRPr>
          </a:p>
          <a:p>
            <a:pPr marL="0" marR="0" lvl="0" indent="-76200" algn="l" rtl="0">
              <a:lnSpc>
                <a:spcPct val="150000"/>
              </a:lnSpc>
              <a:spcBef>
                <a:spcPts val="0"/>
              </a:spcBef>
              <a:spcAft>
                <a:spcPts val="0"/>
              </a:spcAft>
              <a:buClr>
                <a:schemeClr val="dk1"/>
              </a:buClr>
              <a:buSzPts val="1200"/>
              <a:buFont typeface="Calibri"/>
              <a:buChar char="»"/>
            </a:pPr>
            <a:r>
              <a:rPr lang="es-AR" sz="2000" b="1" i="0" u="none" strike="noStrike" cap="none" dirty="0">
                <a:solidFill>
                  <a:srgbClr val="000000"/>
                </a:solidFill>
                <a:latin typeface="Calibri"/>
                <a:ea typeface="Calibri"/>
                <a:cs typeface="Calibri"/>
                <a:sym typeface="Calibri"/>
              </a:rPr>
              <a:t> Relación </a:t>
            </a:r>
            <a:r>
              <a:rPr lang="es-AR" sz="2000" b="0" i="0" u="none" strike="noStrike" cap="none" dirty="0">
                <a:solidFill>
                  <a:srgbClr val="000000"/>
                </a:solidFill>
                <a:latin typeface="Calibri"/>
                <a:ea typeface="Calibri"/>
                <a:cs typeface="Calibri"/>
                <a:sym typeface="Calibri"/>
              </a:rPr>
              <a:t>entre las variables.</a:t>
            </a:r>
            <a:endParaRPr dirty="0">
              <a:solidFill>
                <a:srgbClr val="000000"/>
              </a:solidFill>
            </a:endParaRPr>
          </a:p>
          <a:p>
            <a:pPr marL="0" marR="0" lvl="0" indent="-76200" algn="l" rtl="0">
              <a:lnSpc>
                <a:spcPct val="100000"/>
              </a:lnSpc>
              <a:spcBef>
                <a:spcPts val="0"/>
              </a:spcBef>
              <a:spcAft>
                <a:spcPts val="0"/>
              </a:spcAft>
              <a:buClr>
                <a:schemeClr val="dk1"/>
              </a:buClr>
              <a:buSzPts val="1200"/>
              <a:buFont typeface="Calibri"/>
              <a:buChar char="»"/>
            </a:pPr>
            <a:r>
              <a:rPr lang="es-AR" sz="2000" b="1" i="0" u="none" strike="noStrike" cap="none" dirty="0">
                <a:solidFill>
                  <a:srgbClr val="000000"/>
                </a:solidFill>
                <a:latin typeface="Calibri"/>
                <a:ea typeface="Calibri"/>
                <a:cs typeface="Calibri"/>
                <a:sym typeface="Calibri"/>
              </a:rPr>
              <a:t>Tipo de modelo matemático </a:t>
            </a:r>
            <a:r>
              <a:rPr lang="es-AR" sz="2000" b="0" i="0" u="none" strike="noStrike" cap="none" dirty="0">
                <a:solidFill>
                  <a:srgbClr val="000000"/>
                </a:solidFill>
                <a:latin typeface="Calibri"/>
                <a:ea typeface="Calibri"/>
                <a:cs typeface="Calibri"/>
                <a:sym typeface="Calibri"/>
              </a:rPr>
              <a:t>que mejor</a:t>
            </a:r>
            <a:endParaRPr dirty="0">
              <a:solidFill>
                <a:srgbClr val="000000"/>
              </a:solidFill>
            </a:endParaRPr>
          </a:p>
          <a:p>
            <a:pPr marL="0" marR="0" lvl="0" indent="0" algn="l" rtl="0">
              <a:lnSpc>
                <a:spcPct val="100000"/>
              </a:lnSpc>
              <a:spcBef>
                <a:spcPts val="0"/>
              </a:spcBef>
              <a:spcAft>
                <a:spcPts val="0"/>
              </a:spcAft>
              <a:buClr>
                <a:srgbClr val="000000"/>
              </a:buClr>
              <a:buSzPts val="500"/>
              <a:buFont typeface="Arial"/>
              <a:buNone/>
            </a:pPr>
            <a:r>
              <a:rPr lang="es-AR" sz="2000" b="0" i="0" u="none" strike="noStrike" cap="none" dirty="0">
                <a:solidFill>
                  <a:srgbClr val="000000"/>
                </a:solidFill>
                <a:latin typeface="Calibri"/>
                <a:ea typeface="Calibri"/>
                <a:cs typeface="Calibri"/>
                <a:sym typeface="Calibri"/>
              </a:rPr>
              <a:t>          parece  ajustarse  al  problema</a:t>
            </a:r>
            <a:endParaRPr dirty="0">
              <a:solidFill>
                <a:srgbClr val="000000"/>
              </a:solidFill>
            </a:endParaRPr>
          </a:p>
        </p:txBody>
      </p:sp>
      <p:cxnSp>
        <p:nvCxnSpPr>
          <p:cNvPr id="557" name="Google Shape;557;p62"/>
          <p:cNvCxnSpPr/>
          <p:nvPr/>
        </p:nvCxnSpPr>
        <p:spPr>
          <a:xfrm>
            <a:off x="6948265" y="2420938"/>
            <a:ext cx="38385" cy="1426477"/>
          </a:xfrm>
          <a:prstGeom prst="straightConnector1">
            <a:avLst/>
          </a:prstGeom>
          <a:solidFill>
            <a:schemeClr val="lt1"/>
          </a:solidFill>
          <a:ln w="28575" cap="flat" cmpd="sng">
            <a:solidFill>
              <a:srgbClr val="000000"/>
            </a:solidFill>
            <a:prstDash val="solid"/>
            <a:round/>
            <a:headEnd type="none" w="sm" len="sm"/>
            <a:tailEnd type="stealth" w="lg" len="lg"/>
          </a:ln>
        </p:spPr>
      </p:cxnSp>
      <p:sp>
        <p:nvSpPr>
          <p:cNvPr id="558" name="Google Shape;558;p62"/>
          <p:cNvSpPr txBox="1"/>
          <p:nvPr/>
        </p:nvSpPr>
        <p:spPr>
          <a:xfrm>
            <a:off x="5749231" y="5145351"/>
            <a:ext cx="3024336" cy="1346720"/>
          </a:xfrm>
          <a:prstGeom prst="rect">
            <a:avLst/>
          </a:prstGeom>
          <a:solidFill>
            <a:schemeClr val="bg2">
              <a:lumMod val="40000"/>
              <a:lumOff val="60000"/>
            </a:schemeClr>
          </a:solidFill>
          <a:ln w="25400" cap="rnd" cmpd="sng">
            <a:solidFill>
              <a:srgbClr val="FF0000"/>
            </a:solidFill>
            <a:prstDash val="dot"/>
            <a:miter lim="8000"/>
            <a:headEnd type="none" w="sm" len="sm"/>
            <a:tailEnd type="none" w="sm" len="sm"/>
          </a:ln>
        </p:spPr>
        <p:txBody>
          <a:bodyPr spcFirstLastPara="1" wrap="square" lIns="54000" tIns="10800" rIns="18000" bIns="0" anchor="t" anchorCtr="0">
            <a:noAutofit/>
          </a:bodyPr>
          <a:lstStyle/>
          <a:p>
            <a:pPr marL="0" marR="0" lvl="0" indent="-25400" algn="l" rtl="0">
              <a:lnSpc>
                <a:spcPct val="100000"/>
              </a:lnSpc>
              <a:spcBef>
                <a:spcPts val="0"/>
              </a:spcBef>
              <a:spcAft>
                <a:spcPts val="0"/>
              </a:spcAft>
              <a:buClr>
                <a:srgbClr val="000000"/>
              </a:buClr>
              <a:buSzPts val="400"/>
              <a:buFont typeface="Arial"/>
              <a:buChar char="-"/>
            </a:pPr>
            <a:r>
              <a:rPr lang="es-AR" sz="1600" b="1" i="0" u="none" strike="noStrike" cap="none" dirty="0">
                <a:solidFill>
                  <a:schemeClr val="dk1"/>
                </a:solidFill>
                <a:latin typeface="Calibri"/>
                <a:ea typeface="Calibri"/>
                <a:cs typeface="Calibri"/>
                <a:sym typeface="Calibri"/>
              </a:rPr>
              <a:t>-</a:t>
            </a:r>
            <a:r>
              <a:rPr lang="es-AR" sz="1600" b="1" i="0" u="none" strike="noStrike" cap="none" dirty="0">
                <a:solidFill>
                  <a:srgbClr val="000000"/>
                </a:solidFill>
                <a:latin typeface="Calibri"/>
                <a:ea typeface="Calibri"/>
                <a:cs typeface="Calibri"/>
                <a:sym typeface="Calibri"/>
              </a:rPr>
              <a:t>Función                 - </a:t>
            </a:r>
            <a:r>
              <a:rPr lang="es-AR" sz="1600" b="0" i="0" u="none" strike="noStrike" cap="none" dirty="0">
                <a:solidFill>
                  <a:srgbClr val="000000"/>
                </a:solidFill>
                <a:latin typeface="Calibri"/>
                <a:ea typeface="Calibri"/>
                <a:cs typeface="Calibri"/>
                <a:sym typeface="Calibri"/>
              </a:rPr>
              <a:t>Ecuación </a:t>
            </a:r>
            <a:endParaRPr dirty="0">
              <a:solidFill>
                <a:srgbClr val="000000"/>
              </a:solidFill>
            </a:endParaRPr>
          </a:p>
          <a:p>
            <a:pPr marL="0" marR="0" lvl="0" indent="-25400" algn="l" rtl="0">
              <a:lnSpc>
                <a:spcPct val="100000"/>
              </a:lnSpc>
              <a:spcBef>
                <a:spcPts val="1000"/>
              </a:spcBef>
              <a:spcAft>
                <a:spcPts val="0"/>
              </a:spcAft>
              <a:buClr>
                <a:srgbClr val="000000"/>
              </a:buClr>
              <a:buSzPts val="400"/>
              <a:buFont typeface="Arial"/>
              <a:buChar char="-"/>
            </a:pPr>
            <a:r>
              <a:rPr lang="es-AR" sz="1600" b="0" i="0" u="none" strike="noStrike" cap="none" dirty="0">
                <a:solidFill>
                  <a:srgbClr val="000000"/>
                </a:solidFill>
                <a:latin typeface="Calibri"/>
                <a:ea typeface="Calibri"/>
                <a:cs typeface="Calibri"/>
                <a:sym typeface="Calibri"/>
              </a:rPr>
              <a:t> -  Sistema de         -  Ecuación  </a:t>
            </a:r>
            <a:endParaRPr dirty="0">
              <a:solidFill>
                <a:srgbClr val="000000"/>
              </a:solidFill>
            </a:endParaRPr>
          </a:p>
          <a:p>
            <a:pPr marL="0" marR="0" lvl="0" indent="0" algn="l" rtl="0">
              <a:lnSpc>
                <a:spcPct val="80000"/>
              </a:lnSpc>
              <a:spcBef>
                <a:spcPts val="1000"/>
              </a:spcBef>
              <a:spcAft>
                <a:spcPts val="0"/>
              </a:spcAft>
              <a:buNone/>
            </a:pPr>
            <a:r>
              <a:rPr lang="es-AR" sz="1600" b="0" i="0" u="none" strike="noStrike" cap="none" dirty="0">
                <a:solidFill>
                  <a:srgbClr val="000000"/>
                </a:solidFill>
                <a:latin typeface="Calibri"/>
                <a:ea typeface="Calibri"/>
                <a:cs typeface="Calibri"/>
                <a:sym typeface="Calibri"/>
              </a:rPr>
              <a:t> ecuaciones                diferencial</a:t>
            </a:r>
            <a:endParaRPr dirty="0">
              <a:solidFill>
                <a:srgbClr val="000000"/>
              </a:solidFill>
            </a:endParaRPr>
          </a:p>
          <a:p>
            <a:pPr marL="0" marR="0" lvl="0" indent="0" algn="l" rtl="0">
              <a:lnSpc>
                <a:spcPct val="80000"/>
              </a:lnSpc>
              <a:spcBef>
                <a:spcPts val="1000"/>
              </a:spcBef>
              <a:spcAft>
                <a:spcPts val="0"/>
              </a:spcAft>
              <a:buNone/>
            </a:pPr>
            <a:r>
              <a:rPr lang="es-AR" sz="1600" b="1" i="0" u="none" strike="noStrike" cap="none" dirty="0">
                <a:solidFill>
                  <a:srgbClr val="000000"/>
                </a:solidFill>
                <a:latin typeface="Calibri"/>
                <a:ea typeface="Calibri"/>
                <a:cs typeface="Calibri"/>
                <a:sym typeface="Calibri"/>
              </a:rPr>
              <a:t>……………</a:t>
            </a:r>
            <a:endParaRPr dirty="0">
              <a:solidFill>
                <a:srgbClr val="000000"/>
              </a:solidFill>
            </a:endParaRPr>
          </a:p>
          <a:p>
            <a:pPr marL="0" marR="0" lvl="0" indent="0" algn="l" rtl="0">
              <a:lnSpc>
                <a:spcPct val="80000"/>
              </a:lnSpc>
              <a:spcBef>
                <a:spcPts val="0"/>
              </a:spcBef>
              <a:spcAft>
                <a:spcPts val="0"/>
              </a:spcAft>
              <a:buClr>
                <a:srgbClr val="000000"/>
              </a:buClr>
              <a:buSzPts val="4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None/>
            </a:pPr>
            <a:r>
              <a:rPr lang="es-AR" sz="1600" b="0" i="0" u="none" strike="noStrike" cap="none" dirty="0">
                <a:solidFill>
                  <a:schemeClr val="dk1"/>
                </a:solidFill>
                <a:latin typeface="Calibri"/>
                <a:ea typeface="Calibri"/>
                <a:cs typeface="Calibri"/>
                <a:sym typeface="Calibri"/>
              </a:rPr>
              <a:t>  </a:t>
            </a:r>
            <a:endParaRPr dirty="0"/>
          </a:p>
          <a:p>
            <a:pPr marL="0" marR="0" lvl="0" indent="0" algn="l" rtl="0">
              <a:lnSpc>
                <a:spcPct val="80000"/>
              </a:lnSpc>
              <a:spcBef>
                <a:spcPts val="1000"/>
              </a:spcBef>
              <a:spcAft>
                <a:spcPts val="0"/>
              </a:spcAft>
              <a:buNone/>
            </a:pPr>
            <a:endParaRPr sz="1600" b="0" i="0" u="none" strike="noStrike" cap="none" dirty="0">
              <a:solidFill>
                <a:schemeClr val="dk1"/>
              </a:solidFill>
              <a:latin typeface="Calibri"/>
              <a:ea typeface="Calibri"/>
              <a:cs typeface="Calibri"/>
              <a:sym typeface="Calibri"/>
            </a:endParaRPr>
          </a:p>
        </p:txBody>
      </p:sp>
      <p:sp>
        <p:nvSpPr>
          <p:cNvPr id="559" name="Google Shape;559;p62"/>
          <p:cNvSpPr txBox="1"/>
          <p:nvPr/>
        </p:nvSpPr>
        <p:spPr>
          <a:xfrm>
            <a:off x="651649" y="3847415"/>
            <a:ext cx="2792412" cy="1979612"/>
          </a:xfrm>
          <a:prstGeom prst="rect">
            <a:avLst/>
          </a:prstGeom>
          <a:solidFill>
            <a:srgbClr val="CCECFF"/>
          </a:solidFill>
          <a:ln w="38100" cap="flat" cmpd="sng">
            <a:solidFill>
              <a:schemeClr val="accent1"/>
            </a:solidFill>
            <a:prstDash val="solid"/>
            <a:miter lim="8000"/>
            <a:headEnd type="none" w="sm" len="sm"/>
            <a:tailEnd type="none" w="sm" len="sm"/>
          </a:ln>
        </p:spPr>
        <p:txBody>
          <a:bodyPr spcFirstLastPara="1" wrap="square" lIns="18000" tIns="45700" rIns="18000" bIns="10800" anchor="t" anchorCtr="0">
            <a:noAutofit/>
          </a:bodyPr>
          <a:lstStyle/>
          <a:p>
            <a:pPr marL="0" marR="0" lvl="0" indent="-76200" algn="l" rtl="0">
              <a:lnSpc>
                <a:spcPct val="100000"/>
              </a:lnSpc>
              <a:spcBef>
                <a:spcPts val="0"/>
              </a:spcBef>
              <a:spcAft>
                <a:spcPts val="0"/>
              </a:spcAft>
              <a:buClr>
                <a:schemeClr val="dk1"/>
              </a:buClr>
              <a:buSzPts val="1200"/>
              <a:buFont typeface="Calibri"/>
              <a:buChar char="»"/>
            </a:pPr>
            <a:r>
              <a:rPr lang="es-AR" sz="2000" b="1" i="0" u="none" strike="noStrike" cap="none" dirty="0">
                <a:solidFill>
                  <a:schemeClr val="dk1"/>
                </a:solidFill>
                <a:latin typeface="Calibri"/>
                <a:ea typeface="Calibri"/>
                <a:cs typeface="Calibri"/>
                <a:sym typeface="Calibri"/>
              </a:rPr>
              <a:t> </a:t>
            </a:r>
            <a:r>
              <a:rPr lang="es-AR" sz="2000" b="1" i="0" u="none" strike="noStrike" cap="none" dirty="0">
                <a:solidFill>
                  <a:srgbClr val="000000"/>
                </a:solidFill>
                <a:latin typeface="Calibri"/>
                <a:ea typeface="Calibri"/>
                <a:cs typeface="Calibri"/>
                <a:sym typeface="Calibri"/>
              </a:rPr>
              <a:t>Verificar</a:t>
            </a:r>
            <a:endParaRPr dirty="0">
              <a:solidFill>
                <a:srgbClr val="000000"/>
              </a:solidFill>
            </a:endParaRPr>
          </a:p>
          <a:p>
            <a:pPr marL="0" marR="0" lvl="0" indent="-76200" algn="l" rtl="0">
              <a:lnSpc>
                <a:spcPct val="100000"/>
              </a:lnSpc>
              <a:spcBef>
                <a:spcPts val="0"/>
              </a:spcBef>
              <a:spcAft>
                <a:spcPts val="0"/>
              </a:spcAft>
              <a:buClr>
                <a:schemeClr val="dk1"/>
              </a:buClr>
              <a:buSzPts val="1200"/>
              <a:buFont typeface="Calibri"/>
              <a:buChar char="»"/>
            </a:pPr>
            <a:r>
              <a:rPr lang="es-AR" sz="2000" b="1" i="0" u="none" strike="noStrike" cap="none" dirty="0">
                <a:solidFill>
                  <a:srgbClr val="000000"/>
                </a:solidFill>
                <a:latin typeface="Calibri"/>
                <a:ea typeface="Calibri"/>
                <a:cs typeface="Calibri"/>
                <a:sym typeface="Calibri"/>
              </a:rPr>
              <a:t> Comprender, interpretar</a:t>
            </a:r>
            <a:endParaRPr dirty="0">
              <a:solidFill>
                <a:srgbClr val="000000"/>
              </a:solidFill>
            </a:endParaRPr>
          </a:p>
          <a:p>
            <a:pPr marL="0" marR="0" lvl="0" indent="0" algn="l" rtl="0">
              <a:lnSpc>
                <a:spcPct val="100000"/>
              </a:lnSpc>
              <a:spcBef>
                <a:spcPts val="0"/>
              </a:spcBef>
              <a:spcAft>
                <a:spcPts val="0"/>
              </a:spcAft>
              <a:buClr>
                <a:srgbClr val="000000"/>
              </a:buClr>
              <a:buSzPts val="500"/>
              <a:buFont typeface="Arial"/>
              <a:buNone/>
            </a:pPr>
            <a:r>
              <a:rPr lang="es-AR" sz="2000" b="1" i="0" u="none" strike="noStrike" cap="none" dirty="0">
                <a:solidFill>
                  <a:srgbClr val="000000"/>
                </a:solidFill>
                <a:latin typeface="Calibri"/>
                <a:ea typeface="Calibri"/>
                <a:cs typeface="Calibri"/>
                <a:sym typeface="Calibri"/>
              </a:rPr>
              <a:t>   el  fenómeno</a:t>
            </a:r>
            <a:endParaRPr dirty="0">
              <a:solidFill>
                <a:srgbClr val="000000"/>
              </a:solidFill>
            </a:endParaRPr>
          </a:p>
          <a:p>
            <a:pPr marL="0" marR="0" lvl="0" indent="-76200" algn="l" rtl="0">
              <a:lnSpc>
                <a:spcPct val="100000"/>
              </a:lnSpc>
              <a:spcBef>
                <a:spcPts val="0"/>
              </a:spcBef>
              <a:spcAft>
                <a:spcPts val="0"/>
              </a:spcAft>
              <a:buClr>
                <a:schemeClr val="dk1"/>
              </a:buClr>
              <a:buSzPts val="1200"/>
              <a:buFont typeface="Calibri"/>
              <a:buChar char="»"/>
            </a:pPr>
            <a:r>
              <a:rPr lang="es-AR" sz="2000" b="1" i="0" u="none" strike="noStrike" cap="none" dirty="0">
                <a:solidFill>
                  <a:srgbClr val="000000"/>
                </a:solidFill>
                <a:latin typeface="Calibri"/>
                <a:ea typeface="Calibri"/>
                <a:cs typeface="Calibri"/>
                <a:sym typeface="Calibri"/>
              </a:rPr>
              <a:t> Interpolar</a:t>
            </a:r>
            <a:endParaRPr dirty="0">
              <a:solidFill>
                <a:srgbClr val="000000"/>
              </a:solidFill>
            </a:endParaRPr>
          </a:p>
          <a:p>
            <a:pPr marL="0" marR="0" lvl="0" indent="-76200" algn="l" rtl="0">
              <a:lnSpc>
                <a:spcPct val="100000"/>
              </a:lnSpc>
              <a:spcBef>
                <a:spcPts val="0"/>
              </a:spcBef>
              <a:spcAft>
                <a:spcPts val="0"/>
              </a:spcAft>
              <a:buClr>
                <a:schemeClr val="dk1"/>
              </a:buClr>
              <a:buSzPts val="1200"/>
              <a:buFont typeface="Calibri"/>
              <a:buChar char="»"/>
            </a:pPr>
            <a:r>
              <a:rPr lang="es-AR" sz="2000" b="1" i="0" u="none" strike="noStrike" cap="none" dirty="0">
                <a:solidFill>
                  <a:srgbClr val="000000"/>
                </a:solidFill>
                <a:latin typeface="Calibri"/>
                <a:ea typeface="Calibri"/>
                <a:cs typeface="Calibri"/>
                <a:sym typeface="Calibri"/>
              </a:rPr>
              <a:t> Extrapolar  (predecir)</a:t>
            </a:r>
            <a:endParaRPr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cxnSp>
        <p:nvCxnSpPr>
          <p:cNvPr id="561" name="Google Shape;561;p62"/>
          <p:cNvCxnSpPr>
            <a:stCxn id="569" idx="2"/>
            <a:endCxn id="563" idx="1"/>
          </p:cNvCxnSpPr>
          <p:nvPr/>
        </p:nvCxnSpPr>
        <p:spPr>
          <a:xfrm>
            <a:off x="1146188" y="2041084"/>
            <a:ext cx="4771587" cy="2455299"/>
          </a:xfrm>
          <a:prstGeom prst="straightConnector1">
            <a:avLst/>
          </a:prstGeom>
          <a:noFill/>
          <a:ln w="28575" cap="flat" cmpd="sng">
            <a:solidFill>
              <a:srgbClr val="000000"/>
            </a:solidFill>
            <a:prstDash val="solid"/>
            <a:round/>
            <a:headEnd type="none" w="sm" len="sm"/>
            <a:tailEnd type="stealth" w="lg" len="lg"/>
          </a:ln>
        </p:spPr>
      </p:cxnSp>
      <p:sp>
        <p:nvSpPr>
          <p:cNvPr id="562" name="Google Shape;562;p62"/>
          <p:cNvSpPr txBox="1"/>
          <p:nvPr/>
        </p:nvSpPr>
        <p:spPr>
          <a:xfrm>
            <a:off x="3055806" y="2699589"/>
            <a:ext cx="1836613" cy="857250"/>
          </a:xfrm>
          <a:prstGeom prst="rect">
            <a:avLst/>
          </a:prstGeom>
          <a:solidFill>
            <a:srgbClr val="CCECFF"/>
          </a:solidFill>
          <a:ln>
            <a:noFill/>
          </a:ln>
        </p:spPr>
        <p:txBody>
          <a:bodyPr spcFirstLastPara="1" wrap="square" lIns="0" tIns="45700" rIns="0" bIns="45700" anchor="t" anchorCtr="0">
            <a:noAutofit/>
          </a:bodyPr>
          <a:lstStyle/>
          <a:p>
            <a:pPr marL="0" marR="0" lvl="0" indent="0" algn="l" rtl="0">
              <a:lnSpc>
                <a:spcPct val="88000"/>
              </a:lnSpc>
              <a:spcBef>
                <a:spcPts val="0"/>
              </a:spcBef>
              <a:spcAft>
                <a:spcPts val="0"/>
              </a:spcAft>
              <a:buNone/>
            </a:pPr>
            <a:r>
              <a:rPr lang="es-AR" sz="2400" b="1" i="0" u="none" strike="noStrike" cap="none" dirty="0">
                <a:solidFill>
                  <a:srgbClr val="000000"/>
                </a:solidFill>
                <a:latin typeface="Calibri"/>
                <a:ea typeface="Calibri"/>
                <a:cs typeface="Calibri"/>
                <a:sym typeface="Calibri"/>
              </a:rPr>
              <a:t>(5) </a:t>
            </a:r>
            <a:r>
              <a:rPr lang="es-AR" sz="2400" b="0" i="0" u="none" strike="noStrike" cap="none" dirty="0">
                <a:solidFill>
                  <a:srgbClr val="000000"/>
                </a:solidFill>
                <a:latin typeface="Calibri"/>
                <a:ea typeface="Calibri"/>
                <a:cs typeface="Calibri"/>
                <a:sym typeface="Calibri"/>
              </a:rPr>
              <a:t>corregir  y/o reformular</a:t>
            </a:r>
            <a:endParaRPr sz="2400" b="0" i="0" u="none" strike="noStrike" cap="none" dirty="0">
              <a:solidFill>
                <a:srgbClr val="000000"/>
              </a:solidFill>
              <a:latin typeface="Calibri"/>
              <a:ea typeface="Calibri"/>
              <a:cs typeface="Calibri"/>
              <a:sym typeface="Calibri"/>
            </a:endParaRPr>
          </a:p>
          <a:p>
            <a:pPr marL="0" marR="0" lvl="0" indent="0" algn="l" rtl="0">
              <a:lnSpc>
                <a:spcPct val="88000"/>
              </a:lnSpc>
              <a:spcBef>
                <a:spcPts val="0"/>
              </a:spcBef>
              <a:spcAft>
                <a:spcPts val="0"/>
              </a:spcAft>
              <a:buNone/>
            </a:pPr>
            <a:r>
              <a:rPr lang="es-AR" sz="2400" b="1" i="0" u="none" strike="noStrike" cap="none" dirty="0">
                <a:solidFill>
                  <a:schemeClr val="dk1"/>
                </a:solidFill>
                <a:latin typeface="Calibri"/>
                <a:ea typeface="Calibri"/>
                <a:cs typeface="Calibri"/>
                <a:sym typeface="Calibri"/>
              </a:rPr>
              <a:t>      </a:t>
            </a:r>
            <a:endParaRPr dirty="0"/>
          </a:p>
        </p:txBody>
      </p:sp>
      <p:sp>
        <p:nvSpPr>
          <p:cNvPr id="563" name="Google Shape;563;p62"/>
          <p:cNvSpPr txBox="1"/>
          <p:nvPr/>
        </p:nvSpPr>
        <p:spPr>
          <a:xfrm>
            <a:off x="5917775" y="3976477"/>
            <a:ext cx="2565400" cy="1039811"/>
          </a:xfrm>
          <a:prstGeom prst="rect">
            <a:avLst/>
          </a:prstGeom>
          <a:solidFill>
            <a:srgbClr val="DEEAF5"/>
          </a:solidFill>
          <a:ln w="25400" cap="flat" cmpd="sng">
            <a:solidFill>
              <a:schemeClr val="accent2"/>
            </a:solidFill>
            <a:prstDash val="solid"/>
            <a:miter lim="8000"/>
            <a:headEnd type="none" w="sm" len="sm"/>
            <a:tailEnd type="none" w="sm" len="sm"/>
          </a:ln>
        </p:spPr>
        <p:txBody>
          <a:bodyPr spcFirstLastPara="1" wrap="square" lIns="18000" tIns="82800" rIns="18000" bIns="108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AR" sz="2400" b="1" i="0" u="none" strike="noStrike" cap="none" dirty="0">
                <a:solidFill>
                  <a:srgbClr val="000000"/>
                </a:solidFill>
                <a:latin typeface="Comic Sans MS"/>
                <a:ea typeface="Comic Sans MS"/>
                <a:cs typeface="Comic Sans MS"/>
                <a:sym typeface="Comic Sans MS"/>
              </a:rPr>
              <a:t>   </a:t>
            </a:r>
            <a:r>
              <a:rPr lang="es-AR" sz="2400" b="1" i="0" u="none" strike="noStrike" cap="none" dirty="0">
                <a:solidFill>
                  <a:srgbClr val="C00000"/>
                </a:solidFill>
                <a:latin typeface="Comic Sans MS"/>
                <a:ea typeface="Comic Sans MS"/>
                <a:cs typeface="Comic Sans MS"/>
                <a:sym typeface="Comic Sans MS"/>
              </a:rPr>
              <a:t>MODELO  MATEMÁTICO</a:t>
            </a:r>
            <a:endParaRPr dirty="0">
              <a:solidFill>
                <a:srgbClr val="C00000"/>
              </a:solidFill>
            </a:endParaRPr>
          </a:p>
        </p:txBody>
      </p:sp>
      <p:cxnSp>
        <p:nvCxnSpPr>
          <p:cNvPr id="564" name="Google Shape;564;p62"/>
          <p:cNvCxnSpPr>
            <a:stCxn id="569" idx="2"/>
            <a:endCxn id="559" idx="0"/>
          </p:cNvCxnSpPr>
          <p:nvPr/>
        </p:nvCxnSpPr>
        <p:spPr>
          <a:xfrm>
            <a:off x="1146188" y="2041084"/>
            <a:ext cx="901667" cy="1806331"/>
          </a:xfrm>
          <a:prstGeom prst="straightConnector1">
            <a:avLst/>
          </a:prstGeom>
          <a:noFill/>
          <a:ln w="28575" cap="flat" cmpd="sng">
            <a:solidFill>
              <a:srgbClr val="000000"/>
            </a:solidFill>
            <a:prstDash val="solid"/>
            <a:round/>
            <a:headEnd type="stealth" w="lg" len="lg"/>
            <a:tailEnd type="none" w="sm" len="sm"/>
          </a:ln>
        </p:spPr>
      </p:cxnSp>
      <p:cxnSp>
        <p:nvCxnSpPr>
          <p:cNvPr id="565" name="Google Shape;565;p62"/>
          <p:cNvCxnSpPr>
            <a:stCxn id="563" idx="1"/>
            <a:endCxn id="559" idx="3"/>
          </p:cNvCxnSpPr>
          <p:nvPr/>
        </p:nvCxnSpPr>
        <p:spPr>
          <a:xfrm flipH="1">
            <a:off x="3444061" y="4496383"/>
            <a:ext cx="2473714" cy="340838"/>
          </a:xfrm>
          <a:prstGeom prst="straightConnector1">
            <a:avLst/>
          </a:prstGeom>
          <a:noFill/>
          <a:ln w="28575" cap="flat" cmpd="sng">
            <a:solidFill>
              <a:srgbClr val="000000"/>
            </a:solidFill>
            <a:prstDash val="solid"/>
            <a:round/>
            <a:headEnd type="none" w="sm" len="sm"/>
            <a:tailEnd type="stealth" w="lg" len="lg"/>
          </a:ln>
        </p:spPr>
      </p:cxnSp>
      <p:sp>
        <p:nvSpPr>
          <p:cNvPr id="566" name="Google Shape;566;p62"/>
          <p:cNvSpPr/>
          <p:nvPr/>
        </p:nvSpPr>
        <p:spPr>
          <a:xfrm>
            <a:off x="3789636" y="4357075"/>
            <a:ext cx="1782564" cy="507119"/>
          </a:xfrm>
          <a:prstGeom prst="rect">
            <a:avLst/>
          </a:prstGeom>
          <a:solidFill>
            <a:srgbClr val="DEEAF5"/>
          </a:solidFill>
          <a:ln w="25400" cap="flat" cmpd="sng">
            <a:solidFill>
              <a:schemeClr val="accent2"/>
            </a:solidFill>
            <a:prstDash val="solid"/>
            <a:round/>
            <a:headEnd type="none" w="sm" len="sm"/>
            <a:tailEnd type="none" w="sm" len="sm"/>
          </a:ln>
        </p:spPr>
        <p:txBody>
          <a:bodyPr spcFirstLastPara="1" wrap="square" lIns="0" tIns="45700" rIns="0" bIns="45700" anchor="t" anchorCtr="0">
            <a:noAutofit/>
          </a:bodyPr>
          <a:lstStyle/>
          <a:p>
            <a:pPr marL="0" marR="0" lvl="0" indent="0" algn="l" rtl="0">
              <a:lnSpc>
                <a:spcPct val="88000"/>
              </a:lnSpc>
              <a:spcBef>
                <a:spcPts val="0"/>
              </a:spcBef>
              <a:spcAft>
                <a:spcPts val="0"/>
              </a:spcAft>
              <a:buNone/>
            </a:pPr>
            <a:r>
              <a:rPr lang="es-AR" sz="2400" b="1" i="0" u="none" strike="noStrike" cap="none" dirty="0">
                <a:solidFill>
                  <a:schemeClr val="dk1"/>
                </a:solidFill>
                <a:latin typeface="Calibri"/>
                <a:ea typeface="Calibri"/>
                <a:cs typeface="Calibri"/>
                <a:sym typeface="Calibri"/>
              </a:rPr>
              <a:t>(</a:t>
            </a:r>
            <a:r>
              <a:rPr lang="es-AR" sz="2400" b="1" i="0" u="none" strike="noStrike" cap="none" dirty="0">
                <a:solidFill>
                  <a:srgbClr val="000000"/>
                </a:solidFill>
                <a:latin typeface="Calibri"/>
                <a:ea typeface="Calibri"/>
                <a:cs typeface="Calibri"/>
                <a:sym typeface="Calibri"/>
              </a:rPr>
              <a:t>3) </a:t>
            </a:r>
            <a:r>
              <a:rPr lang="es-AR" sz="2400" b="0" i="0" u="none" strike="noStrike" cap="none" dirty="0">
                <a:solidFill>
                  <a:srgbClr val="000000"/>
                </a:solidFill>
                <a:latin typeface="Calibri"/>
                <a:ea typeface="Calibri"/>
                <a:cs typeface="Calibri"/>
                <a:sym typeface="Calibri"/>
              </a:rPr>
              <a:t>Resolver</a:t>
            </a:r>
            <a:endParaRPr sz="2400" b="0" i="0" u="none" strike="noStrike" cap="none" dirty="0">
              <a:solidFill>
                <a:srgbClr val="000000"/>
              </a:solidFill>
              <a:latin typeface="Calibri"/>
              <a:ea typeface="Calibri"/>
              <a:cs typeface="Calibri"/>
              <a:sym typeface="Calibri"/>
            </a:endParaRPr>
          </a:p>
        </p:txBody>
      </p:sp>
      <p:cxnSp>
        <p:nvCxnSpPr>
          <p:cNvPr id="568" name="Google Shape;568;p62"/>
          <p:cNvCxnSpPr>
            <a:stCxn id="556" idx="1"/>
            <a:endCxn id="569" idx="3"/>
          </p:cNvCxnSpPr>
          <p:nvPr/>
        </p:nvCxnSpPr>
        <p:spPr>
          <a:xfrm flipH="1">
            <a:off x="2154139" y="1608925"/>
            <a:ext cx="1984025" cy="0"/>
          </a:xfrm>
          <a:prstGeom prst="straightConnector1">
            <a:avLst/>
          </a:prstGeom>
          <a:noFill/>
          <a:ln w="28575" cap="flat" cmpd="sng">
            <a:solidFill>
              <a:srgbClr val="000000"/>
            </a:solidFill>
            <a:prstDash val="solid"/>
            <a:round/>
            <a:headEnd type="triangle" w="lg" len="lg"/>
            <a:tailEnd type="none" w="sm" len="sm"/>
          </a:ln>
        </p:spPr>
      </p:cxnSp>
      <p:sp>
        <p:nvSpPr>
          <p:cNvPr id="569" name="Google Shape;569;p62"/>
          <p:cNvSpPr txBox="1"/>
          <p:nvPr/>
        </p:nvSpPr>
        <p:spPr>
          <a:xfrm>
            <a:off x="138237" y="1176765"/>
            <a:ext cx="2015902" cy="864319"/>
          </a:xfrm>
          <a:prstGeom prst="rect">
            <a:avLst/>
          </a:prstGeom>
          <a:solidFill>
            <a:srgbClr val="B3C0DF"/>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s-AR" sz="2000" b="1" i="0" u="none" strike="noStrike" cap="none" dirty="0">
                <a:solidFill>
                  <a:srgbClr val="C00000"/>
                </a:solidFill>
                <a:latin typeface="Comic Sans MS"/>
                <a:ea typeface="Comic Sans MS"/>
                <a:cs typeface="Comic Sans MS"/>
                <a:sym typeface="Comic Sans MS"/>
              </a:rPr>
              <a:t>PROBLEMA  O </a:t>
            </a:r>
            <a:endParaRPr dirty="0">
              <a:solidFill>
                <a:srgbClr val="C00000"/>
              </a:solidFill>
            </a:endParaRPr>
          </a:p>
          <a:p>
            <a:pPr marL="0" marR="0" lvl="0" indent="0" algn="l" rtl="0">
              <a:lnSpc>
                <a:spcPct val="100000"/>
              </a:lnSpc>
              <a:spcBef>
                <a:spcPts val="0"/>
              </a:spcBef>
              <a:spcAft>
                <a:spcPts val="0"/>
              </a:spcAft>
              <a:buClr>
                <a:srgbClr val="000000"/>
              </a:buClr>
              <a:buSzPts val="500"/>
              <a:buFont typeface="Arial"/>
              <a:buNone/>
            </a:pPr>
            <a:r>
              <a:rPr lang="es-AR" sz="2000" b="1" i="0" u="none" strike="noStrike" cap="none" dirty="0">
                <a:solidFill>
                  <a:srgbClr val="C00000"/>
                </a:solidFill>
                <a:latin typeface="Comic Sans MS"/>
                <a:ea typeface="Comic Sans MS"/>
                <a:cs typeface="Comic Sans MS"/>
                <a:sym typeface="Comic Sans MS"/>
              </a:rPr>
              <a:t>FENÓMENO</a:t>
            </a:r>
            <a:endParaRPr dirty="0">
              <a:solidFill>
                <a:srgbClr val="C00000"/>
              </a:solidFill>
            </a:endParaRPr>
          </a:p>
        </p:txBody>
      </p:sp>
      <p:sp>
        <p:nvSpPr>
          <p:cNvPr id="570" name="Google Shape;570;p62"/>
          <p:cNvSpPr txBox="1"/>
          <p:nvPr/>
        </p:nvSpPr>
        <p:spPr>
          <a:xfrm>
            <a:off x="5508104" y="2681641"/>
            <a:ext cx="3312368" cy="857250"/>
          </a:xfrm>
          <a:prstGeom prst="rect">
            <a:avLst/>
          </a:prstGeom>
          <a:solidFill>
            <a:srgbClr val="DEEAF5"/>
          </a:solidFill>
          <a:ln w="25400" cap="flat" cmpd="sng">
            <a:solidFill>
              <a:schemeClr val="accent2"/>
            </a:solidFill>
            <a:prstDash val="solid"/>
            <a:round/>
            <a:headEnd type="none" w="sm" len="sm"/>
            <a:tailEnd type="none" w="sm" len="sm"/>
          </a:ln>
        </p:spPr>
        <p:txBody>
          <a:bodyPr spcFirstLastPara="1" wrap="square" lIns="0" tIns="45700" rIns="0" bIns="45700" anchor="t" anchorCtr="0">
            <a:noAutofit/>
          </a:bodyPr>
          <a:lstStyle/>
          <a:p>
            <a:pPr marL="0" marR="0" lvl="0" indent="0" algn="l" rtl="0">
              <a:lnSpc>
                <a:spcPct val="88000"/>
              </a:lnSpc>
              <a:spcBef>
                <a:spcPts val="0"/>
              </a:spcBef>
              <a:spcAft>
                <a:spcPts val="0"/>
              </a:spcAft>
              <a:buClr>
                <a:srgbClr val="000000"/>
              </a:buClr>
              <a:buSzPts val="600"/>
              <a:buFont typeface="Arial"/>
              <a:buNone/>
            </a:pPr>
            <a:r>
              <a:rPr lang="es-AR" sz="2400" b="1" i="0" u="none" strike="noStrike" cap="none" dirty="0">
                <a:solidFill>
                  <a:schemeClr val="dk1"/>
                </a:solidFill>
                <a:latin typeface="Calibri"/>
                <a:ea typeface="Calibri"/>
                <a:cs typeface="Calibri"/>
                <a:sym typeface="Calibri"/>
              </a:rPr>
              <a:t>(</a:t>
            </a:r>
            <a:r>
              <a:rPr lang="es-AR" sz="2400" b="1" i="0" u="none" strike="noStrike" cap="none" dirty="0">
                <a:solidFill>
                  <a:srgbClr val="000000"/>
                </a:solidFill>
                <a:latin typeface="Calibri"/>
                <a:ea typeface="Calibri"/>
                <a:cs typeface="Calibri"/>
                <a:sym typeface="Calibri"/>
              </a:rPr>
              <a:t>2)</a:t>
            </a:r>
            <a:r>
              <a:rPr lang="es-AR" sz="2400" b="0" i="0" u="none" strike="noStrike" cap="none" dirty="0">
                <a:solidFill>
                  <a:srgbClr val="000000"/>
                </a:solidFill>
                <a:latin typeface="Calibri"/>
                <a:ea typeface="Calibri"/>
                <a:cs typeface="Calibri"/>
                <a:sym typeface="Calibri"/>
              </a:rPr>
              <a:t>  Ajustar  parámetros</a:t>
            </a:r>
            <a:endParaRPr dirty="0">
              <a:solidFill>
                <a:srgbClr val="000000"/>
              </a:solidFill>
            </a:endParaRPr>
          </a:p>
          <a:p>
            <a:pPr marL="0" marR="0" lvl="0" indent="0" algn="l" rtl="0">
              <a:lnSpc>
                <a:spcPct val="88000"/>
              </a:lnSpc>
              <a:spcBef>
                <a:spcPts val="1000"/>
              </a:spcBef>
              <a:spcAft>
                <a:spcPts val="0"/>
              </a:spcAft>
              <a:buClr>
                <a:srgbClr val="000000"/>
              </a:buClr>
              <a:buSzPts val="600"/>
              <a:buFont typeface="Arial"/>
              <a:buNone/>
            </a:pPr>
            <a:r>
              <a:rPr lang="es-AR" sz="2400" b="0" i="0" u="none" strike="noStrike" cap="none" dirty="0">
                <a:solidFill>
                  <a:srgbClr val="000000"/>
                </a:solidFill>
                <a:latin typeface="Calibri"/>
                <a:ea typeface="Calibri"/>
                <a:cs typeface="Calibri"/>
                <a:sym typeface="Calibri"/>
              </a:rPr>
              <a:t>      (obtener  el modelo)</a:t>
            </a:r>
            <a:endParaRPr dirty="0">
              <a:solidFill>
                <a:srgbClr val="000000"/>
              </a:solidFill>
            </a:endParaRPr>
          </a:p>
        </p:txBody>
      </p:sp>
      <p:sp>
        <p:nvSpPr>
          <p:cNvPr id="560" name="Google Shape;560;p62"/>
          <p:cNvSpPr txBox="1"/>
          <p:nvPr/>
        </p:nvSpPr>
        <p:spPr>
          <a:xfrm>
            <a:off x="547398" y="2743642"/>
            <a:ext cx="1902909" cy="479533"/>
          </a:xfrm>
          <a:prstGeom prst="rect">
            <a:avLst/>
          </a:prstGeom>
          <a:solidFill>
            <a:srgbClr val="CCECFF"/>
          </a:solidFill>
          <a:ln>
            <a:noFill/>
          </a:ln>
        </p:spPr>
        <p:txBody>
          <a:bodyPr spcFirstLastPara="1" wrap="square" lIns="0" tIns="45700" rIns="0" bIns="45700" anchor="t" anchorCtr="0">
            <a:noAutofit/>
          </a:bodyPr>
          <a:lstStyle/>
          <a:p>
            <a:pPr marL="0" marR="0" lvl="0" indent="0" algn="l" rtl="0">
              <a:lnSpc>
                <a:spcPct val="88000"/>
              </a:lnSpc>
              <a:spcBef>
                <a:spcPts val="0"/>
              </a:spcBef>
              <a:spcAft>
                <a:spcPts val="0"/>
              </a:spcAft>
              <a:buClr>
                <a:srgbClr val="000000"/>
              </a:buClr>
              <a:buSzPts val="600"/>
              <a:buFont typeface="Arial"/>
              <a:buNone/>
            </a:pPr>
            <a:r>
              <a:rPr lang="es-AR" sz="2400" b="1" i="0" u="none" strike="noStrike" cap="none" dirty="0">
                <a:solidFill>
                  <a:schemeClr val="dk1"/>
                </a:solidFill>
                <a:latin typeface="Calibri"/>
                <a:ea typeface="Calibri"/>
                <a:cs typeface="Calibri"/>
                <a:sym typeface="Calibri"/>
              </a:rPr>
              <a:t>(</a:t>
            </a:r>
            <a:r>
              <a:rPr lang="es-AR" sz="2400" b="1" i="0" u="none" strike="noStrike" cap="none" dirty="0">
                <a:solidFill>
                  <a:srgbClr val="000000"/>
                </a:solidFill>
                <a:latin typeface="Calibri"/>
                <a:ea typeface="Calibri"/>
                <a:cs typeface="Calibri"/>
                <a:sym typeface="Calibri"/>
              </a:rPr>
              <a:t>4) </a:t>
            </a:r>
            <a:r>
              <a:rPr lang="es-AR" sz="2400" b="0" i="0" u="none" strike="noStrike" cap="none" dirty="0">
                <a:solidFill>
                  <a:srgbClr val="000000"/>
                </a:solidFill>
                <a:latin typeface="Calibri"/>
                <a:ea typeface="Calibri"/>
                <a:cs typeface="Calibri"/>
                <a:sym typeface="Calibri"/>
              </a:rPr>
              <a:t>confrontar</a:t>
            </a:r>
            <a:r>
              <a:rPr lang="es-AR" sz="2400" b="1" i="0" u="none" strike="noStrike" cap="none" dirty="0">
                <a:solidFill>
                  <a:srgbClr val="000000"/>
                </a:solidFill>
                <a:latin typeface="Calibri"/>
                <a:ea typeface="Calibri"/>
                <a:cs typeface="Calibri"/>
                <a:sym typeface="Calibri"/>
              </a:rPr>
              <a:t> </a:t>
            </a:r>
            <a:endParaRPr dirty="0">
              <a:solidFill>
                <a:srgbClr val="000000"/>
              </a:solidFill>
            </a:endParaRPr>
          </a:p>
          <a:p>
            <a:pPr marL="0" marR="0" lvl="0" indent="0" algn="l" rtl="0">
              <a:lnSpc>
                <a:spcPct val="88000"/>
              </a:lnSpc>
              <a:spcBef>
                <a:spcPts val="0"/>
              </a:spcBef>
              <a:spcAft>
                <a:spcPts val="0"/>
              </a:spcAft>
              <a:buClr>
                <a:srgbClr val="000000"/>
              </a:buClr>
              <a:buSzPts val="600"/>
              <a:buFont typeface="Arial"/>
              <a:buNone/>
            </a:pPr>
            <a:r>
              <a:rPr lang="es-AR" sz="2400" b="1" i="0" u="none" strike="noStrike" cap="none" dirty="0">
                <a:solidFill>
                  <a:schemeClr val="dk1"/>
                </a:solidFill>
                <a:latin typeface="Calibri"/>
                <a:ea typeface="Calibri"/>
                <a:cs typeface="Calibri"/>
                <a:sym typeface="Calibri"/>
              </a:rPr>
              <a:t>      </a:t>
            </a:r>
            <a:endParaRPr dirty="0"/>
          </a:p>
        </p:txBody>
      </p:sp>
      <p:sp>
        <p:nvSpPr>
          <p:cNvPr id="567" name="Google Shape;567;p62"/>
          <p:cNvSpPr/>
          <p:nvPr/>
        </p:nvSpPr>
        <p:spPr>
          <a:xfrm>
            <a:off x="2366794" y="1196937"/>
            <a:ext cx="1471141" cy="865585"/>
          </a:xfrm>
          <a:prstGeom prst="rect">
            <a:avLst/>
          </a:prstGeom>
          <a:solidFill>
            <a:srgbClr val="B3C0DF"/>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600"/>
              <a:buFont typeface="Arial"/>
              <a:buNone/>
            </a:pPr>
            <a:r>
              <a:rPr lang="es-AR" sz="2400" b="0" i="0" u="none" strike="noStrike" cap="none" dirty="0">
                <a:solidFill>
                  <a:srgbClr val="000000"/>
                </a:solidFill>
                <a:latin typeface="Calibri"/>
                <a:ea typeface="Calibri"/>
                <a:cs typeface="Calibri"/>
                <a:sym typeface="Calibri"/>
              </a:rPr>
              <a:t>      </a:t>
            </a:r>
            <a:r>
              <a:rPr lang="es-AR" sz="2400" b="1" i="0" u="none" strike="noStrike" cap="none" dirty="0">
                <a:solidFill>
                  <a:srgbClr val="000000"/>
                </a:solidFill>
                <a:latin typeface="Calibri"/>
                <a:ea typeface="Calibri"/>
                <a:cs typeface="Calibri"/>
                <a:sym typeface="Calibri"/>
              </a:rPr>
              <a:t>(1)</a:t>
            </a:r>
            <a:r>
              <a:rPr lang="es-AR" sz="2400" b="0" i="0" u="none" strike="noStrike" cap="none" dirty="0">
                <a:solidFill>
                  <a:srgbClr val="000000"/>
                </a:solidFill>
                <a:latin typeface="Calibri"/>
                <a:ea typeface="Calibri"/>
                <a:cs typeface="Calibri"/>
                <a:sym typeface="Calibri"/>
              </a:rPr>
              <a:t> Identificar</a:t>
            </a:r>
            <a:endParaRPr sz="2400" b="0" i="0" u="none" strike="noStrike" cap="none" dirty="0">
              <a:solidFill>
                <a:srgbClr val="000000"/>
              </a:solidFill>
              <a:latin typeface="Calibri"/>
              <a:ea typeface="Calibri"/>
              <a:cs typeface="Calibri"/>
              <a:sym typeface="Calibri"/>
            </a:endParaRPr>
          </a:p>
        </p:txBody>
      </p:sp>
      <p:pic>
        <p:nvPicPr>
          <p:cNvPr id="19"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Tree>
    <p:extLst>
      <p:ext uri="{BB962C8B-B14F-4D97-AF65-F5344CB8AC3E}">
        <p14:creationId xmlns:p14="http://schemas.microsoft.com/office/powerpoint/2010/main" xmlns="" val="183473231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P spid="558" grpId="0" animBg="1"/>
      <p:bldP spid="559" grpId="0" animBg="1"/>
      <p:bldP spid="562" grpId="0" animBg="1"/>
      <p:bldP spid="563" grpId="0" animBg="1"/>
      <p:bldP spid="566" grpId="0" animBg="1"/>
      <p:bldP spid="570" grpId="0" animBg="1"/>
      <p:bldP spid="560" grpId="0" animBg="1"/>
      <p:bldP spid="5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6445" y="161930"/>
            <a:ext cx="8516679" cy="2400657"/>
          </a:xfrm>
          <a:prstGeom prst="rect">
            <a:avLst/>
          </a:prstGeom>
          <a:noFill/>
        </p:spPr>
        <p:txBody>
          <a:bodyPr wrap="square" rtlCol="0">
            <a:spAutoFit/>
          </a:bodyPr>
          <a:lstStyle/>
          <a:p>
            <a:pPr algn="just">
              <a:lnSpc>
                <a:spcPct val="150000"/>
              </a:lnSpc>
            </a:pPr>
            <a:r>
              <a:rPr lang="es-ES" dirty="0">
                <a:solidFill>
                  <a:srgbClr val="000000"/>
                </a:solidFill>
                <a:latin typeface="Arial" pitchFamily="34" charset="0"/>
                <a:cs typeface="Arial" pitchFamily="34" charset="0"/>
              </a:rPr>
              <a:t>Espacios </a:t>
            </a:r>
            <a:r>
              <a:rPr lang="es-ES">
                <a:solidFill>
                  <a:srgbClr val="000000"/>
                </a:solidFill>
                <a:latin typeface="Arial" pitchFamily="34" charset="0"/>
                <a:cs typeface="Arial" pitchFamily="34" charset="0"/>
              </a:rPr>
              <a:t>de </a:t>
            </a:r>
            <a:r>
              <a:rPr lang="es-ES" sz="2800" b="1" smtClean="0">
                <a:solidFill>
                  <a:srgbClr val="C00000"/>
                </a:solidFill>
                <a:latin typeface="Arial" pitchFamily="34" charset="0"/>
                <a:cs typeface="Arial" pitchFamily="34" charset="0"/>
              </a:rPr>
              <a:t>Refuerzos desde el 6 de abril</a:t>
            </a:r>
            <a:r>
              <a:rPr lang="es-ES" sz="2800" smtClean="0">
                <a:solidFill>
                  <a:srgbClr val="000000"/>
                </a:solidFill>
                <a:latin typeface="Arial" pitchFamily="34" charset="0"/>
                <a:cs typeface="Arial" pitchFamily="34" charset="0"/>
              </a:rPr>
              <a:t>:</a:t>
            </a:r>
            <a:endParaRPr lang="es-ES" sz="2800" dirty="0">
              <a:solidFill>
                <a:srgbClr val="000000"/>
              </a:solidFill>
              <a:latin typeface="Arial" pitchFamily="34" charset="0"/>
              <a:cs typeface="Arial" pitchFamily="34" charset="0"/>
            </a:endParaRPr>
          </a:p>
          <a:p>
            <a:pPr algn="just">
              <a:lnSpc>
                <a:spcPct val="150000"/>
              </a:lnSpc>
            </a:pPr>
            <a:r>
              <a:rPr lang="es-ES" dirty="0">
                <a:solidFill>
                  <a:srgbClr val="000000"/>
                </a:solidFill>
                <a:latin typeface="Arial" pitchFamily="34" charset="0"/>
                <a:cs typeface="Arial" pitchFamily="34" charset="0"/>
              </a:rPr>
              <a:t>Se trabajarán </a:t>
            </a:r>
            <a:r>
              <a:rPr lang="es-ES">
                <a:solidFill>
                  <a:srgbClr val="000000"/>
                </a:solidFill>
                <a:latin typeface="Arial" pitchFamily="34" charset="0"/>
                <a:cs typeface="Arial" pitchFamily="34" charset="0"/>
              </a:rPr>
              <a:t>contenidos </a:t>
            </a:r>
            <a:r>
              <a:rPr lang="es-ES" smtClean="0">
                <a:solidFill>
                  <a:srgbClr val="000000"/>
                </a:solidFill>
                <a:latin typeface="Arial" pitchFamily="34" charset="0"/>
                <a:cs typeface="Arial" pitchFamily="34" charset="0"/>
              </a:rPr>
              <a:t>del curso de </a:t>
            </a:r>
            <a:r>
              <a:rPr lang="es-ES" dirty="0">
                <a:solidFill>
                  <a:srgbClr val="000000"/>
                </a:solidFill>
                <a:latin typeface="Arial" pitchFamily="34" charset="0"/>
                <a:cs typeface="Arial" pitchFamily="34" charset="0"/>
              </a:rPr>
              <a:t>ingreso a la Facultad para reforzar el trayecto académico hasta la instancia </a:t>
            </a:r>
            <a:r>
              <a:rPr lang="es-ES">
                <a:solidFill>
                  <a:srgbClr val="000000"/>
                </a:solidFill>
                <a:latin typeface="Arial" pitchFamily="34" charset="0"/>
                <a:cs typeface="Arial" pitchFamily="34" charset="0"/>
              </a:rPr>
              <a:t>del </a:t>
            </a:r>
            <a:r>
              <a:rPr lang="es-ES" b="1" smtClean="0">
                <a:solidFill>
                  <a:srgbClr val="FF0000"/>
                </a:solidFill>
                <a:latin typeface="Arial" pitchFamily="34" charset="0"/>
                <a:cs typeface="Arial" pitchFamily="34" charset="0"/>
              </a:rPr>
              <a:t>Trabajo Práctico Vinculante al Parcial</a:t>
            </a:r>
            <a:r>
              <a:rPr lang="es-ES" smtClean="0">
                <a:solidFill>
                  <a:srgbClr val="000000"/>
                </a:solidFill>
                <a:latin typeface="Arial" pitchFamily="34" charset="0"/>
                <a:cs typeface="Arial" pitchFamily="34" charset="0"/>
              </a:rPr>
              <a:t>. </a:t>
            </a:r>
            <a:r>
              <a:rPr lang="es-ES" dirty="0">
                <a:solidFill>
                  <a:srgbClr val="000000"/>
                </a:solidFill>
                <a:latin typeface="Arial" pitchFamily="34" charset="0"/>
                <a:cs typeface="Arial" pitchFamily="34" charset="0"/>
              </a:rPr>
              <a:t>Los encuentros serán de 2 </a:t>
            </a:r>
            <a:r>
              <a:rPr lang="es-ES" dirty="0" err="1">
                <a:solidFill>
                  <a:srgbClr val="000000"/>
                </a:solidFill>
                <a:latin typeface="Arial" pitchFamily="34" charset="0"/>
                <a:cs typeface="Arial" pitchFamily="34" charset="0"/>
              </a:rPr>
              <a:t>hs</a:t>
            </a:r>
            <a:r>
              <a:rPr lang="es-ES" dirty="0">
                <a:solidFill>
                  <a:srgbClr val="000000"/>
                </a:solidFill>
                <a:latin typeface="Arial" pitchFamily="34" charset="0"/>
                <a:cs typeface="Arial" pitchFamily="34" charset="0"/>
              </a:rPr>
              <a:t> semanales y se </a:t>
            </a:r>
            <a:r>
              <a:rPr lang="es-ES">
                <a:solidFill>
                  <a:srgbClr val="000000"/>
                </a:solidFill>
                <a:latin typeface="Arial" pitchFamily="34" charset="0"/>
                <a:cs typeface="Arial" pitchFamily="34" charset="0"/>
              </a:rPr>
              <a:t>ofrecerán </a:t>
            </a:r>
            <a:r>
              <a:rPr lang="es-ES" smtClean="0">
                <a:solidFill>
                  <a:srgbClr val="000000"/>
                </a:solidFill>
                <a:latin typeface="Arial" pitchFamily="34" charset="0"/>
                <a:cs typeface="Arial" pitchFamily="34" charset="0"/>
              </a:rPr>
              <a:t>5 horarios donde se abordarán iguales contenidos:</a:t>
            </a:r>
            <a:endParaRPr lang="es-ES" dirty="0">
              <a:solidFill>
                <a:srgbClr val="000000"/>
              </a:solidFill>
              <a:latin typeface="Arial" pitchFamily="34" charset="0"/>
              <a:cs typeface="Arial" pitchFamily="34" charset="0"/>
            </a:endParaRPr>
          </a:p>
        </p:txBody>
      </p:sp>
      <p:pic>
        <p:nvPicPr>
          <p:cNvPr id="4" name="Picture 2" descr="https://www.fbioyf.unr.edu.ar/v2/wp-content/uploads/2020/09/Logo-facult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5" name="CuadroTexto 3"/>
          <p:cNvSpPr txBox="1"/>
          <p:nvPr/>
        </p:nvSpPr>
        <p:spPr>
          <a:xfrm>
            <a:off x="1618935" y="2319510"/>
            <a:ext cx="7525065" cy="4385816"/>
          </a:xfrm>
          <a:prstGeom prst="rect">
            <a:avLst/>
          </a:prstGeom>
          <a:noFill/>
          <a:ln w="28575">
            <a:noFill/>
          </a:ln>
        </p:spPr>
        <p:txBody>
          <a:bodyPr wrap="square" rtlCol="0">
            <a:spAutoFit/>
          </a:bodyPr>
          <a:lstStyle/>
          <a:p>
            <a:pPr algn="ctr"/>
            <a:r>
              <a:rPr lang="es-AR" b="1" dirty="0">
                <a:solidFill>
                  <a:srgbClr val="000000"/>
                </a:solidFill>
                <a:latin typeface="+mj-lt"/>
              </a:rPr>
              <a:t/>
            </a:r>
            <a:br>
              <a:rPr lang="es-AR" b="1" dirty="0">
                <a:solidFill>
                  <a:srgbClr val="000000"/>
                </a:solidFill>
                <a:latin typeface="+mj-lt"/>
              </a:rPr>
            </a:br>
            <a:r>
              <a:rPr lang="es-AR" b="1" dirty="0">
                <a:solidFill>
                  <a:srgbClr val="000000"/>
                </a:solidFill>
                <a:latin typeface="+mj-lt"/>
                <a:cs typeface="Arial" pitchFamily="34" charset="0"/>
              </a:rPr>
              <a:t> </a:t>
            </a:r>
            <a:r>
              <a:rPr lang="es-AR" b="1" u="sng">
                <a:solidFill>
                  <a:srgbClr val="000000"/>
                </a:solidFill>
                <a:effectLst>
                  <a:outerShdw blurRad="38100" dist="38100" dir="2700000" algn="tl">
                    <a:srgbClr val="000000">
                      <a:alpha val="43137"/>
                    </a:srgbClr>
                  </a:outerShdw>
                </a:effectLst>
                <a:latin typeface="Arial" pitchFamily="34" charset="0"/>
                <a:cs typeface="Arial" pitchFamily="34" charset="0"/>
              </a:rPr>
              <a:t>Refuerzo </a:t>
            </a:r>
            <a:r>
              <a:rPr lang="es-AR" b="1" u="sng" smtClean="0">
                <a:solidFill>
                  <a:srgbClr val="000000"/>
                </a:solidFill>
                <a:effectLst>
                  <a:outerShdw blurRad="38100" dist="38100" dir="2700000" algn="tl">
                    <a:srgbClr val="000000">
                      <a:alpha val="43137"/>
                    </a:srgbClr>
                  </a:outerShdw>
                </a:effectLst>
                <a:latin typeface="Arial" pitchFamily="34" charset="0"/>
                <a:cs typeface="Arial" pitchFamily="34" charset="0"/>
              </a:rPr>
              <a:t>1 </a:t>
            </a:r>
            <a:r>
              <a:rPr lang="es-AR" b="1" dirty="0">
                <a:solidFill>
                  <a:srgbClr val="000000"/>
                </a:solidFill>
                <a:latin typeface="Arial" pitchFamily="34" charset="0"/>
                <a:cs typeface="Arial" pitchFamily="34" charset="0"/>
              </a:rPr>
              <a:t>Docente</a:t>
            </a:r>
            <a:r>
              <a:rPr lang="es-AR" b="1">
                <a:solidFill>
                  <a:srgbClr val="000000"/>
                </a:solidFill>
                <a:latin typeface="Arial" pitchFamily="34" charset="0"/>
                <a:cs typeface="Arial" pitchFamily="34" charset="0"/>
              </a:rPr>
              <a:t>: </a:t>
            </a:r>
            <a:r>
              <a:rPr lang="es-AR" b="1" smtClean="0">
                <a:solidFill>
                  <a:srgbClr val="000000"/>
                </a:solidFill>
                <a:latin typeface="Arial" pitchFamily="34" charset="0"/>
                <a:cs typeface="Arial" pitchFamily="34" charset="0"/>
              </a:rPr>
              <a:t>María Celeste Botta</a:t>
            </a:r>
            <a:r>
              <a:rPr lang="es-AR" b="1" dirty="0">
                <a:solidFill>
                  <a:srgbClr val="000000"/>
                </a:solidFill>
                <a:latin typeface="Arial" pitchFamily="34" charset="0"/>
                <a:cs typeface="Arial" pitchFamily="34" charset="0"/>
              </a:rPr>
              <a:t>    </a:t>
            </a:r>
          </a:p>
          <a:p>
            <a:pPr algn="ctr">
              <a:lnSpc>
                <a:spcPct val="150000"/>
              </a:lnSpc>
            </a:pPr>
            <a:r>
              <a:rPr lang="es-AR" b="1" smtClean="0">
                <a:solidFill>
                  <a:srgbClr val="000000"/>
                </a:solidFill>
                <a:latin typeface="Arial" pitchFamily="34" charset="0"/>
                <a:cs typeface="Arial" pitchFamily="34" charset="0"/>
              </a:rPr>
              <a:t>Lunes 11.30 a 13.30 hs- aula 1</a:t>
            </a:r>
            <a:endParaRPr lang="es-AR" b="1" dirty="0">
              <a:solidFill>
                <a:srgbClr val="000000"/>
              </a:solidFill>
              <a:latin typeface="Arial" pitchFamily="34" charset="0"/>
              <a:cs typeface="Arial" pitchFamily="34" charset="0"/>
            </a:endParaRPr>
          </a:p>
          <a:p>
            <a:pPr algn="ctr">
              <a:lnSpc>
                <a:spcPct val="150000"/>
              </a:lnSpc>
              <a:buNone/>
            </a:pPr>
            <a:r>
              <a:rPr lang="es-AR" b="1" u="sng">
                <a:solidFill>
                  <a:srgbClr val="000000"/>
                </a:solidFill>
                <a:effectLst>
                  <a:outerShdw blurRad="38100" dist="38100" dir="2700000" algn="tl">
                    <a:srgbClr val="000000">
                      <a:alpha val="43137"/>
                    </a:srgbClr>
                  </a:outerShdw>
                </a:effectLst>
                <a:latin typeface="+mj-lt"/>
                <a:cs typeface="Arial" pitchFamily="34" charset="0"/>
              </a:rPr>
              <a:t>Refuerzo </a:t>
            </a:r>
            <a:r>
              <a:rPr lang="es-AR" b="1" u="sng" smtClean="0">
                <a:solidFill>
                  <a:srgbClr val="000000"/>
                </a:solidFill>
                <a:effectLst>
                  <a:outerShdw blurRad="38100" dist="38100" dir="2700000" algn="tl">
                    <a:srgbClr val="000000">
                      <a:alpha val="43137"/>
                    </a:srgbClr>
                  </a:outerShdw>
                </a:effectLst>
                <a:latin typeface="+mj-lt"/>
                <a:cs typeface="Arial" pitchFamily="34" charset="0"/>
              </a:rPr>
              <a:t>2 </a:t>
            </a:r>
            <a:r>
              <a:rPr lang="es-AR" b="1" dirty="0">
                <a:solidFill>
                  <a:srgbClr val="000000"/>
                </a:solidFill>
                <a:latin typeface="Arial" pitchFamily="34" charset="0"/>
                <a:cs typeface="Arial" pitchFamily="34" charset="0"/>
              </a:rPr>
              <a:t>Docente</a:t>
            </a:r>
            <a:r>
              <a:rPr lang="es-AR" b="1">
                <a:solidFill>
                  <a:srgbClr val="000000"/>
                </a:solidFill>
                <a:latin typeface="Arial" pitchFamily="34" charset="0"/>
                <a:cs typeface="Arial" pitchFamily="34" charset="0"/>
              </a:rPr>
              <a:t>: </a:t>
            </a:r>
            <a:r>
              <a:rPr lang="es-AR" b="1" smtClean="0">
                <a:solidFill>
                  <a:srgbClr val="000000"/>
                </a:solidFill>
                <a:latin typeface="+mj-lt"/>
                <a:cs typeface="Arial" pitchFamily="34" charset="0"/>
              </a:rPr>
              <a:t>Gabriel Molina</a:t>
            </a:r>
            <a:endParaRPr lang="es-AR" b="1" dirty="0">
              <a:solidFill>
                <a:srgbClr val="000000"/>
              </a:solidFill>
              <a:latin typeface="+mj-lt"/>
              <a:cs typeface="Arial" pitchFamily="34" charset="0"/>
            </a:endParaRPr>
          </a:p>
          <a:p>
            <a:pPr algn="ctr">
              <a:lnSpc>
                <a:spcPct val="150000"/>
              </a:lnSpc>
            </a:pPr>
            <a:r>
              <a:rPr lang="es-AR" b="1" smtClean="0">
                <a:solidFill>
                  <a:srgbClr val="000000"/>
                </a:solidFill>
                <a:latin typeface="+mj-lt"/>
              </a:rPr>
              <a:t>Martes 19.30 a 21.30 hs- aula 1</a:t>
            </a:r>
            <a:endParaRPr lang="es-AR" b="1" dirty="0">
              <a:solidFill>
                <a:srgbClr val="000000"/>
              </a:solidFill>
              <a:latin typeface="+mj-lt"/>
            </a:endParaRPr>
          </a:p>
          <a:p>
            <a:pPr algn="ctr">
              <a:lnSpc>
                <a:spcPct val="150000"/>
              </a:lnSpc>
            </a:pPr>
            <a:r>
              <a:rPr lang="es-AR" b="1" u="sng">
                <a:solidFill>
                  <a:srgbClr val="000000"/>
                </a:solidFill>
                <a:effectLst>
                  <a:outerShdw blurRad="38100" dist="38100" dir="2700000" algn="tl">
                    <a:srgbClr val="000000">
                      <a:alpha val="43137"/>
                    </a:srgbClr>
                  </a:outerShdw>
                </a:effectLst>
                <a:latin typeface="+mj-lt"/>
              </a:rPr>
              <a:t>Refuerzo </a:t>
            </a:r>
            <a:r>
              <a:rPr lang="es-AR" b="1" u="sng" smtClean="0">
                <a:solidFill>
                  <a:srgbClr val="000000"/>
                </a:solidFill>
                <a:effectLst>
                  <a:outerShdw blurRad="38100" dist="38100" dir="2700000" algn="tl">
                    <a:srgbClr val="000000">
                      <a:alpha val="43137"/>
                    </a:srgbClr>
                  </a:outerShdw>
                </a:effectLst>
                <a:latin typeface="+mj-lt"/>
              </a:rPr>
              <a:t>3 </a:t>
            </a:r>
            <a:r>
              <a:rPr lang="es-AR" b="1" dirty="0">
                <a:solidFill>
                  <a:srgbClr val="000000"/>
                </a:solidFill>
                <a:latin typeface="+mj-lt"/>
              </a:rPr>
              <a:t>Docente</a:t>
            </a:r>
            <a:r>
              <a:rPr lang="es-AR" b="1">
                <a:solidFill>
                  <a:srgbClr val="000000"/>
                </a:solidFill>
                <a:latin typeface="+mj-lt"/>
              </a:rPr>
              <a:t>: </a:t>
            </a:r>
            <a:r>
              <a:rPr lang="es-AR" b="1" smtClean="0">
                <a:solidFill>
                  <a:srgbClr val="000000"/>
                </a:solidFill>
                <a:latin typeface="+mj-lt"/>
              </a:rPr>
              <a:t>Manuel Mancilla Canales</a:t>
            </a:r>
            <a:endParaRPr lang="es-AR" b="1" dirty="0">
              <a:solidFill>
                <a:srgbClr val="000000"/>
              </a:solidFill>
              <a:latin typeface="+mj-lt"/>
            </a:endParaRPr>
          </a:p>
          <a:p>
            <a:pPr algn="ctr">
              <a:lnSpc>
                <a:spcPct val="150000"/>
              </a:lnSpc>
            </a:pPr>
            <a:r>
              <a:rPr lang="es-AR" b="1" smtClean="0">
                <a:solidFill>
                  <a:srgbClr val="000000"/>
                </a:solidFill>
                <a:latin typeface="+mj-lt"/>
              </a:rPr>
              <a:t> Miércoles 12 a 14 hs- aula 1</a:t>
            </a:r>
          </a:p>
          <a:p>
            <a:pPr lvl="0" algn="ctr">
              <a:lnSpc>
                <a:spcPct val="150000"/>
              </a:lnSpc>
            </a:pPr>
            <a:r>
              <a:rPr lang="es-AR" b="1" u="sng">
                <a:solidFill>
                  <a:srgbClr val="000000"/>
                </a:solidFill>
                <a:effectLst>
                  <a:outerShdw blurRad="38100" dist="38100" dir="2700000" algn="tl">
                    <a:srgbClr val="000000">
                      <a:alpha val="43137"/>
                    </a:srgbClr>
                  </a:outerShdw>
                </a:effectLst>
                <a:latin typeface="Arial"/>
                <a:cs typeface="Arial" pitchFamily="34" charset="0"/>
              </a:rPr>
              <a:t>Refuerzo </a:t>
            </a:r>
            <a:r>
              <a:rPr lang="es-AR" b="1" u="sng" smtClean="0">
                <a:solidFill>
                  <a:srgbClr val="000000"/>
                </a:solidFill>
                <a:effectLst>
                  <a:outerShdw blurRad="38100" dist="38100" dir="2700000" algn="tl">
                    <a:srgbClr val="000000">
                      <a:alpha val="43137"/>
                    </a:srgbClr>
                  </a:outerShdw>
                </a:effectLst>
                <a:latin typeface="Arial"/>
                <a:cs typeface="Arial" pitchFamily="34" charset="0"/>
              </a:rPr>
              <a:t>4 </a:t>
            </a:r>
            <a:r>
              <a:rPr lang="es-AR" b="1">
                <a:solidFill>
                  <a:srgbClr val="000000"/>
                </a:solidFill>
                <a:latin typeface="Arial" pitchFamily="34" charset="0"/>
                <a:cs typeface="Arial" pitchFamily="34" charset="0"/>
              </a:rPr>
              <a:t>Docente: </a:t>
            </a:r>
            <a:r>
              <a:rPr lang="es-AR" b="1" smtClean="0">
                <a:solidFill>
                  <a:srgbClr val="000000"/>
                </a:solidFill>
                <a:latin typeface="Arial"/>
                <a:cs typeface="Arial" pitchFamily="34" charset="0"/>
              </a:rPr>
              <a:t>Susana Enciso</a:t>
            </a:r>
            <a:endParaRPr lang="es-AR" b="1">
              <a:solidFill>
                <a:srgbClr val="000000"/>
              </a:solidFill>
              <a:latin typeface="Arial"/>
              <a:cs typeface="Arial" pitchFamily="34" charset="0"/>
            </a:endParaRPr>
          </a:p>
          <a:p>
            <a:pPr lvl="0" algn="ctr">
              <a:lnSpc>
                <a:spcPct val="150000"/>
              </a:lnSpc>
            </a:pPr>
            <a:r>
              <a:rPr lang="es-AR" b="1">
                <a:solidFill>
                  <a:srgbClr val="000000"/>
                </a:solidFill>
                <a:latin typeface="Arial"/>
              </a:rPr>
              <a:t>Jueves </a:t>
            </a:r>
            <a:r>
              <a:rPr lang="es-AR" b="1" smtClean="0">
                <a:solidFill>
                  <a:srgbClr val="000000"/>
                </a:solidFill>
                <a:latin typeface="Arial"/>
              </a:rPr>
              <a:t>19.15 a 21.15 hs- aula 1</a:t>
            </a:r>
            <a:endParaRPr lang="es-AR" b="1">
              <a:solidFill>
                <a:srgbClr val="000000"/>
              </a:solidFill>
              <a:latin typeface="Arial"/>
            </a:endParaRPr>
          </a:p>
          <a:p>
            <a:pPr lvl="0" algn="ctr">
              <a:lnSpc>
                <a:spcPct val="150000"/>
              </a:lnSpc>
            </a:pPr>
            <a:r>
              <a:rPr lang="es-AR" b="1" u="sng">
                <a:solidFill>
                  <a:srgbClr val="000000"/>
                </a:solidFill>
                <a:effectLst>
                  <a:outerShdw blurRad="38100" dist="38100" dir="2700000" algn="tl">
                    <a:srgbClr val="000000">
                      <a:alpha val="43137"/>
                    </a:srgbClr>
                  </a:outerShdw>
                </a:effectLst>
                <a:latin typeface="Arial"/>
              </a:rPr>
              <a:t>Refuerzo </a:t>
            </a:r>
            <a:r>
              <a:rPr lang="es-AR" b="1" u="sng" smtClean="0">
                <a:solidFill>
                  <a:srgbClr val="000000"/>
                </a:solidFill>
                <a:effectLst>
                  <a:outerShdw blurRad="38100" dist="38100" dir="2700000" algn="tl">
                    <a:srgbClr val="000000">
                      <a:alpha val="43137"/>
                    </a:srgbClr>
                  </a:outerShdw>
                </a:effectLst>
                <a:latin typeface="Arial"/>
              </a:rPr>
              <a:t>5 </a:t>
            </a:r>
            <a:r>
              <a:rPr lang="es-AR" b="1">
                <a:solidFill>
                  <a:srgbClr val="000000"/>
                </a:solidFill>
                <a:latin typeface="Arial"/>
              </a:rPr>
              <a:t>Docente: </a:t>
            </a:r>
            <a:r>
              <a:rPr lang="es-AR" b="1" smtClean="0">
                <a:solidFill>
                  <a:srgbClr val="000000"/>
                </a:solidFill>
                <a:latin typeface="Arial"/>
              </a:rPr>
              <a:t>Santiago Bruno</a:t>
            </a:r>
            <a:endParaRPr lang="es-AR" b="1">
              <a:solidFill>
                <a:srgbClr val="000000"/>
              </a:solidFill>
              <a:latin typeface="Arial"/>
            </a:endParaRPr>
          </a:p>
          <a:p>
            <a:pPr lvl="0" algn="ctr">
              <a:lnSpc>
                <a:spcPct val="150000"/>
              </a:lnSpc>
            </a:pPr>
            <a:r>
              <a:rPr lang="es-AR" b="1">
                <a:solidFill>
                  <a:srgbClr val="000000"/>
                </a:solidFill>
                <a:latin typeface="Arial"/>
              </a:rPr>
              <a:t> </a:t>
            </a:r>
            <a:r>
              <a:rPr lang="es-AR" b="1" smtClean="0">
                <a:solidFill>
                  <a:srgbClr val="000000"/>
                </a:solidFill>
                <a:latin typeface="Arial"/>
              </a:rPr>
              <a:t>Viernes 16 a 18 hs- aula 12</a:t>
            </a:r>
            <a:endParaRPr lang="es-AR"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10561360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5" name="Rectángulo 4"/>
          <p:cNvSpPr/>
          <p:nvPr/>
        </p:nvSpPr>
        <p:spPr>
          <a:xfrm>
            <a:off x="1810377" y="52663"/>
            <a:ext cx="5523243" cy="584775"/>
          </a:xfrm>
          <a:prstGeom prst="rect">
            <a:avLst/>
          </a:prstGeom>
        </p:spPr>
        <p:txBody>
          <a:bodyPr wrap="none">
            <a:spAutoFit/>
          </a:bodyPr>
          <a:lstStyle/>
          <a:p>
            <a:pPr algn="ctr"/>
            <a:r>
              <a:rPr lang="es-AR" sz="3200" b="1" smtClean="0">
                <a:solidFill>
                  <a:srgbClr val="C00000"/>
                </a:solidFill>
              </a:rPr>
              <a:t>Curso de ingreso a la Facultad</a:t>
            </a:r>
            <a:endParaRPr lang="es-AR" sz="3200" dirty="0"/>
          </a:p>
        </p:txBody>
      </p:sp>
      <p:sp>
        <p:nvSpPr>
          <p:cNvPr id="6" name="Rectángulo 5"/>
          <p:cNvSpPr/>
          <p:nvPr/>
        </p:nvSpPr>
        <p:spPr>
          <a:xfrm>
            <a:off x="-1" y="710398"/>
            <a:ext cx="9144001" cy="1569660"/>
          </a:xfrm>
          <a:prstGeom prst="rect">
            <a:avLst/>
          </a:prstGeom>
        </p:spPr>
        <p:txBody>
          <a:bodyPr wrap="square">
            <a:spAutoFit/>
          </a:bodyPr>
          <a:lstStyle/>
          <a:p>
            <a:pPr algn="ctr"/>
            <a:r>
              <a:rPr lang="es-AR" sz="3200" smtClean="0">
                <a:solidFill>
                  <a:schemeClr val="bg1">
                    <a:lumMod val="10000"/>
                  </a:schemeClr>
                </a:solidFill>
              </a:rPr>
              <a:t>Se abordan contenidos obligatorios de la escuela secundaria que es necesario que estén aprendidos antes de comenzar la Facultad </a:t>
            </a:r>
            <a:endParaRPr lang="es-AR" sz="3200" dirty="0">
              <a:solidFill>
                <a:schemeClr val="bg1">
                  <a:lumMod val="10000"/>
                </a:schemeClr>
              </a:solidFill>
            </a:endParaRPr>
          </a:p>
        </p:txBody>
      </p:sp>
      <p:sp>
        <p:nvSpPr>
          <p:cNvPr id="7" name="Rectángulo 6"/>
          <p:cNvSpPr/>
          <p:nvPr/>
        </p:nvSpPr>
        <p:spPr>
          <a:xfrm>
            <a:off x="0" y="2688632"/>
            <a:ext cx="9144000" cy="2062103"/>
          </a:xfrm>
          <a:prstGeom prst="rect">
            <a:avLst/>
          </a:prstGeom>
        </p:spPr>
        <p:txBody>
          <a:bodyPr wrap="square">
            <a:spAutoFit/>
          </a:bodyPr>
          <a:lstStyle/>
          <a:p>
            <a:pPr algn="ctr"/>
            <a:r>
              <a:rPr lang="es-AR" sz="3200" dirty="0" smtClean="0">
                <a:solidFill>
                  <a:schemeClr val="bg1">
                    <a:lumMod val="10000"/>
                  </a:schemeClr>
                </a:solidFill>
              </a:rPr>
              <a:t>El espacio del Ingreso tiene un Aula Virtual en Comunidades U.N.R. con nombre </a:t>
            </a:r>
            <a:r>
              <a:rPr lang="es-AR" sz="3200" b="1" dirty="0">
                <a:solidFill>
                  <a:srgbClr val="FF0000"/>
                </a:solidFill>
              </a:rPr>
              <a:t>Matemática - 2° etapa Ingreso 2026 </a:t>
            </a:r>
            <a:r>
              <a:rPr lang="es-AR" sz="3200" b="1" dirty="0" err="1">
                <a:solidFill>
                  <a:srgbClr val="FF0000"/>
                </a:solidFill>
              </a:rPr>
              <a:t>FBiOyF</a:t>
            </a:r>
            <a:r>
              <a:rPr lang="es-AR" sz="3200" b="1" dirty="0">
                <a:solidFill>
                  <a:srgbClr val="FF0000"/>
                </a:solidFill>
              </a:rPr>
              <a:t> </a:t>
            </a:r>
            <a:r>
              <a:rPr lang="es-AR" sz="3200" dirty="0" smtClean="0">
                <a:solidFill>
                  <a:srgbClr val="000000"/>
                </a:solidFill>
              </a:rPr>
              <a:t>y se puede acceder directo pulsando  </a:t>
            </a:r>
            <a:r>
              <a:rPr lang="es-AR" sz="3200" dirty="0" smtClean="0">
                <a:solidFill>
                  <a:srgbClr val="000000"/>
                </a:solidFill>
                <a:hlinkClick r:id="rId4"/>
              </a:rPr>
              <a:t>enlace</a:t>
            </a:r>
            <a:endParaRPr lang="es-AR" sz="3200" dirty="0">
              <a:solidFill>
                <a:srgbClr val="FF0000"/>
              </a:solidFill>
            </a:endParaRPr>
          </a:p>
        </p:txBody>
      </p:sp>
      <p:sp>
        <p:nvSpPr>
          <p:cNvPr id="8" name="Rectángulo 7"/>
          <p:cNvSpPr/>
          <p:nvPr/>
        </p:nvSpPr>
        <p:spPr>
          <a:xfrm>
            <a:off x="840060" y="5178751"/>
            <a:ext cx="7421525" cy="830997"/>
          </a:xfrm>
          <a:prstGeom prst="rect">
            <a:avLst/>
          </a:prstGeom>
        </p:spPr>
        <p:txBody>
          <a:bodyPr wrap="square">
            <a:spAutoFit/>
          </a:bodyPr>
          <a:lstStyle/>
          <a:p>
            <a:pPr algn="ctr"/>
            <a:r>
              <a:rPr lang="es-AR" sz="2400" dirty="0" smtClean="0">
                <a:solidFill>
                  <a:schemeClr val="bg1">
                    <a:lumMod val="10000"/>
                  </a:schemeClr>
                </a:solidFill>
              </a:rPr>
              <a:t>En el Aula Virtual está todo el material de trabajo teórico-práctico-resoluciones de actividades </a:t>
            </a:r>
            <a:endParaRPr lang="es-AR" sz="2400" dirty="0">
              <a:solidFill>
                <a:schemeClr val="bg1">
                  <a:lumMod val="10000"/>
                </a:schemeClr>
              </a:solidFill>
            </a:endParaRPr>
          </a:p>
        </p:txBody>
      </p:sp>
    </p:spTree>
    <p:extLst>
      <p:ext uri="{BB962C8B-B14F-4D97-AF65-F5344CB8AC3E}">
        <p14:creationId xmlns:p14="http://schemas.microsoft.com/office/powerpoint/2010/main" xmlns="" val="28660932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pic>
        <p:nvPicPr>
          <p:cNvPr id="5" name="Imagen 4"/>
          <p:cNvPicPr>
            <a:picLocks noChangeAspect="1"/>
          </p:cNvPicPr>
          <p:nvPr/>
        </p:nvPicPr>
        <p:blipFill rotWithShape="1">
          <a:blip r:embed="rId4">
            <a:extLst>
              <a:ext uri="{28A0092B-C50C-407E-A947-70E740481C1C}">
                <a14:useLocalDpi xmlns:a14="http://schemas.microsoft.com/office/drawing/2010/main" xmlns="" val="0"/>
              </a:ext>
            </a:extLst>
          </a:blip>
          <a:srcRect l="4266" r="11145"/>
          <a:stretch/>
        </p:blipFill>
        <p:spPr>
          <a:xfrm>
            <a:off x="1396721" y="551892"/>
            <a:ext cx="7626700" cy="6076336"/>
          </a:xfrm>
          <a:prstGeom prst="rect">
            <a:avLst/>
          </a:prstGeom>
        </p:spPr>
      </p:pic>
      <p:sp>
        <p:nvSpPr>
          <p:cNvPr id="6" name="Rectángulo 5"/>
          <p:cNvSpPr/>
          <p:nvPr/>
        </p:nvSpPr>
        <p:spPr>
          <a:xfrm>
            <a:off x="3309468" y="-32883"/>
            <a:ext cx="2837636" cy="584775"/>
          </a:xfrm>
          <a:prstGeom prst="rect">
            <a:avLst/>
          </a:prstGeom>
        </p:spPr>
        <p:txBody>
          <a:bodyPr wrap="none">
            <a:spAutoFit/>
          </a:bodyPr>
          <a:lstStyle/>
          <a:p>
            <a:r>
              <a:rPr lang="es-AR" sz="3200" b="1" dirty="0">
                <a:solidFill>
                  <a:srgbClr val="C00000"/>
                </a:solidFill>
              </a:rPr>
              <a:t>Plano Facultad</a:t>
            </a:r>
            <a:endParaRPr lang="es-AR" sz="3200" dirty="0"/>
          </a:p>
        </p:txBody>
      </p:sp>
    </p:spTree>
    <p:extLst>
      <p:ext uri="{BB962C8B-B14F-4D97-AF65-F5344CB8AC3E}">
        <p14:creationId xmlns:p14="http://schemas.microsoft.com/office/powerpoint/2010/main" xmlns="" val="134657076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p:nvPr/>
        </p:nvSpPr>
        <p:spPr>
          <a:xfrm>
            <a:off x="1982289" y="2201922"/>
            <a:ext cx="5467453" cy="369291"/>
          </a:xfrm>
          <a:prstGeom prst="rect">
            <a:avLst/>
          </a:prstGeom>
          <a:solidFill>
            <a:schemeClr val="bg2">
              <a:lumMod val="60000"/>
              <a:lumOff val="40000"/>
            </a:schemeClr>
          </a:solidFill>
          <a:ln w="2857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AR" sz="1800" b="0" i="0" u="none" strike="noStrike" cap="none" dirty="0">
                <a:solidFill>
                  <a:srgbClr val="000000"/>
                </a:solidFill>
                <a:latin typeface="Arial" pitchFamily="34" charset="0"/>
                <a:ea typeface="Libre Franklin"/>
                <a:cs typeface="Arial" pitchFamily="34" charset="0"/>
                <a:sym typeface="Libre Franklin"/>
              </a:rPr>
              <a:t>OTROS CANALES DE COMUNICACIÓN</a:t>
            </a:r>
            <a:endParaRPr sz="1800" b="0" i="0" u="none" strike="noStrike" cap="none" dirty="0">
              <a:solidFill>
                <a:srgbClr val="000000"/>
              </a:solidFill>
              <a:latin typeface="Arial" pitchFamily="34" charset="0"/>
              <a:ea typeface="Libre Franklin"/>
              <a:cs typeface="Arial" pitchFamily="34" charset="0"/>
              <a:sym typeface="Libre Franklin"/>
            </a:endParaRPr>
          </a:p>
        </p:txBody>
      </p:sp>
      <p:sp>
        <p:nvSpPr>
          <p:cNvPr id="197" name="Google Shape;197;p14"/>
          <p:cNvSpPr/>
          <p:nvPr/>
        </p:nvSpPr>
        <p:spPr>
          <a:xfrm>
            <a:off x="568389" y="3244259"/>
            <a:ext cx="3502868" cy="707846"/>
          </a:xfrm>
          <a:prstGeom prst="rect">
            <a:avLst/>
          </a:prstGeom>
          <a:solidFill>
            <a:schemeClr val="bg2">
              <a:lumMod val="60000"/>
              <a:lumOff val="40000"/>
            </a:schemeClr>
          </a:solidFill>
          <a:ln w="2857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AR" sz="2000" b="1" i="0" u="none" strike="noStrike" cap="none" dirty="0">
                <a:solidFill>
                  <a:srgbClr val="C00000"/>
                </a:solidFill>
                <a:latin typeface="+mj-lt"/>
                <a:ea typeface="Libre Franklin"/>
                <a:cs typeface="Libre Franklin"/>
                <a:sym typeface="Libre Franklin"/>
              </a:rPr>
              <a:t>Transparente virtual </a:t>
            </a:r>
            <a:r>
              <a:rPr lang="es-AR" sz="2000" b="0" i="0" u="none" strike="noStrike" cap="none" dirty="0" err="1">
                <a:solidFill>
                  <a:srgbClr val="000000"/>
                </a:solidFill>
                <a:latin typeface="+mj-lt"/>
                <a:ea typeface="Libre Franklin"/>
                <a:cs typeface="Libre Franklin"/>
                <a:sym typeface="Libre Franklin"/>
              </a:rPr>
              <a:t>FCByF</a:t>
            </a:r>
            <a:r>
              <a:rPr lang="es-AR" sz="2000" b="0" i="0" u="none" strike="noStrike" cap="none" dirty="0">
                <a:solidFill>
                  <a:srgbClr val="000000"/>
                </a:solidFill>
                <a:latin typeface="+mj-lt"/>
                <a:ea typeface="Libre Franklin"/>
                <a:cs typeface="Libre Franklin"/>
                <a:sym typeface="Libre Franklin"/>
              </a:rPr>
              <a:t>   </a:t>
            </a:r>
          </a:p>
          <a:p>
            <a:pPr marL="0" marR="0" lvl="0" indent="0" algn="ctr" rtl="0">
              <a:lnSpc>
                <a:spcPct val="100000"/>
              </a:lnSpc>
              <a:spcBef>
                <a:spcPts val="0"/>
              </a:spcBef>
              <a:spcAft>
                <a:spcPts val="0"/>
              </a:spcAft>
              <a:buClr>
                <a:srgbClr val="000000"/>
              </a:buClr>
              <a:buSzPts val="2000"/>
              <a:buFont typeface="Arial"/>
              <a:buNone/>
            </a:pPr>
            <a:r>
              <a:rPr lang="es-AR" sz="2000" b="0" i="0" u="none" strike="noStrike" cap="none" dirty="0">
                <a:solidFill>
                  <a:srgbClr val="000000"/>
                </a:solidFill>
                <a:latin typeface="+mj-lt"/>
                <a:ea typeface="Libre Franklin"/>
                <a:cs typeface="Libre Franklin"/>
                <a:sym typeface="Libre Franklin"/>
              </a:rPr>
              <a:t>(</a:t>
            </a:r>
            <a:r>
              <a:rPr lang="es-AR" sz="2000" b="1" i="0" u="none" strike="noStrike" cap="none" dirty="0">
                <a:solidFill>
                  <a:srgbClr val="000000"/>
                </a:solidFill>
                <a:latin typeface="+mj-lt"/>
                <a:ea typeface="Libre Franklin"/>
                <a:cs typeface="Libre Franklin"/>
                <a:sym typeface="Libre Franklin"/>
              </a:rPr>
              <a:t>TV</a:t>
            </a:r>
            <a:r>
              <a:rPr lang="es-AR" sz="2000" b="0" i="0" u="none" strike="noStrike" cap="none" dirty="0">
                <a:solidFill>
                  <a:srgbClr val="000000"/>
                </a:solidFill>
                <a:latin typeface="+mj-lt"/>
                <a:ea typeface="Libre Franklin"/>
                <a:cs typeface="Libre Franklin"/>
                <a:sym typeface="Libre Franklin"/>
              </a:rPr>
              <a:t>)</a:t>
            </a:r>
            <a:endParaRPr sz="1400" b="0" i="0" u="none" strike="noStrike" cap="none" dirty="0">
              <a:solidFill>
                <a:srgbClr val="000000"/>
              </a:solidFill>
              <a:latin typeface="+mj-lt"/>
              <a:ea typeface="Arial"/>
              <a:cs typeface="Arial"/>
              <a:sym typeface="Arial"/>
            </a:endParaRPr>
          </a:p>
        </p:txBody>
      </p:sp>
      <p:sp>
        <p:nvSpPr>
          <p:cNvPr id="198" name="Google Shape;198;p14"/>
          <p:cNvSpPr/>
          <p:nvPr/>
        </p:nvSpPr>
        <p:spPr>
          <a:xfrm>
            <a:off x="4209382" y="4442732"/>
            <a:ext cx="3240360" cy="1015663"/>
          </a:xfrm>
          <a:prstGeom prst="rect">
            <a:avLst/>
          </a:prstGeom>
          <a:solidFill>
            <a:schemeClr val="bg2">
              <a:lumMod val="60000"/>
              <a:lumOff val="40000"/>
            </a:schemeClr>
          </a:solidFill>
          <a:ln w="2857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AR" sz="2000" b="1" i="0" u="none" strike="noStrike" cap="none" dirty="0">
                <a:solidFill>
                  <a:srgbClr val="C00000"/>
                </a:solidFill>
                <a:latin typeface="+mj-lt"/>
                <a:ea typeface="Libre Franklin"/>
                <a:cs typeface="Libre Franklin"/>
                <a:sym typeface="Libre Franklin"/>
              </a:rPr>
              <a:t>AULA VIRTUAL </a:t>
            </a:r>
            <a:endParaRPr sz="1400" b="1" i="0" u="none" strike="noStrike" cap="none" dirty="0">
              <a:solidFill>
                <a:srgbClr val="C00000"/>
              </a:solidFill>
              <a:latin typeface="+mj-lt"/>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AR" sz="2000" b="0" i="0" u="none" strike="noStrike" cap="none" dirty="0">
                <a:solidFill>
                  <a:srgbClr val="000000"/>
                </a:solidFill>
                <a:latin typeface="+mj-lt"/>
                <a:ea typeface="Libre Franklin"/>
                <a:cs typeface="Libre Franklin"/>
                <a:sym typeface="Libre Franklin"/>
              </a:rPr>
              <a:t>(Comunidades de UNR)   </a:t>
            </a:r>
            <a:endParaRPr sz="1400" b="0" i="0" u="none" strike="noStrike" cap="none" dirty="0">
              <a:solidFill>
                <a:srgbClr val="000000"/>
              </a:solidFill>
              <a:latin typeface="+mj-lt"/>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AR" sz="2000" b="0" i="0" u="none" strike="noStrike" cap="none" dirty="0">
                <a:solidFill>
                  <a:srgbClr val="000000"/>
                </a:solidFill>
                <a:latin typeface="+mj-lt"/>
                <a:ea typeface="Libre Franklin"/>
                <a:cs typeface="Libre Franklin"/>
                <a:sym typeface="Libre Franklin"/>
              </a:rPr>
              <a:t>     </a:t>
            </a:r>
            <a:r>
              <a:rPr lang="es-ES" sz="2000" dirty="0">
                <a:solidFill>
                  <a:srgbClr val="000000"/>
                </a:solidFill>
                <a:latin typeface="+mj-lt"/>
                <a:ea typeface="Libre Franklin"/>
                <a:cs typeface="Libre Franklin"/>
                <a:sym typeface="Libre Franklin"/>
              </a:rPr>
              <a:t>(</a:t>
            </a:r>
            <a:r>
              <a:rPr lang="es-ES" sz="2000" b="1" dirty="0">
                <a:solidFill>
                  <a:srgbClr val="000000"/>
                </a:solidFill>
                <a:latin typeface="+mj-lt"/>
                <a:ea typeface="Libre Franklin"/>
                <a:cs typeface="Libre Franklin"/>
                <a:sym typeface="Libre Franklin"/>
              </a:rPr>
              <a:t>AV</a:t>
            </a:r>
            <a:r>
              <a:rPr lang="es-ES" sz="2000" dirty="0">
                <a:solidFill>
                  <a:srgbClr val="000000"/>
                </a:solidFill>
                <a:latin typeface="+mj-lt"/>
                <a:ea typeface="Libre Franklin"/>
                <a:cs typeface="Libre Franklin"/>
                <a:sym typeface="Libre Franklin"/>
              </a:rPr>
              <a:t>)</a:t>
            </a:r>
            <a:endParaRPr sz="1800" b="0" i="0" u="none" strike="noStrike" cap="none" dirty="0">
              <a:solidFill>
                <a:srgbClr val="000000"/>
              </a:solidFill>
              <a:latin typeface="+mj-lt"/>
              <a:ea typeface="Libre Franklin"/>
              <a:cs typeface="Libre Franklin"/>
              <a:sym typeface="Libre Franklin"/>
            </a:endParaRPr>
          </a:p>
        </p:txBody>
      </p:sp>
      <p:sp>
        <p:nvSpPr>
          <p:cNvPr id="199" name="Google Shape;199;p14"/>
          <p:cNvSpPr/>
          <p:nvPr/>
        </p:nvSpPr>
        <p:spPr>
          <a:xfrm>
            <a:off x="5593452" y="3244259"/>
            <a:ext cx="3240360" cy="707846"/>
          </a:xfrm>
          <a:prstGeom prst="rect">
            <a:avLst/>
          </a:prstGeom>
          <a:solidFill>
            <a:schemeClr val="bg2">
              <a:lumMod val="60000"/>
              <a:lumOff val="40000"/>
            </a:schemeClr>
          </a:solidFill>
          <a:ln w="2857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AR" sz="2000" b="1" i="0" u="none" strike="noStrike" cap="none" dirty="0">
                <a:solidFill>
                  <a:srgbClr val="C00000"/>
                </a:solidFill>
                <a:latin typeface="+mj-lt"/>
                <a:ea typeface="Libre Franklin"/>
                <a:cs typeface="Libre Franklin"/>
                <a:sym typeface="Libre Franklin"/>
              </a:rPr>
              <a:t>CANAL YOUTUBE </a:t>
            </a:r>
            <a:r>
              <a:rPr lang="es-AR" sz="2000" b="0" i="0" u="none" strike="noStrike" cap="none" dirty="0">
                <a:solidFill>
                  <a:srgbClr val="000000"/>
                </a:solidFill>
                <a:latin typeface="+mj-lt"/>
                <a:ea typeface="Libre Franklin"/>
                <a:cs typeface="Libre Franklin"/>
                <a:sym typeface="Libre Franklin"/>
              </a:rPr>
              <a:t>DE LA CÁTEDRA        </a:t>
            </a:r>
            <a:endParaRPr sz="1800" b="0" i="0" u="none" strike="noStrike" cap="none" dirty="0">
              <a:solidFill>
                <a:srgbClr val="000000"/>
              </a:solidFill>
              <a:latin typeface="+mj-lt"/>
              <a:ea typeface="Libre Franklin"/>
              <a:cs typeface="Libre Franklin"/>
              <a:sym typeface="Libre Franklin"/>
            </a:endParaRPr>
          </a:p>
        </p:txBody>
      </p:sp>
      <p:cxnSp>
        <p:nvCxnSpPr>
          <p:cNvPr id="200" name="Google Shape;200;p14"/>
          <p:cNvCxnSpPr/>
          <p:nvPr/>
        </p:nvCxnSpPr>
        <p:spPr>
          <a:xfrm flipH="1">
            <a:off x="2188569" y="2548289"/>
            <a:ext cx="216024" cy="702884"/>
          </a:xfrm>
          <a:prstGeom prst="straightConnector1">
            <a:avLst/>
          </a:prstGeom>
          <a:noFill/>
          <a:ln w="50800" cap="flat" cmpd="sng">
            <a:solidFill>
              <a:schemeClr val="tx1"/>
            </a:solidFill>
            <a:prstDash val="solid"/>
            <a:round/>
            <a:headEnd type="none" w="sm" len="sm"/>
            <a:tailEnd type="triangle" w="med" len="med"/>
          </a:ln>
        </p:spPr>
      </p:cxnSp>
      <p:cxnSp>
        <p:nvCxnSpPr>
          <p:cNvPr id="201" name="Google Shape;201;p14"/>
          <p:cNvCxnSpPr/>
          <p:nvPr/>
        </p:nvCxnSpPr>
        <p:spPr>
          <a:xfrm>
            <a:off x="4586468" y="2587635"/>
            <a:ext cx="845204" cy="1855097"/>
          </a:xfrm>
          <a:prstGeom prst="straightConnector1">
            <a:avLst/>
          </a:prstGeom>
          <a:noFill/>
          <a:ln w="50800" cap="flat" cmpd="sng">
            <a:solidFill>
              <a:schemeClr val="tx1"/>
            </a:solidFill>
            <a:prstDash val="solid"/>
            <a:round/>
            <a:headEnd type="none" w="sm" len="sm"/>
            <a:tailEnd type="triangle" w="med" len="med"/>
          </a:ln>
        </p:spPr>
      </p:cxnSp>
      <p:cxnSp>
        <p:nvCxnSpPr>
          <p:cNvPr id="202" name="Google Shape;202;p14"/>
          <p:cNvCxnSpPr/>
          <p:nvPr/>
        </p:nvCxnSpPr>
        <p:spPr>
          <a:xfrm>
            <a:off x="6524349" y="2570251"/>
            <a:ext cx="374523" cy="608195"/>
          </a:xfrm>
          <a:prstGeom prst="straightConnector1">
            <a:avLst/>
          </a:prstGeom>
          <a:noFill/>
          <a:ln w="50800" cap="flat" cmpd="sng">
            <a:solidFill>
              <a:schemeClr val="tx1"/>
            </a:solidFill>
            <a:prstDash val="solid"/>
            <a:round/>
            <a:headEnd type="none" w="sm" len="sm"/>
            <a:tailEnd type="triangle" w="med" len="med"/>
          </a:ln>
        </p:spPr>
      </p:cxnSp>
      <p:sp>
        <p:nvSpPr>
          <p:cNvPr id="10" name="Google Shape;196;p14"/>
          <p:cNvSpPr/>
          <p:nvPr/>
        </p:nvSpPr>
        <p:spPr>
          <a:xfrm>
            <a:off x="1362664" y="866179"/>
            <a:ext cx="6898834" cy="923289"/>
          </a:xfrm>
          <a:prstGeom prst="rect">
            <a:avLst/>
          </a:prstGeom>
          <a:solidFill>
            <a:schemeClr val="bg2">
              <a:lumMod val="60000"/>
              <a:lumOff val="40000"/>
            </a:schemeClr>
          </a:solidFill>
          <a:ln w="2857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s-AR" sz="1800" b="0" i="0" u="none" strike="noStrike" cap="none" smtClean="0">
                <a:solidFill>
                  <a:srgbClr val="C00000"/>
                </a:solidFill>
                <a:latin typeface="Arial" pitchFamily="34" charset="0"/>
                <a:ea typeface="Libre Franklin"/>
                <a:cs typeface="Arial" pitchFamily="34" charset="0"/>
                <a:sym typeface="Libre Franklin"/>
              </a:rPr>
              <a:t>CLASES</a:t>
            </a:r>
            <a:r>
              <a:rPr lang="es-AR" sz="1800" b="0" i="0" u="none" strike="noStrike" cap="none" smtClean="0">
                <a:solidFill>
                  <a:srgbClr val="000000"/>
                </a:solidFill>
                <a:latin typeface="Arial" pitchFamily="34" charset="0"/>
                <a:ea typeface="Libre Franklin"/>
                <a:cs typeface="Arial" pitchFamily="34" charset="0"/>
                <a:sym typeface="Libre Franklin"/>
              </a:rPr>
              <a:t> </a:t>
            </a:r>
            <a:r>
              <a:rPr lang="es-AR" sz="1800" b="0" i="0" u="none" strike="noStrike" cap="none" dirty="0">
                <a:solidFill>
                  <a:srgbClr val="000000"/>
                </a:solidFill>
                <a:latin typeface="Arial" pitchFamily="34" charset="0"/>
                <a:ea typeface="Libre Franklin"/>
                <a:cs typeface="Arial" pitchFamily="34" charset="0"/>
                <a:sym typeface="Libre Franklin"/>
              </a:rPr>
              <a:t>PRESENCIALES </a:t>
            </a:r>
            <a:r>
              <a:rPr lang="es-AR" dirty="0">
                <a:solidFill>
                  <a:srgbClr val="000000"/>
                </a:solidFill>
                <a:latin typeface="Arial" pitchFamily="34" charset="0"/>
                <a:ea typeface="Libre Franklin"/>
                <a:cs typeface="Arial" pitchFamily="34" charset="0"/>
                <a:sym typeface="Libre Franklin"/>
              </a:rPr>
              <a:t>o HÍBRIDAS, </a:t>
            </a:r>
            <a:r>
              <a:rPr lang="es-AR" sz="1800" b="0" i="0" u="none" strike="noStrike" cap="none" dirty="0">
                <a:solidFill>
                  <a:srgbClr val="000000"/>
                </a:solidFill>
                <a:latin typeface="Arial" pitchFamily="34" charset="0"/>
                <a:ea typeface="Libre Franklin"/>
                <a:cs typeface="Arial" pitchFamily="34" charset="0"/>
                <a:sym typeface="Libre Franklin"/>
              </a:rPr>
              <a:t>HORARIOS DE </a:t>
            </a:r>
            <a:r>
              <a:rPr lang="es-AR" sz="1800" b="0" i="0" u="none" strike="noStrike" cap="none" dirty="0">
                <a:solidFill>
                  <a:srgbClr val="C00000"/>
                </a:solidFill>
                <a:latin typeface="Arial" pitchFamily="34" charset="0"/>
                <a:ea typeface="Libre Franklin"/>
                <a:cs typeface="Arial" pitchFamily="34" charset="0"/>
                <a:sym typeface="Libre Franklin"/>
              </a:rPr>
              <a:t>CONSULTA</a:t>
            </a:r>
            <a:r>
              <a:rPr lang="es-AR" dirty="0">
                <a:solidFill>
                  <a:srgbClr val="C00000"/>
                </a:solidFill>
                <a:latin typeface="Arial" pitchFamily="34" charset="0"/>
                <a:ea typeface="Libre Franklin"/>
                <a:cs typeface="Arial" pitchFamily="34" charset="0"/>
                <a:sym typeface="Libre Franklin"/>
              </a:rPr>
              <a:t> </a:t>
            </a:r>
            <a:r>
              <a:rPr lang="es-AR" sz="1800" b="0" i="0" u="none" strike="noStrike" cap="none" dirty="0">
                <a:solidFill>
                  <a:srgbClr val="000000"/>
                </a:solidFill>
                <a:latin typeface="Arial" pitchFamily="34" charset="0"/>
                <a:ea typeface="Libre Franklin"/>
                <a:cs typeface="Arial" pitchFamily="34" charset="0"/>
                <a:sym typeface="Libre Franklin"/>
              </a:rPr>
              <a:t>(PRESENCIALES EN LA CÁTEDRA o VIRTUALES)</a:t>
            </a:r>
            <a:endParaRPr sz="1800" b="0" i="0" u="none" strike="noStrike" cap="none" dirty="0">
              <a:solidFill>
                <a:srgbClr val="000000"/>
              </a:solidFill>
              <a:latin typeface="Arial" pitchFamily="34" charset="0"/>
              <a:ea typeface="Libre Franklin"/>
              <a:cs typeface="Arial" pitchFamily="34" charset="0"/>
              <a:sym typeface="Libre Franklin"/>
            </a:endParaRPr>
          </a:p>
        </p:txBody>
      </p:sp>
      <p:sp>
        <p:nvSpPr>
          <p:cNvPr id="11" name="Google Shape;299;p27"/>
          <p:cNvSpPr/>
          <p:nvPr/>
        </p:nvSpPr>
        <p:spPr>
          <a:xfrm>
            <a:off x="823315" y="4625151"/>
            <a:ext cx="3162556" cy="1384954"/>
          </a:xfrm>
          <a:prstGeom prst="rect">
            <a:avLst/>
          </a:prstGeom>
          <a:noFill/>
          <a:ln w="38100">
            <a:solidFill>
              <a:srgbClr val="FF0000"/>
            </a:solid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s-AR" sz="1400" b="1" i="0" u="none" strike="noStrike" cap="none" dirty="0">
                <a:solidFill>
                  <a:srgbClr val="000000"/>
                </a:solidFill>
                <a:latin typeface="+mj-lt"/>
                <a:ea typeface="Libre Franklin"/>
                <a:cs typeface="Libre Franklin"/>
                <a:sym typeface="Libre Franklin"/>
              </a:rPr>
              <a:t> </a:t>
            </a:r>
            <a:r>
              <a:rPr lang="es-AR" sz="1400" b="0" i="0" u="none" strike="noStrike" cap="none" dirty="0">
                <a:solidFill>
                  <a:srgbClr val="000000"/>
                </a:solidFill>
                <a:latin typeface="+mj-lt"/>
                <a:ea typeface="Libre Franklin"/>
                <a:cs typeface="Libre Franklin"/>
                <a:sym typeface="Libre Franklin"/>
              </a:rPr>
              <a:t>    Fundamentación  y Objetivos</a:t>
            </a:r>
            <a:endParaRPr sz="1400" b="0" i="0" u="none" strike="noStrike" cap="none" dirty="0">
              <a:solidFill>
                <a:srgbClr val="000000"/>
              </a:solidFill>
              <a:latin typeface="+mj-lt"/>
              <a:ea typeface="Arial"/>
              <a:cs typeface="Arial"/>
              <a:sym typeface="Arial"/>
            </a:endParaRPr>
          </a:p>
          <a:p>
            <a:pPr marL="0" marR="0" lvl="0" indent="0" algn="l" rtl="0">
              <a:lnSpc>
                <a:spcPct val="150000"/>
              </a:lnSpc>
              <a:spcBef>
                <a:spcPts val="0"/>
              </a:spcBef>
              <a:spcAft>
                <a:spcPts val="0"/>
              </a:spcAft>
              <a:buClr>
                <a:schemeClr val="dk1"/>
              </a:buClr>
              <a:buSzPts val="2000"/>
              <a:buFont typeface="Noto Sans Symbols"/>
              <a:buChar char="⮚"/>
            </a:pPr>
            <a:r>
              <a:rPr lang="es-AR" sz="1400" b="0" i="0" u="none" strike="noStrike" cap="none" dirty="0">
                <a:solidFill>
                  <a:srgbClr val="000000"/>
                </a:solidFill>
                <a:latin typeface="+mj-lt"/>
                <a:ea typeface="Libre Franklin"/>
                <a:cs typeface="Libre Franklin"/>
                <a:sym typeface="Libre Franklin"/>
              </a:rPr>
              <a:t>    Evaluación y Acreditación</a:t>
            </a:r>
            <a:endParaRPr sz="1400" b="0" i="0" u="none" strike="noStrike" cap="none" dirty="0">
              <a:solidFill>
                <a:srgbClr val="000000"/>
              </a:solidFill>
              <a:latin typeface="+mj-lt"/>
              <a:ea typeface="Arial"/>
              <a:cs typeface="Arial"/>
              <a:sym typeface="Arial"/>
            </a:endParaRPr>
          </a:p>
          <a:p>
            <a:pPr marL="0" marR="0" lvl="0" indent="0" algn="l" rtl="0">
              <a:lnSpc>
                <a:spcPct val="150000"/>
              </a:lnSpc>
              <a:spcBef>
                <a:spcPts val="0"/>
              </a:spcBef>
              <a:spcAft>
                <a:spcPts val="0"/>
              </a:spcAft>
              <a:buClr>
                <a:schemeClr val="dk1"/>
              </a:buClr>
              <a:buSzPts val="2000"/>
              <a:buFont typeface="Noto Sans Symbols"/>
              <a:buChar char="⮚"/>
            </a:pPr>
            <a:r>
              <a:rPr lang="es-AR" sz="1400" b="0" i="0" u="none" strike="noStrike" cap="none" dirty="0">
                <a:solidFill>
                  <a:srgbClr val="000000"/>
                </a:solidFill>
                <a:latin typeface="+mj-lt"/>
                <a:ea typeface="Libre Franklin"/>
                <a:cs typeface="Libre Franklin"/>
                <a:sym typeface="Libre Franklin"/>
              </a:rPr>
              <a:t>    Bibliografía y Material</a:t>
            </a:r>
            <a:endParaRPr sz="1400" b="0" i="0" u="none" strike="noStrike" cap="none" dirty="0">
              <a:solidFill>
                <a:srgbClr val="000000"/>
              </a:solidFill>
              <a:latin typeface="+mj-lt"/>
              <a:ea typeface="Arial"/>
              <a:cs typeface="Arial"/>
              <a:sym typeface="Arial"/>
            </a:endParaRPr>
          </a:p>
          <a:p>
            <a:pPr marL="0" marR="0" lvl="0" indent="0" algn="l" rtl="0">
              <a:lnSpc>
                <a:spcPct val="150000"/>
              </a:lnSpc>
              <a:spcBef>
                <a:spcPts val="0"/>
              </a:spcBef>
              <a:spcAft>
                <a:spcPts val="0"/>
              </a:spcAft>
              <a:buClr>
                <a:schemeClr val="dk1"/>
              </a:buClr>
              <a:buSzPts val="2000"/>
              <a:buFont typeface="Noto Sans Symbols"/>
              <a:buChar char="⮚"/>
            </a:pPr>
            <a:r>
              <a:rPr lang="es-AR" sz="1400" b="0" i="0" u="none" strike="noStrike" cap="none" dirty="0">
                <a:solidFill>
                  <a:srgbClr val="000000"/>
                </a:solidFill>
                <a:latin typeface="+mj-lt"/>
                <a:ea typeface="Libre Franklin"/>
                <a:cs typeface="Libre Franklin"/>
                <a:sym typeface="Libre Franklin"/>
              </a:rPr>
              <a:t>    </a:t>
            </a:r>
            <a:r>
              <a:rPr lang="es-AR" sz="1400" b="0" i="0" u="none" strike="noStrike" cap="none">
                <a:solidFill>
                  <a:srgbClr val="000000"/>
                </a:solidFill>
                <a:latin typeface="+mj-lt"/>
                <a:ea typeface="Libre Franklin"/>
                <a:cs typeface="Libre Franklin"/>
                <a:sym typeface="Libre Franklin"/>
              </a:rPr>
              <a:t>Programa </a:t>
            </a:r>
            <a:r>
              <a:rPr lang="es-AR" sz="1400" b="0" i="0" u="none" strike="noStrike" cap="none" smtClean="0">
                <a:solidFill>
                  <a:srgbClr val="000000"/>
                </a:solidFill>
                <a:latin typeface="+mj-lt"/>
                <a:ea typeface="Libre Franklin"/>
                <a:cs typeface="Libre Franklin"/>
                <a:sym typeface="Libre Franklin"/>
              </a:rPr>
              <a:t>Analítico</a:t>
            </a:r>
            <a:endParaRPr b="0" i="0" u="none" strike="noStrike" cap="none" dirty="0">
              <a:solidFill>
                <a:srgbClr val="000000"/>
              </a:solidFill>
              <a:latin typeface="+mj-lt"/>
              <a:ea typeface="Libre Franklin"/>
              <a:cs typeface="Libre Franklin"/>
              <a:sym typeface="Libre Franklin"/>
            </a:endParaRPr>
          </a:p>
        </p:txBody>
      </p:sp>
      <p:cxnSp>
        <p:nvCxnSpPr>
          <p:cNvPr id="12" name="Google Shape;200;p14"/>
          <p:cNvCxnSpPr>
            <a:stCxn id="198" idx="1"/>
            <a:endCxn id="11" idx="3"/>
          </p:cNvCxnSpPr>
          <p:nvPr/>
        </p:nvCxnSpPr>
        <p:spPr>
          <a:xfrm flipH="1">
            <a:off x="3985871" y="4950564"/>
            <a:ext cx="223511" cy="367064"/>
          </a:xfrm>
          <a:prstGeom prst="straightConnector1">
            <a:avLst/>
          </a:prstGeom>
          <a:noFill/>
          <a:ln w="50800" cap="flat" cmpd="sng">
            <a:solidFill>
              <a:srgbClr val="9EE2D0"/>
            </a:solidFill>
            <a:prstDash val="solid"/>
            <a:round/>
            <a:headEnd type="none" w="sm" len="sm"/>
            <a:tailEnd type="triangle" w="med" len="med"/>
          </a:ln>
        </p:spPr>
      </p:cxnSp>
      <p:pic>
        <p:nvPicPr>
          <p:cNvPr id="13" name="Picture 2" descr="https://www.fbioyf.unr.edu.ar/v2/wp-content/uploads/2020/09/Logo-faculta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50075"/>
            <a:ext cx="1210128" cy="707925"/>
          </a:xfrm>
          <a:prstGeom prst="rect">
            <a:avLst/>
          </a:prstGeom>
          <a:noFill/>
        </p:spPr>
      </p:pic>
      <p:sp>
        <p:nvSpPr>
          <p:cNvPr id="4" name="Rectángulo 3"/>
          <p:cNvSpPr/>
          <p:nvPr/>
        </p:nvSpPr>
        <p:spPr>
          <a:xfrm>
            <a:off x="2226378" y="44730"/>
            <a:ext cx="4923144" cy="646331"/>
          </a:xfrm>
          <a:prstGeom prst="rect">
            <a:avLst/>
          </a:prstGeom>
        </p:spPr>
        <p:txBody>
          <a:bodyPr wrap="none">
            <a:spAutoFit/>
          </a:bodyPr>
          <a:lstStyle/>
          <a:p>
            <a:pPr lvl="0" algn="ctr">
              <a:lnSpc>
                <a:spcPct val="150000"/>
              </a:lnSpc>
              <a:buClr>
                <a:srgbClr val="000000"/>
              </a:buClr>
              <a:buSzPts val="1800"/>
            </a:pPr>
            <a:r>
              <a:rPr lang="es-AR" sz="2400" b="1">
                <a:solidFill>
                  <a:srgbClr val="C00000"/>
                </a:solidFill>
                <a:latin typeface="Arial" pitchFamily="34" charset="0"/>
                <a:ea typeface="Libre Franklin"/>
                <a:cs typeface="Arial" pitchFamily="34" charset="0"/>
                <a:sym typeface="Libre Franklin"/>
              </a:rPr>
              <a:t>CANALES DE COMUNICACIÓN</a:t>
            </a:r>
            <a:r>
              <a:rPr lang="es-AR" sz="2400" b="1">
                <a:solidFill>
                  <a:srgbClr val="000000"/>
                </a:solidFill>
                <a:latin typeface="Arial" pitchFamily="34" charset="0"/>
                <a:ea typeface="Libre Franklin"/>
                <a:cs typeface="Arial" pitchFamily="34" charset="0"/>
                <a:sym typeface="Libre Franklin"/>
              </a:rPr>
              <a:t>: </a:t>
            </a:r>
            <a:endParaRPr lang="es-AR" sz="2400" b="1" dirty="0">
              <a:solidFill>
                <a:srgbClr val="000000"/>
              </a:solidFill>
              <a:latin typeface="Arial" pitchFamily="34" charset="0"/>
              <a:ea typeface="Libre Franklin"/>
              <a:cs typeface="Arial" pitchFamily="34" charset="0"/>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10" grpId="0" animBg="1"/>
      <p:bldP spid="11"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Personalizado 5">
      <a:dk1>
        <a:srgbClr val="DBF5F9"/>
      </a:dk1>
      <a:lt1>
        <a:srgbClr val="85DFD0"/>
      </a:lt1>
      <a:dk2>
        <a:srgbClr val="9D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lásico de Offic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1636</Words>
  <Application>Microsoft Office PowerPoint</Application>
  <PresentationFormat>Presentación en pantalla (4:3)</PresentationFormat>
  <Paragraphs>242</Paragraphs>
  <Slides>59</Slides>
  <Notes>32</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Papel</vt:lpstr>
      <vt:lpstr>MATEMÁTICA I</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Proceso de Modelización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MATEMÁTICA I</dc:title>
  <dc:creator>Matemática</dc:creator>
  <cp:lastModifiedBy>Matemática</cp:lastModifiedBy>
  <cp:revision>1</cp:revision>
  <dcterms:modified xsi:type="dcterms:W3CDTF">2026-04-07T13:19:10Z</dcterms:modified>
</cp:coreProperties>
</file>