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66" r:id="rId3"/>
    <p:sldId id="295" r:id="rId4"/>
    <p:sldId id="258" r:id="rId5"/>
    <p:sldId id="257" r:id="rId6"/>
    <p:sldId id="259" r:id="rId7"/>
    <p:sldId id="260" r:id="rId8"/>
    <p:sldId id="261" r:id="rId9"/>
    <p:sldId id="262" r:id="rId10"/>
    <p:sldId id="267" r:id="rId11"/>
    <p:sldId id="263" r:id="rId12"/>
    <p:sldId id="264" r:id="rId13"/>
    <p:sldId id="265"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96" r:id="rId32"/>
    <p:sldId id="294" r:id="rId33"/>
    <p:sldId id="297" r:id="rId34"/>
    <p:sldId id="286" r:id="rId35"/>
    <p:sldId id="287" r:id="rId36"/>
    <p:sldId id="288" r:id="rId37"/>
    <p:sldId id="289" r:id="rId38"/>
    <p:sldId id="290" r:id="rId39"/>
    <p:sldId id="291" r:id="rId40"/>
    <p:sldId id="292" r:id="rId41"/>
    <p:sldId id="293" r:id="rId42"/>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7" autoAdjust="0"/>
    <p:restoredTop sz="59397" autoAdjust="0"/>
  </p:normalViewPr>
  <p:slideViewPr>
    <p:cSldViewPr snapToGrid="0">
      <p:cViewPr varScale="1">
        <p:scale>
          <a:sx n="68" d="100"/>
          <a:sy n="68" d="100"/>
        </p:scale>
        <p:origin x="223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7F5CE-D9E5-4E8E-A848-16E447855BD5}" type="datetimeFigureOut">
              <a:rPr lang="es-AR" smtClean="0"/>
              <a:t>26/8/2019</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ED56D-0BCB-41FB-B0AA-1FCBCA43823B}" type="slidenum">
              <a:rPr lang="es-AR" smtClean="0"/>
              <a:t>‹Nº›</a:t>
            </a:fld>
            <a:endParaRPr lang="es-AR"/>
          </a:p>
        </p:txBody>
      </p:sp>
    </p:spTree>
    <p:extLst>
      <p:ext uri="{BB962C8B-B14F-4D97-AF65-F5344CB8AC3E}">
        <p14:creationId xmlns:p14="http://schemas.microsoft.com/office/powerpoint/2010/main" val="659544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DDED56D-0BCB-41FB-B0AA-1FCBCA43823B}" type="slidenum">
              <a:rPr lang="es-AR" smtClean="0"/>
              <a:t>6</a:t>
            </a:fld>
            <a:endParaRPr lang="es-AR"/>
          </a:p>
        </p:txBody>
      </p:sp>
    </p:spTree>
    <p:extLst>
      <p:ext uri="{BB962C8B-B14F-4D97-AF65-F5344CB8AC3E}">
        <p14:creationId xmlns:p14="http://schemas.microsoft.com/office/powerpoint/2010/main" val="3947689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DDED56D-0BCB-41FB-B0AA-1FCBCA43823B}" type="slidenum">
              <a:rPr lang="es-AR" smtClean="0"/>
              <a:t>23</a:t>
            </a:fld>
            <a:endParaRPr lang="es-AR"/>
          </a:p>
        </p:txBody>
      </p:sp>
    </p:spTree>
    <p:extLst>
      <p:ext uri="{BB962C8B-B14F-4D97-AF65-F5344CB8AC3E}">
        <p14:creationId xmlns:p14="http://schemas.microsoft.com/office/powerpoint/2010/main" val="1136616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DDED56D-0BCB-41FB-B0AA-1FCBCA43823B}" type="slidenum">
              <a:rPr lang="es-AR" smtClean="0"/>
              <a:t>24</a:t>
            </a:fld>
            <a:endParaRPr lang="es-AR"/>
          </a:p>
        </p:txBody>
      </p:sp>
    </p:spTree>
    <p:extLst>
      <p:ext uri="{BB962C8B-B14F-4D97-AF65-F5344CB8AC3E}">
        <p14:creationId xmlns:p14="http://schemas.microsoft.com/office/powerpoint/2010/main" val="3400187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a:ln/>
        </p:spPr>
      </p:sp>
      <p:sp>
        <p:nvSpPr>
          <p:cNvPr id="67587" name="2 Marcador de notas"/>
          <p:cNvSpPr>
            <a:spLocks noGrp="1"/>
          </p:cNvSpPr>
          <p:nvPr>
            <p:ph type="body" idx="1"/>
          </p:nvPr>
        </p:nvSpPr>
        <p:spPr>
          <a:noFill/>
        </p:spPr>
        <p:txBody>
          <a:bodyPr/>
          <a:lstStyle/>
          <a:p>
            <a:endParaRPr lang="es-AR" altLang="es-AR" smtClean="0">
              <a:latin typeface="Arial" panose="020B0604020202020204" pitchFamily="34" charset="0"/>
              <a:cs typeface="Arial" panose="020B0604020202020204" pitchFamily="34" charset="0"/>
            </a:endParaRPr>
          </a:p>
        </p:txBody>
      </p:sp>
      <p:sp>
        <p:nvSpPr>
          <p:cNvPr id="67588" name="3 Marcador de número de diapositiva"/>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E22C9A0-D7DD-400C-8EBA-BD725990C428}" type="slidenum">
              <a:rPr lang="es-ES" altLang="es-AR"/>
              <a:pPr>
                <a:spcBef>
                  <a:spcPct val="0"/>
                </a:spcBef>
              </a:pPr>
              <a:t>36</a:t>
            </a:fld>
            <a:endParaRPr lang="es-ES" altLang="es-AR"/>
          </a:p>
        </p:txBody>
      </p:sp>
    </p:spTree>
    <p:extLst>
      <p:ext uri="{BB962C8B-B14F-4D97-AF65-F5344CB8AC3E}">
        <p14:creationId xmlns:p14="http://schemas.microsoft.com/office/powerpoint/2010/main" val="1295705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p:spPr>
        <p:txBody>
          <a:bodyPr/>
          <a:lstStyle/>
          <a:p>
            <a:endParaRPr lang="es-AR" altLang="es-AR" dirty="0" smtClean="0">
              <a:latin typeface="Arial" panose="020B0604020202020204" pitchFamily="34" charset="0"/>
              <a:cs typeface="Arial" panose="020B0604020202020204" pitchFamily="34" charset="0"/>
            </a:endParaRPr>
          </a:p>
        </p:txBody>
      </p:sp>
      <p:sp>
        <p:nvSpPr>
          <p:cNvPr id="69636" name="3 Marcador de número de diapositiva"/>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29829C5-1CAC-4F1F-8954-F0B79556A308}" type="slidenum">
              <a:rPr lang="es-ES" altLang="es-AR"/>
              <a:pPr>
                <a:spcBef>
                  <a:spcPct val="0"/>
                </a:spcBef>
              </a:pPr>
              <a:t>37</a:t>
            </a:fld>
            <a:endParaRPr lang="es-ES" altLang="es-AR"/>
          </a:p>
        </p:txBody>
      </p:sp>
    </p:spTree>
    <p:extLst>
      <p:ext uri="{BB962C8B-B14F-4D97-AF65-F5344CB8AC3E}">
        <p14:creationId xmlns:p14="http://schemas.microsoft.com/office/powerpoint/2010/main" val="3765579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a:ln/>
        </p:spPr>
      </p:sp>
      <p:sp>
        <p:nvSpPr>
          <p:cNvPr id="71683" name="2 Marcador de notas"/>
          <p:cNvSpPr>
            <a:spLocks noGrp="1"/>
          </p:cNvSpPr>
          <p:nvPr>
            <p:ph type="body" idx="1"/>
          </p:nvPr>
        </p:nvSpPr>
        <p:spPr>
          <a:noFill/>
        </p:spPr>
        <p:txBody>
          <a:bodyPr/>
          <a:lstStyle/>
          <a:p>
            <a:endParaRPr lang="es-AR" altLang="es-AR" smtClean="0">
              <a:latin typeface="Arial" panose="020B0604020202020204" pitchFamily="34" charset="0"/>
              <a:cs typeface="Arial" panose="020B0604020202020204" pitchFamily="34" charset="0"/>
            </a:endParaRPr>
          </a:p>
        </p:txBody>
      </p:sp>
      <p:sp>
        <p:nvSpPr>
          <p:cNvPr id="71684" name="3 Marcador de número de diapositiva"/>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901165C-1EC6-43A4-9F8A-065BA9B57B7B}" type="slidenum">
              <a:rPr lang="es-ES" altLang="es-AR"/>
              <a:pPr>
                <a:spcBef>
                  <a:spcPct val="0"/>
                </a:spcBef>
              </a:pPr>
              <a:t>38</a:t>
            </a:fld>
            <a:endParaRPr lang="es-ES" altLang="es-AR"/>
          </a:p>
        </p:txBody>
      </p:sp>
    </p:spTree>
    <p:extLst>
      <p:ext uri="{BB962C8B-B14F-4D97-AF65-F5344CB8AC3E}">
        <p14:creationId xmlns:p14="http://schemas.microsoft.com/office/powerpoint/2010/main" val="3786495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a:ln/>
        </p:spPr>
      </p:sp>
      <p:sp>
        <p:nvSpPr>
          <p:cNvPr id="73731" name="2 Marcador de notas"/>
          <p:cNvSpPr>
            <a:spLocks noGrp="1"/>
          </p:cNvSpPr>
          <p:nvPr>
            <p:ph type="body" idx="1"/>
          </p:nvPr>
        </p:nvSpPr>
        <p:spPr>
          <a:noFill/>
        </p:spPr>
        <p:txBody>
          <a:bodyPr/>
          <a:lstStyle/>
          <a:p>
            <a:endParaRPr lang="es-AR" altLang="es-AR" smtClean="0">
              <a:latin typeface="Arial" panose="020B0604020202020204" pitchFamily="34" charset="0"/>
              <a:cs typeface="Arial" panose="020B0604020202020204" pitchFamily="34" charset="0"/>
            </a:endParaRPr>
          </a:p>
        </p:txBody>
      </p:sp>
      <p:sp>
        <p:nvSpPr>
          <p:cNvPr id="73732" name="3 Marcador de número de diapositiva"/>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24A5716-943F-4BE8-9EC0-F4BB012A133E}" type="slidenum">
              <a:rPr lang="es-ES" altLang="es-AR"/>
              <a:pPr>
                <a:spcBef>
                  <a:spcPct val="0"/>
                </a:spcBef>
              </a:pPr>
              <a:t>39</a:t>
            </a:fld>
            <a:endParaRPr lang="es-ES" altLang="es-AR"/>
          </a:p>
        </p:txBody>
      </p:sp>
    </p:spTree>
    <p:extLst>
      <p:ext uri="{BB962C8B-B14F-4D97-AF65-F5344CB8AC3E}">
        <p14:creationId xmlns:p14="http://schemas.microsoft.com/office/powerpoint/2010/main" val="1947094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a:ln/>
        </p:spPr>
      </p:sp>
      <p:sp>
        <p:nvSpPr>
          <p:cNvPr id="75779" name="2 Marcador de notas"/>
          <p:cNvSpPr>
            <a:spLocks noGrp="1"/>
          </p:cNvSpPr>
          <p:nvPr>
            <p:ph type="body" idx="1"/>
          </p:nvPr>
        </p:nvSpPr>
        <p:spPr>
          <a:noFill/>
        </p:spPr>
        <p:txBody>
          <a:bodyPr/>
          <a:lstStyle/>
          <a:p>
            <a:r>
              <a:rPr lang="es-ES" altLang="es-AR" dirty="0" smtClean="0">
                <a:latin typeface="Arial" panose="020B0604020202020204" pitchFamily="34" charset="0"/>
                <a:cs typeface="Arial" panose="020B0604020202020204" pitchFamily="34" charset="0"/>
              </a:rPr>
              <a:t>.</a:t>
            </a:r>
            <a:endParaRPr lang="es-AR" altLang="es-AR" dirty="0" smtClean="0">
              <a:latin typeface="Arial" panose="020B0604020202020204" pitchFamily="34" charset="0"/>
              <a:cs typeface="Arial" panose="020B0604020202020204" pitchFamily="34" charset="0"/>
            </a:endParaRPr>
          </a:p>
        </p:txBody>
      </p:sp>
      <p:sp>
        <p:nvSpPr>
          <p:cNvPr id="75780" name="3 Marcador de número de diapositiva"/>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58825" indent="-292100">
              <a:spcBef>
                <a:spcPct val="30000"/>
              </a:spcBef>
              <a:defRPr sz="1200">
                <a:solidFill>
                  <a:schemeClr val="tx1"/>
                </a:solidFill>
                <a:latin typeface="Arial" panose="020B0604020202020204" pitchFamily="34" charset="0"/>
                <a:cs typeface="Arial" panose="020B0604020202020204" pitchFamily="34" charset="0"/>
              </a:defRPr>
            </a:lvl2pPr>
            <a:lvl3pPr marL="1168400" indent="-233363">
              <a:spcBef>
                <a:spcPct val="30000"/>
              </a:spcBef>
              <a:defRPr sz="1200">
                <a:solidFill>
                  <a:schemeClr val="tx1"/>
                </a:solidFill>
                <a:latin typeface="Arial" panose="020B0604020202020204" pitchFamily="34" charset="0"/>
                <a:cs typeface="Arial" panose="020B0604020202020204" pitchFamily="34" charset="0"/>
              </a:defRPr>
            </a:lvl3pPr>
            <a:lvl4pPr marL="1635125" indent="-233363">
              <a:spcBef>
                <a:spcPct val="30000"/>
              </a:spcBef>
              <a:defRPr sz="1200">
                <a:solidFill>
                  <a:schemeClr val="tx1"/>
                </a:solidFill>
                <a:latin typeface="Arial" panose="020B0604020202020204" pitchFamily="34" charset="0"/>
                <a:cs typeface="Arial" panose="020B0604020202020204" pitchFamily="34" charset="0"/>
              </a:defRPr>
            </a:lvl4pPr>
            <a:lvl5pPr marL="2103438" indent="-233363">
              <a:spcBef>
                <a:spcPct val="30000"/>
              </a:spcBef>
              <a:defRPr sz="1200">
                <a:solidFill>
                  <a:schemeClr val="tx1"/>
                </a:solidFill>
                <a:latin typeface="Arial" panose="020B0604020202020204" pitchFamily="34" charset="0"/>
                <a:cs typeface="Arial" panose="020B0604020202020204" pitchFamily="34" charset="0"/>
              </a:defRPr>
            </a:lvl5pPr>
            <a:lvl6pPr marL="2560638" indent="-2333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17838" indent="-2333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75038" indent="-2333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32238" indent="-2333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1CAE0F3-1E81-4685-B267-309E140582B5}" type="slidenum">
              <a:rPr lang="es-ES" altLang="es-AR"/>
              <a:pPr>
                <a:spcBef>
                  <a:spcPct val="0"/>
                </a:spcBef>
              </a:pPr>
              <a:t>40</a:t>
            </a:fld>
            <a:endParaRPr lang="es-ES" altLang="es-AR"/>
          </a:p>
        </p:txBody>
      </p:sp>
    </p:spTree>
    <p:extLst>
      <p:ext uri="{BB962C8B-B14F-4D97-AF65-F5344CB8AC3E}">
        <p14:creationId xmlns:p14="http://schemas.microsoft.com/office/powerpoint/2010/main" val="2208008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a:ln/>
        </p:spPr>
      </p:sp>
      <p:sp>
        <p:nvSpPr>
          <p:cNvPr id="77827" name="2 Marcador de notas"/>
          <p:cNvSpPr>
            <a:spLocks noGrp="1"/>
          </p:cNvSpPr>
          <p:nvPr>
            <p:ph type="body" idx="1"/>
          </p:nvPr>
        </p:nvSpPr>
        <p:spPr>
          <a:noFill/>
        </p:spPr>
        <p:txBody>
          <a:bodyPr/>
          <a:lstStyle/>
          <a:p>
            <a:endParaRPr lang="es-AR" altLang="es-AR" dirty="0" smtClean="0">
              <a:latin typeface="Arial" panose="020B0604020202020204" pitchFamily="34" charset="0"/>
              <a:cs typeface="Arial" panose="020B0604020202020204" pitchFamily="34" charset="0"/>
            </a:endParaRPr>
          </a:p>
        </p:txBody>
      </p:sp>
      <p:sp>
        <p:nvSpPr>
          <p:cNvPr id="77828" name="3 Marcador de número de diapositiva"/>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5DD2239-60CE-49CD-83A4-E5043A338668}" type="slidenum">
              <a:rPr lang="es-ES" altLang="es-AR"/>
              <a:pPr>
                <a:spcBef>
                  <a:spcPct val="0"/>
                </a:spcBef>
              </a:pPr>
              <a:t>41</a:t>
            </a:fld>
            <a:endParaRPr lang="es-ES" altLang="es-AR"/>
          </a:p>
        </p:txBody>
      </p:sp>
    </p:spTree>
    <p:extLst>
      <p:ext uri="{BB962C8B-B14F-4D97-AF65-F5344CB8AC3E}">
        <p14:creationId xmlns:p14="http://schemas.microsoft.com/office/powerpoint/2010/main" val="1673136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DDED56D-0BCB-41FB-B0AA-1FCBCA43823B}" type="slidenum">
              <a:rPr lang="es-AR" smtClean="0"/>
              <a:t>7</a:t>
            </a:fld>
            <a:endParaRPr lang="es-AR"/>
          </a:p>
        </p:txBody>
      </p:sp>
    </p:spTree>
    <p:extLst>
      <p:ext uri="{BB962C8B-B14F-4D97-AF65-F5344CB8AC3E}">
        <p14:creationId xmlns:p14="http://schemas.microsoft.com/office/powerpoint/2010/main" val="1418809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DDED56D-0BCB-41FB-B0AA-1FCBCA43823B}" type="slidenum">
              <a:rPr lang="es-AR" smtClean="0"/>
              <a:t>8</a:t>
            </a:fld>
            <a:endParaRPr lang="es-AR"/>
          </a:p>
        </p:txBody>
      </p:sp>
    </p:spTree>
    <p:extLst>
      <p:ext uri="{BB962C8B-B14F-4D97-AF65-F5344CB8AC3E}">
        <p14:creationId xmlns:p14="http://schemas.microsoft.com/office/powerpoint/2010/main" val="4158818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DDED56D-0BCB-41FB-B0AA-1FCBCA43823B}" type="slidenum">
              <a:rPr lang="es-AR" smtClean="0"/>
              <a:t>11</a:t>
            </a:fld>
            <a:endParaRPr lang="es-AR"/>
          </a:p>
        </p:txBody>
      </p:sp>
    </p:spTree>
    <p:extLst>
      <p:ext uri="{BB962C8B-B14F-4D97-AF65-F5344CB8AC3E}">
        <p14:creationId xmlns:p14="http://schemas.microsoft.com/office/powerpoint/2010/main" val="2482642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DDED56D-0BCB-41FB-B0AA-1FCBCA43823B}" type="slidenum">
              <a:rPr lang="es-AR" smtClean="0"/>
              <a:t>15</a:t>
            </a:fld>
            <a:endParaRPr lang="es-AR"/>
          </a:p>
        </p:txBody>
      </p:sp>
    </p:spTree>
    <p:extLst>
      <p:ext uri="{BB962C8B-B14F-4D97-AF65-F5344CB8AC3E}">
        <p14:creationId xmlns:p14="http://schemas.microsoft.com/office/powerpoint/2010/main" val="3064054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DDED56D-0BCB-41FB-B0AA-1FCBCA43823B}" type="slidenum">
              <a:rPr lang="es-AR" smtClean="0"/>
              <a:t>16</a:t>
            </a:fld>
            <a:endParaRPr lang="es-AR"/>
          </a:p>
        </p:txBody>
      </p:sp>
    </p:spTree>
    <p:extLst>
      <p:ext uri="{BB962C8B-B14F-4D97-AF65-F5344CB8AC3E}">
        <p14:creationId xmlns:p14="http://schemas.microsoft.com/office/powerpoint/2010/main" val="28113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DDED56D-0BCB-41FB-B0AA-1FCBCA43823B}" type="slidenum">
              <a:rPr lang="es-AR" smtClean="0"/>
              <a:t>19</a:t>
            </a:fld>
            <a:endParaRPr lang="es-AR"/>
          </a:p>
        </p:txBody>
      </p:sp>
    </p:spTree>
    <p:extLst>
      <p:ext uri="{BB962C8B-B14F-4D97-AF65-F5344CB8AC3E}">
        <p14:creationId xmlns:p14="http://schemas.microsoft.com/office/powerpoint/2010/main" val="1861327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DDED56D-0BCB-41FB-B0AA-1FCBCA43823B}" type="slidenum">
              <a:rPr lang="es-AR" smtClean="0"/>
              <a:t>20</a:t>
            </a:fld>
            <a:endParaRPr lang="es-AR"/>
          </a:p>
        </p:txBody>
      </p:sp>
    </p:spTree>
    <p:extLst>
      <p:ext uri="{BB962C8B-B14F-4D97-AF65-F5344CB8AC3E}">
        <p14:creationId xmlns:p14="http://schemas.microsoft.com/office/powerpoint/2010/main" val="1412949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DDED56D-0BCB-41FB-B0AA-1FCBCA43823B}" type="slidenum">
              <a:rPr lang="es-AR" smtClean="0"/>
              <a:t>21</a:t>
            </a:fld>
            <a:endParaRPr lang="es-AR"/>
          </a:p>
        </p:txBody>
      </p:sp>
    </p:spTree>
    <p:extLst>
      <p:ext uri="{BB962C8B-B14F-4D97-AF65-F5344CB8AC3E}">
        <p14:creationId xmlns:p14="http://schemas.microsoft.com/office/powerpoint/2010/main" val="1221650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A72E2166-8A00-45A9-8798-39EB3A55787E}" type="datetimeFigureOut">
              <a:rPr lang="es-AR" smtClean="0"/>
              <a:t>26/8/2019</a:t>
            </a:fld>
            <a:endParaRPr lang="es-AR"/>
          </a:p>
        </p:txBody>
      </p:sp>
      <p:sp>
        <p:nvSpPr>
          <p:cNvPr id="5" name="Footer Placeholder 4"/>
          <p:cNvSpPr>
            <a:spLocks noGrp="1"/>
          </p:cNvSpPr>
          <p:nvPr>
            <p:ph type="ftr" sz="quarter" idx="11"/>
          </p:nvPr>
        </p:nvSpPr>
        <p:spPr/>
        <p:txBody>
          <a:bodyPr/>
          <a:lstStyle/>
          <a:p>
            <a:endParaRPr lang="es-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776E33B-5798-4668-910D-55420F630FB7}" type="slidenum">
              <a:rPr lang="es-AR" smtClean="0"/>
              <a:t>‹Nº›</a:t>
            </a:fld>
            <a:endParaRPr lang="es-AR"/>
          </a:p>
        </p:txBody>
      </p:sp>
    </p:spTree>
    <p:extLst>
      <p:ext uri="{BB962C8B-B14F-4D97-AF65-F5344CB8AC3E}">
        <p14:creationId xmlns:p14="http://schemas.microsoft.com/office/powerpoint/2010/main" val="2247725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A72E2166-8A00-45A9-8798-39EB3A55787E}" type="datetimeFigureOut">
              <a:rPr lang="es-AR" smtClean="0"/>
              <a:t>26/8/2019</a:t>
            </a:fld>
            <a:endParaRPr lang="es-AR"/>
          </a:p>
        </p:txBody>
      </p:sp>
      <p:sp>
        <p:nvSpPr>
          <p:cNvPr id="5" name="Footer Placeholder 4"/>
          <p:cNvSpPr>
            <a:spLocks noGrp="1"/>
          </p:cNvSpPr>
          <p:nvPr>
            <p:ph type="ftr" sz="quarter" idx="11"/>
          </p:nvPr>
        </p:nvSpPr>
        <p:spPr/>
        <p:txBody>
          <a:bodyPr/>
          <a:lstStyle/>
          <a:p>
            <a:endParaRPr lang="es-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76E33B-5798-4668-910D-55420F630FB7}" type="slidenum">
              <a:rPr lang="es-AR" smtClean="0"/>
              <a:t>‹Nº›</a:t>
            </a:fld>
            <a:endParaRPr lang="es-AR"/>
          </a:p>
        </p:txBody>
      </p:sp>
    </p:spTree>
    <p:extLst>
      <p:ext uri="{BB962C8B-B14F-4D97-AF65-F5344CB8AC3E}">
        <p14:creationId xmlns:p14="http://schemas.microsoft.com/office/powerpoint/2010/main" val="1709345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A72E2166-8A00-45A9-8798-39EB3A55787E}" type="datetimeFigureOut">
              <a:rPr lang="es-AR" smtClean="0"/>
              <a:t>26/8/2019</a:t>
            </a:fld>
            <a:endParaRPr lang="es-AR"/>
          </a:p>
        </p:txBody>
      </p:sp>
      <p:sp>
        <p:nvSpPr>
          <p:cNvPr id="5" name="Footer Placeholder 4"/>
          <p:cNvSpPr>
            <a:spLocks noGrp="1"/>
          </p:cNvSpPr>
          <p:nvPr>
            <p:ph type="ftr" sz="quarter" idx="11"/>
          </p:nvPr>
        </p:nvSpPr>
        <p:spPr/>
        <p:txBody>
          <a:bodyPr/>
          <a:lstStyle/>
          <a:p>
            <a:endParaRPr lang="es-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76E33B-5798-4668-910D-55420F630FB7}" type="slidenum">
              <a:rPr lang="es-AR" smtClean="0"/>
              <a:t>‹Nº›</a:t>
            </a:fld>
            <a:endParaRPr lang="es-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25348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A72E2166-8A00-45A9-8798-39EB3A55787E}" type="datetimeFigureOut">
              <a:rPr lang="es-AR" smtClean="0"/>
              <a:t>26/8/2019</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76E33B-5798-4668-910D-55420F630FB7}" type="slidenum">
              <a:rPr lang="es-AR" smtClean="0"/>
              <a:t>‹Nº›</a:t>
            </a:fld>
            <a:endParaRPr lang="es-AR"/>
          </a:p>
        </p:txBody>
      </p:sp>
    </p:spTree>
    <p:extLst>
      <p:ext uri="{BB962C8B-B14F-4D97-AF65-F5344CB8AC3E}">
        <p14:creationId xmlns:p14="http://schemas.microsoft.com/office/powerpoint/2010/main" val="1659482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A72E2166-8A00-45A9-8798-39EB3A55787E}" type="datetimeFigureOut">
              <a:rPr lang="es-AR" smtClean="0"/>
              <a:t>26/8/2019</a:t>
            </a:fld>
            <a:endParaRPr lang="es-AR"/>
          </a:p>
        </p:txBody>
      </p:sp>
      <p:sp>
        <p:nvSpPr>
          <p:cNvPr id="6" name="Footer Placeholder 5"/>
          <p:cNvSpPr>
            <a:spLocks noGrp="1"/>
          </p:cNvSpPr>
          <p:nvPr>
            <p:ph type="ftr" sz="quarter" idx="11"/>
          </p:nvPr>
        </p:nvSpPr>
        <p:spPr/>
        <p:txBody>
          <a:bodyPr/>
          <a:lstStyle/>
          <a:p>
            <a:endParaRPr lang="es-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76E33B-5798-4668-910D-55420F630FB7}" type="slidenum">
              <a:rPr lang="es-AR" smtClean="0"/>
              <a:t>‹Nº›</a:t>
            </a:fld>
            <a:endParaRPr lang="es-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04847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A72E2166-8A00-45A9-8798-39EB3A55787E}" type="datetimeFigureOut">
              <a:rPr lang="es-AR" smtClean="0"/>
              <a:t>26/8/2019</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76E33B-5798-4668-910D-55420F630FB7}" type="slidenum">
              <a:rPr lang="es-AR" smtClean="0"/>
              <a:t>‹Nº›</a:t>
            </a:fld>
            <a:endParaRPr lang="es-AR"/>
          </a:p>
        </p:txBody>
      </p:sp>
    </p:spTree>
    <p:extLst>
      <p:ext uri="{BB962C8B-B14F-4D97-AF65-F5344CB8AC3E}">
        <p14:creationId xmlns:p14="http://schemas.microsoft.com/office/powerpoint/2010/main" val="3934613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72E2166-8A00-45A9-8798-39EB3A55787E}" type="datetimeFigureOut">
              <a:rPr lang="es-AR" smtClean="0"/>
              <a:t>26/8/2019</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76E33B-5798-4668-910D-55420F630FB7}" type="slidenum">
              <a:rPr lang="es-AR" smtClean="0"/>
              <a:t>‹Nº›</a:t>
            </a:fld>
            <a:endParaRPr lang="es-AR"/>
          </a:p>
        </p:txBody>
      </p:sp>
    </p:spTree>
    <p:extLst>
      <p:ext uri="{BB962C8B-B14F-4D97-AF65-F5344CB8AC3E}">
        <p14:creationId xmlns:p14="http://schemas.microsoft.com/office/powerpoint/2010/main" val="3783420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72E2166-8A00-45A9-8798-39EB3A55787E}" type="datetimeFigureOut">
              <a:rPr lang="es-AR" smtClean="0"/>
              <a:t>26/8/2019</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76E33B-5798-4668-910D-55420F630FB7}" type="slidenum">
              <a:rPr lang="es-AR" smtClean="0"/>
              <a:t>‹Nº›</a:t>
            </a:fld>
            <a:endParaRPr lang="es-AR"/>
          </a:p>
        </p:txBody>
      </p:sp>
    </p:spTree>
    <p:extLst>
      <p:ext uri="{BB962C8B-B14F-4D97-AF65-F5344CB8AC3E}">
        <p14:creationId xmlns:p14="http://schemas.microsoft.com/office/powerpoint/2010/main" val="3273880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72E2166-8A00-45A9-8798-39EB3A55787E}" type="datetimeFigureOut">
              <a:rPr lang="es-AR" smtClean="0"/>
              <a:t>26/8/2019</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76E33B-5798-4668-910D-55420F630FB7}" type="slidenum">
              <a:rPr lang="es-AR" smtClean="0"/>
              <a:t>‹Nº›</a:t>
            </a:fld>
            <a:endParaRPr lang="es-AR"/>
          </a:p>
        </p:txBody>
      </p:sp>
    </p:spTree>
    <p:extLst>
      <p:ext uri="{BB962C8B-B14F-4D97-AF65-F5344CB8AC3E}">
        <p14:creationId xmlns:p14="http://schemas.microsoft.com/office/powerpoint/2010/main" val="3547557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A72E2166-8A00-45A9-8798-39EB3A55787E}" type="datetimeFigureOut">
              <a:rPr lang="es-AR" smtClean="0"/>
              <a:t>26/8/2019</a:t>
            </a:fld>
            <a:endParaRPr lang="es-AR"/>
          </a:p>
        </p:txBody>
      </p:sp>
      <p:sp>
        <p:nvSpPr>
          <p:cNvPr id="5" name="Footer Placeholder 4"/>
          <p:cNvSpPr>
            <a:spLocks noGrp="1"/>
          </p:cNvSpPr>
          <p:nvPr>
            <p:ph type="ftr" sz="quarter" idx="11"/>
          </p:nvPr>
        </p:nvSpPr>
        <p:spPr/>
        <p:txBody>
          <a:bodyPr/>
          <a:lstStyle/>
          <a:p>
            <a:endParaRPr lang="es-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76E33B-5798-4668-910D-55420F630FB7}" type="slidenum">
              <a:rPr lang="es-AR" smtClean="0"/>
              <a:t>‹Nº›</a:t>
            </a:fld>
            <a:endParaRPr lang="es-AR"/>
          </a:p>
        </p:txBody>
      </p:sp>
    </p:spTree>
    <p:extLst>
      <p:ext uri="{BB962C8B-B14F-4D97-AF65-F5344CB8AC3E}">
        <p14:creationId xmlns:p14="http://schemas.microsoft.com/office/powerpoint/2010/main" val="36663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72E2166-8A00-45A9-8798-39EB3A55787E}" type="datetimeFigureOut">
              <a:rPr lang="es-AR" smtClean="0"/>
              <a:t>26/8/2019</a:t>
            </a:fld>
            <a:endParaRPr lang="es-AR"/>
          </a:p>
        </p:txBody>
      </p:sp>
      <p:sp>
        <p:nvSpPr>
          <p:cNvPr id="6" name="Footer Placeholder 5"/>
          <p:cNvSpPr>
            <a:spLocks noGrp="1"/>
          </p:cNvSpPr>
          <p:nvPr>
            <p:ph type="ftr" sz="quarter" idx="11"/>
          </p:nvPr>
        </p:nvSpPr>
        <p:spPr/>
        <p:txBody>
          <a:bodyPr/>
          <a:lstStyle/>
          <a:p>
            <a:endParaRPr lang="es-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776E33B-5798-4668-910D-55420F630FB7}" type="slidenum">
              <a:rPr lang="es-AR" smtClean="0"/>
              <a:t>‹Nº›</a:t>
            </a:fld>
            <a:endParaRPr lang="es-AR"/>
          </a:p>
        </p:txBody>
      </p:sp>
    </p:spTree>
    <p:extLst>
      <p:ext uri="{BB962C8B-B14F-4D97-AF65-F5344CB8AC3E}">
        <p14:creationId xmlns:p14="http://schemas.microsoft.com/office/powerpoint/2010/main" val="2579812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72E2166-8A00-45A9-8798-39EB3A55787E}" type="datetimeFigureOut">
              <a:rPr lang="es-AR" smtClean="0"/>
              <a:t>26/8/2019</a:t>
            </a:fld>
            <a:endParaRPr lang="es-AR"/>
          </a:p>
        </p:txBody>
      </p:sp>
      <p:sp>
        <p:nvSpPr>
          <p:cNvPr id="8" name="Footer Placeholder 7"/>
          <p:cNvSpPr>
            <a:spLocks noGrp="1"/>
          </p:cNvSpPr>
          <p:nvPr>
            <p:ph type="ftr" sz="quarter" idx="11"/>
          </p:nvPr>
        </p:nvSpPr>
        <p:spPr/>
        <p:txBody>
          <a:bodyPr/>
          <a:lstStyle/>
          <a:p>
            <a:endParaRPr lang="es-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776E33B-5798-4668-910D-55420F630FB7}" type="slidenum">
              <a:rPr lang="es-AR" smtClean="0"/>
              <a:t>‹Nº›</a:t>
            </a:fld>
            <a:endParaRPr lang="es-AR"/>
          </a:p>
        </p:txBody>
      </p:sp>
    </p:spTree>
    <p:extLst>
      <p:ext uri="{BB962C8B-B14F-4D97-AF65-F5344CB8AC3E}">
        <p14:creationId xmlns:p14="http://schemas.microsoft.com/office/powerpoint/2010/main" val="85595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72E2166-8A00-45A9-8798-39EB3A55787E}" type="datetimeFigureOut">
              <a:rPr lang="es-AR" smtClean="0"/>
              <a:t>26/8/2019</a:t>
            </a:fld>
            <a:endParaRPr lang="es-AR"/>
          </a:p>
        </p:txBody>
      </p:sp>
      <p:sp>
        <p:nvSpPr>
          <p:cNvPr id="4" name="Footer Placeholder 3"/>
          <p:cNvSpPr>
            <a:spLocks noGrp="1"/>
          </p:cNvSpPr>
          <p:nvPr>
            <p:ph type="ftr" sz="quarter" idx="11"/>
          </p:nvPr>
        </p:nvSpPr>
        <p:spPr/>
        <p:txBody>
          <a:bodyPr/>
          <a:lstStyle/>
          <a:p>
            <a:endParaRPr lang="es-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776E33B-5798-4668-910D-55420F630FB7}" type="slidenum">
              <a:rPr lang="es-AR" smtClean="0"/>
              <a:t>‹Nº›</a:t>
            </a:fld>
            <a:endParaRPr lang="es-AR"/>
          </a:p>
        </p:txBody>
      </p:sp>
    </p:spTree>
    <p:extLst>
      <p:ext uri="{BB962C8B-B14F-4D97-AF65-F5344CB8AC3E}">
        <p14:creationId xmlns:p14="http://schemas.microsoft.com/office/powerpoint/2010/main" val="3265877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E2166-8A00-45A9-8798-39EB3A55787E}" type="datetimeFigureOut">
              <a:rPr lang="es-AR" smtClean="0"/>
              <a:t>26/8/2019</a:t>
            </a:fld>
            <a:endParaRPr lang="es-AR"/>
          </a:p>
        </p:txBody>
      </p:sp>
      <p:sp>
        <p:nvSpPr>
          <p:cNvPr id="3" name="Footer Placeholder 2"/>
          <p:cNvSpPr>
            <a:spLocks noGrp="1"/>
          </p:cNvSpPr>
          <p:nvPr>
            <p:ph type="ftr" sz="quarter" idx="11"/>
          </p:nvPr>
        </p:nvSpPr>
        <p:spPr/>
        <p:txBody>
          <a:bodyPr/>
          <a:lstStyle/>
          <a:p>
            <a:endParaRPr lang="es-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776E33B-5798-4668-910D-55420F630FB7}" type="slidenum">
              <a:rPr lang="es-AR" smtClean="0"/>
              <a:t>‹Nº›</a:t>
            </a:fld>
            <a:endParaRPr lang="es-AR"/>
          </a:p>
        </p:txBody>
      </p:sp>
    </p:spTree>
    <p:extLst>
      <p:ext uri="{BB962C8B-B14F-4D97-AF65-F5344CB8AC3E}">
        <p14:creationId xmlns:p14="http://schemas.microsoft.com/office/powerpoint/2010/main" val="3308332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A72E2166-8A00-45A9-8798-39EB3A55787E}" type="datetimeFigureOut">
              <a:rPr lang="es-AR" smtClean="0"/>
              <a:t>26/8/2019</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776E33B-5798-4668-910D-55420F630FB7}" type="slidenum">
              <a:rPr lang="es-AR" smtClean="0"/>
              <a:t>‹Nº›</a:t>
            </a:fld>
            <a:endParaRPr lang="es-AR"/>
          </a:p>
        </p:txBody>
      </p:sp>
    </p:spTree>
    <p:extLst>
      <p:ext uri="{BB962C8B-B14F-4D97-AF65-F5344CB8AC3E}">
        <p14:creationId xmlns:p14="http://schemas.microsoft.com/office/powerpoint/2010/main" val="3154938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A72E2166-8A00-45A9-8798-39EB3A55787E}" type="datetimeFigureOut">
              <a:rPr lang="es-AR" smtClean="0"/>
              <a:t>26/8/2019</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76E33B-5798-4668-910D-55420F630FB7}" type="slidenum">
              <a:rPr lang="es-AR" smtClean="0"/>
              <a:t>‹Nº›</a:t>
            </a:fld>
            <a:endParaRPr lang="es-AR"/>
          </a:p>
        </p:txBody>
      </p:sp>
    </p:spTree>
    <p:extLst>
      <p:ext uri="{BB962C8B-B14F-4D97-AF65-F5344CB8AC3E}">
        <p14:creationId xmlns:p14="http://schemas.microsoft.com/office/powerpoint/2010/main" val="54873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72E2166-8A00-45A9-8798-39EB3A55787E}" type="datetimeFigureOut">
              <a:rPr lang="es-AR" smtClean="0"/>
              <a:t>26/8/2019</a:t>
            </a:fld>
            <a:endParaRPr lang="es-A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776E33B-5798-4668-910D-55420F630FB7}" type="slidenum">
              <a:rPr lang="es-AR" smtClean="0"/>
              <a:t>‹Nº›</a:t>
            </a:fld>
            <a:endParaRPr lang="es-AR"/>
          </a:p>
        </p:txBody>
      </p:sp>
    </p:spTree>
    <p:extLst>
      <p:ext uri="{BB962C8B-B14F-4D97-AF65-F5344CB8AC3E}">
        <p14:creationId xmlns:p14="http://schemas.microsoft.com/office/powerpoint/2010/main" val="614227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52270" y="1828800"/>
            <a:ext cx="8915399" cy="3579199"/>
          </a:xfrm>
        </p:spPr>
        <p:txBody>
          <a:bodyPr>
            <a:normAutofit fontScale="90000"/>
          </a:bodyPr>
          <a:lstStyle/>
          <a:p>
            <a:pPr>
              <a:lnSpc>
                <a:spcPct val="130000"/>
              </a:lnSpc>
            </a:pPr>
            <a:r>
              <a:rPr lang="en-US" altLang="es-AR" sz="3600" b="1" dirty="0">
                <a:latin typeface="Arial" panose="020B0604020202020204" pitchFamily="34" charset="0"/>
                <a:cs typeface="Arial" panose="020B0604020202020204" pitchFamily="34" charset="0"/>
              </a:rPr>
              <a:t>&gt;</a:t>
            </a:r>
            <a:r>
              <a:rPr lang="es-AR" altLang="es-AR" sz="3600" b="1" dirty="0" smtClean="0">
                <a:latin typeface="Arial" panose="020B0604020202020204" pitchFamily="34" charset="0"/>
                <a:cs typeface="Arial" panose="020B0604020202020204" pitchFamily="34" charset="0"/>
              </a:rPr>
              <a:t>Enfermedad </a:t>
            </a:r>
            <a:r>
              <a:rPr lang="es-AR" altLang="es-AR" sz="3600" b="1" dirty="0">
                <a:latin typeface="Arial" panose="020B0604020202020204" pitchFamily="34" charset="0"/>
                <a:cs typeface="Arial" panose="020B0604020202020204" pitchFamily="34" charset="0"/>
              </a:rPr>
              <a:t>hepática </a:t>
            </a:r>
            <a:r>
              <a:rPr lang="es-AR" altLang="es-AR" sz="3600" b="1" dirty="0" smtClean="0">
                <a:latin typeface="Arial" panose="020B0604020202020204" pitchFamily="34" charset="0"/>
                <a:cs typeface="Arial" panose="020B0604020202020204" pitchFamily="34" charset="0"/>
              </a:rPr>
              <a:t>alcohólica.</a:t>
            </a:r>
            <a:br>
              <a:rPr lang="es-AR" altLang="es-AR" sz="3600" b="1" dirty="0" smtClean="0">
                <a:latin typeface="Arial" panose="020B0604020202020204" pitchFamily="34" charset="0"/>
                <a:cs typeface="Arial" panose="020B0604020202020204" pitchFamily="34" charset="0"/>
              </a:rPr>
            </a:br>
            <a:r>
              <a:rPr lang="es-AR" altLang="es-AR" sz="3600" b="1" dirty="0" smtClean="0">
                <a:latin typeface="Arial" panose="020B0604020202020204" pitchFamily="34" charset="0"/>
                <a:cs typeface="Arial" panose="020B0604020202020204" pitchFamily="34" charset="0"/>
              </a:rPr>
              <a:t/>
            </a:r>
            <a:br>
              <a:rPr lang="es-AR" altLang="es-AR" sz="3600" b="1" dirty="0" smtClean="0">
                <a:latin typeface="Arial" panose="020B0604020202020204" pitchFamily="34" charset="0"/>
                <a:cs typeface="Arial" panose="020B0604020202020204" pitchFamily="34" charset="0"/>
              </a:rPr>
            </a:br>
            <a:r>
              <a:rPr lang="es-AR" altLang="es-AR" sz="3600" b="1" dirty="0" smtClean="0">
                <a:latin typeface="Arial" panose="020B0604020202020204" pitchFamily="34" charset="0"/>
                <a:cs typeface="Arial" panose="020B0604020202020204" pitchFamily="34" charset="0"/>
              </a:rPr>
              <a:t/>
            </a:r>
            <a:br>
              <a:rPr lang="es-AR" altLang="es-AR" sz="3600" b="1" dirty="0" smtClean="0">
                <a:latin typeface="Arial" panose="020B0604020202020204" pitchFamily="34" charset="0"/>
                <a:cs typeface="Arial" panose="020B0604020202020204" pitchFamily="34" charset="0"/>
              </a:rPr>
            </a:br>
            <a:r>
              <a:rPr lang="es-AR" altLang="es-AR" sz="3600" b="1" dirty="0" smtClean="0">
                <a:latin typeface="Arial" panose="020B0604020202020204" pitchFamily="34" charset="0"/>
                <a:cs typeface="Arial" panose="020B0604020202020204" pitchFamily="34" charset="0"/>
              </a:rPr>
              <a:t>&gt;Enfermedad hepática </a:t>
            </a:r>
            <a:r>
              <a:rPr lang="es-AR" altLang="es-AR" sz="3600" b="1" dirty="0">
                <a:latin typeface="Arial" panose="020B0604020202020204" pitchFamily="34" charset="0"/>
                <a:cs typeface="Arial" panose="020B0604020202020204" pitchFamily="34" charset="0"/>
              </a:rPr>
              <a:t>no </a:t>
            </a:r>
            <a:r>
              <a:rPr lang="es-AR" altLang="es-AR" sz="3600" b="1" dirty="0" smtClean="0">
                <a:latin typeface="Arial" panose="020B0604020202020204" pitchFamily="34" charset="0"/>
                <a:cs typeface="Arial" panose="020B0604020202020204" pitchFamily="34" charset="0"/>
              </a:rPr>
              <a:t>alcohólica.</a:t>
            </a:r>
            <a:br>
              <a:rPr lang="es-AR" altLang="es-AR" sz="3600" b="1" dirty="0" smtClean="0">
                <a:latin typeface="Arial" panose="020B0604020202020204" pitchFamily="34" charset="0"/>
                <a:cs typeface="Arial" panose="020B0604020202020204" pitchFamily="34" charset="0"/>
              </a:rPr>
            </a:br>
            <a:r>
              <a:rPr lang="es-AR" altLang="es-AR" sz="3600" b="1" dirty="0" smtClean="0">
                <a:latin typeface="Arial" panose="020B0604020202020204" pitchFamily="34" charset="0"/>
                <a:cs typeface="Arial" panose="020B0604020202020204" pitchFamily="34" charset="0"/>
              </a:rPr>
              <a:t/>
            </a:r>
            <a:br>
              <a:rPr lang="es-AR" altLang="es-AR" sz="3600" b="1" dirty="0" smtClean="0">
                <a:latin typeface="Arial" panose="020B0604020202020204" pitchFamily="34" charset="0"/>
                <a:cs typeface="Arial" panose="020B0604020202020204" pitchFamily="34" charset="0"/>
              </a:rPr>
            </a:br>
            <a:r>
              <a:rPr lang="es-AR" altLang="es-AR" sz="3600" b="1" dirty="0" smtClean="0">
                <a:latin typeface="Arial" panose="020B0604020202020204" pitchFamily="34" charset="0"/>
                <a:cs typeface="Arial" panose="020B0604020202020204" pitchFamily="34" charset="0"/>
              </a:rPr>
              <a:t/>
            </a:r>
            <a:br>
              <a:rPr lang="es-AR" altLang="es-AR" sz="3600" b="1" dirty="0" smtClean="0">
                <a:latin typeface="Arial" panose="020B0604020202020204" pitchFamily="34" charset="0"/>
                <a:cs typeface="Arial" panose="020B0604020202020204" pitchFamily="34" charset="0"/>
              </a:rPr>
            </a:br>
            <a:r>
              <a:rPr lang="es-AR" altLang="es-AR" sz="3600" b="1" dirty="0" smtClean="0">
                <a:latin typeface="Arial" panose="020B0604020202020204" pitchFamily="34" charset="0"/>
                <a:cs typeface="Arial" panose="020B0604020202020204" pitchFamily="34" charset="0"/>
              </a:rPr>
              <a:t>&gt;Insuficiencia </a:t>
            </a:r>
            <a:r>
              <a:rPr lang="es-AR" altLang="es-AR" sz="3600" b="1" dirty="0">
                <a:latin typeface="Arial" panose="020B0604020202020204" pitchFamily="34" charset="0"/>
                <a:cs typeface="Arial" panose="020B0604020202020204" pitchFamily="34" charset="0"/>
              </a:rPr>
              <a:t>Hepática.</a:t>
            </a:r>
            <a:endParaRPr lang="es-A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52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8"/>
          <p:cNvGrpSpPr>
            <a:grpSpLocks/>
          </p:cNvGrpSpPr>
          <p:nvPr/>
        </p:nvGrpSpPr>
        <p:grpSpPr bwMode="auto">
          <a:xfrm>
            <a:off x="3217861" y="1344359"/>
            <a:ext cx="6451600" cy="5251450"/>
            <a:chOff x="-3" y="813"/>
            <a:chExt cx="4064" cy="3308"/>
          </a:xfrm>
        </p:grpSpPr>
        <p:pic>
          <p:nvPicPr>
            <p:cNvPr id="8" name="Picture 28" descr="Metabolismo de lipoproteínas bueno retocado"/>
            <p:cNvPicPr>
              <a:picLocks noChangeAspect="1" noChangeArrowheads="1"/>
            </p:cNvPicPr>
            <p:nvPr/>
          </p:nvPicPr>
          <p:blipFill rotWithShape="1">
            <a:blip r:embed="rId2">
              <a:extLst>
                <a:ext uri="{28A0092B-C50C-407E-A947-70E740481C1C}">
                  <a14:useLocalDpi xmlns:a14="http://schemas.microsoft.com/office/drawing/2010/main" val="0"/>
                </a:ext>
              </a:extLst>
            </a:blip>
            <a:srcRect r="29441"/>
            <a:stretch/>
          </p:blipFill>
          <p:spPr bwMode="auto">
            <a:xfrm>
              <a:off x="-3" y="890"/>
              <a:ext cx="4064" cy="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7"/>
            <p:cNvSpPr>
              <a:spLocks noChangeArrowheads="1"/>
            </p:cNvSpPr>
            <p:nvPr/>
          </p:nvSpPr>
          <p:spPr bwMode="auto">
            <a:xfrm>
              <a:off x="844" y="2795"/>
              <a:ext cx="392" cy="388"/>
            </a:xfrm>
            <a:prstGeom prst="ellipse">
              <a:avLst/>
            </a:prstGeom>
            <a:gradFill rotWithShape="1">
              <a:gsLst>
                <a:gs pos="0">
                  <a:srgbClr val="FFCCFF"/>
                </a:gs>
                <a:gs pos="100000">
                  <a:srgbClr val="CC009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AR" altLang="es-AR" sz="1100"/>
                <a:t>QM</a:t>
              </a:r>
              <a:endParaRPr lang="es-ES" altLang="es-AR" sz="1100"/>
            </a:p>
          </p:txBody>
        </p:sp>
        <p:sp>
          <p:nvSpPr>
            <p:cNvPr id="10" name="Oval 9"/>
            <p:cNvSpPr>
              <a:spLocks noChangeArrowheads="1"/>
            </p:cNvSpPr>
            <p:nvPr/>
          </p:nvSpPr>
          <p:spPr bwMode="auto">
            <a:xfrm>
              <a:off x="1309" y="2149"/>
              <a:ext cx="392" cy="388"/>
            </a:xfrm>
            <a:prstGeom prst="ellipse">
              <a:avLst/>
            </a:prstGeom>
            <a:gradFill rotWithShape="1">
              <a:gsLst>
                <a:gs pos="0">
                  <a:srgbClr val="FFCCFF"/>
                </a:gs>
                <a:gs pos="100000">
                  <a:srgbClr val="CC009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AR" altLang="es-AR" sz="1100"/>
                <a:t>QM</a:t>
              </a:r>
              <a:endParaRPr lang="es-ES" altLang="es-AR" sz="1100"/>
            </a:p>
          </p:txBody>
        </p:sp>
        <p:sp>
          <p:nvSpPr>
            <p:cNvPr id="11" name="Oval 11"/>
            <p:cNvSpPr>
              <a:spLocks noChangeArrowheads="1"/>
            </p:cNvSpPr>
            <p:nvPr/>
          </p:nvSpPr>
          <p:spPr bwMode="auto">
            <a:xfrm>
              <a:off x="2710" y="1876"/>
              <a:ext cx="363" cy="360"/>
            </a:xfrm>
            <a:prstGeom prst="ellipse">
              <a:avLst/>
            </a:prstGeom>
            <a:gradFill rotWithShape="1">
              <a:gsLst>
                <a:gs pos="0">
                  <a:srgbClr val="3399FF"/>
                </a:gs>
                <a:gs pos="100000">
                  <a:srgbClr val="00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AR" altLang="es-AR" sz="1000" dirty="0">
                  <a:solidFill>
                    <a:schemeClr val="bg1"/>
                  </a:solidFill>
                </a:rPr>
                <a:t>VLDL</a:t>
              </a:r>
              <a:endParaRPr lang="es-ES" altLang="es-AR" sz="1000" dirty="0">
                <a:solidFill>
                  <a:schemeClr val="bg1"/>
                </a:solidFill>
              </a:endParaRPr>
            </a:p>
          </p:txBody>
        </p:sp>
        <p:sp>
          <p:nvSpPr>
            <p:cNvPr id="12" name="Oval 12"/>
            <p:cNvSpPr>
              <a:spLocks noChangeArrowheads="1"/>
            </p:cNvSpPr>
            <p:nvPr/>
          </p:nvSpPr>
          <p:spPr bwMode="auto">
            <a:xfrm>
              <a:off x="2880" y="2568"/>
              <a:ext cx="363" cy="354"/>
            </a:xfrm>
            <a:prstGeom prst="ellipse">
              <a:avLst/>
            </a:prstGeom>
            <a:gradFill rotWithShape="1">
              <a:gsLst>
                <a:gs pos="0">
                  <a:srgbClr val="3399FF"/>
                </a:gs>
                <a:gs pos="100000">
                  <a:srgbClr val="00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AR" altLang="es-AR" sz="1000">
                  <a:solidFill>
                    <a:schemeClr val="bg1"/>
                  </a:solidFill>
                </a:rPr>
                <a:t>VLDL</a:t>
              </a:r>
              <a:endParaRPr lang="es-ES" altLang="es-AR" sz="1000">
                <a:solidFill>
                  <a:schemeClr val="bg1"/>
                </a:solidFill>
              </a:endParaRPr>
            </a:p>
          </p:txBody>
        </p:sp>
        <p:sp>
          <p:nvSpPr>
            <p:cNvPr id="16" name="Oval 20"/>
            <p:cNvSpPr>
              <a:spLocks noChangeArrowheads="1"/>
            </p:cNvSpPr>
            <p:nvPr/>
          </p:nvSpPr>
          <p:spPr bwMode="auto">
            <a:xfrm>
              <a:off x="2236" y="1853"/>
              <a:ext cx="370" cy="380"/>
            </a:xfrm>
            <a:prstGeom prst="ellipse">
              <a:avLst/>
            </a:prstGeom>
            <a:gradFill rotWithShape="1">
              <a:gsLst>
                <a:gs pos="0">
                  <a:srgbClr val="FFCCFF"/>
                </a:gs>
                <a:gs pos="100000">
                  <a:srgbClr val="9900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AR" altLang="es-AR" sz="1100"/>
                <a:t>QMR</a:t>
              </a:r>
              <a:endParaRPr lang="es-ES" altLang="es-AR" sz="1100"/>
            </a:p>
          </p:txBody>
        </p:sp>
        <p:sp>
          <p:nvSpPr>
            <p:cNvPr id="17" name="Oval 21"/>
            <p:cNvSpPr>
              <a:spLocks noChangeArrowheads="1"/>
            </p:cNvSpPr>
            <p:nvPr/>
          </p:nvSpPr>
          <p:spPr bwMode="auto">
            <a:xfrm>
              <a:off x="2336" y="2568"/>
              <a:ext cx="370" cy="377"/>
            </a:xfrm>
            <a:prstGeom prst="ellipse">
              <a:avLst/>
            </a:prstGeom>
            <a:gradFill rotWithShape="1">
              <a:gsLst>
                <a:gs pos="0">
                  <a:srgbClr val="FFCCFF"/>
                </a:gs>
                <a:gs pos="100000">
                  <a:srgbClr val="9900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AR" altLang="es-AR" sz="1100"/>
                <a:t>QMR</a:t>
              </a:r>
              <a:endParaRPr lang="es-ES" altLang="es-AR" sz="1100"/>
            </a:p>
          </p:txBody>
        </p:sp>
        <p:sp>
          <p:nvSpPr>
            <p:cNvPr id="18" name="Oval 24"/>
            <p:cNvSpPr>
              <a:spLocks noChangeArrowheads="1"/>
            </p:cNvSpPr>
            <p:nvPr/>
          </p:nvSpPr>
          <p:spPr bwMode="auto">
            <a:xfrm>
              <a:off x="3532" y="2205"/>
              <a:ext cx="347" cy="337"/>
            </a:xfrm>
            <a:prstGeom prst="ellipse">
              <a:avLst/>
            </a:prstGeom>
            <a:gradFill rotWithShape="1">
              <a:gsLst>
                <a:gs pos="0">
                  <a:srgbClr val="6DE3FF"/>
                </a:gs>
                <a:gs pos="100000">
                  <a:srgbClr val="0099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AR" altLang="es-AR" sz="1100"/>
                <a:t>IDL</a:t>
              </a:r>
              <a:endParaRPr lang="es-ES" altLang="es-AR" sz="1100"/>
            </a:p>
          </p:txBody>
        </p:sp>
        <p:sp>
          <p:nvSpPr>
            <p:cNvPr id="19" name="Oval 25"/>
            <p:cNvSpPr>
              <a:spLocks noChangeArrowheads="1"/>
            </p:cNvSpPr>
            <p:nvPr/>
          </p:nvSpPr>
          <p:spPr bwMode="auto">
            <a:xfrm>
              <a:off x="3699" y="1817"/>
              <a:ext cx="277" cy="288"/>
            </a:xfrm>
            <a:prstGeom prst="ellipse">
              <a:avLst/>
            </a:prstGeom>
            <a:gradFill rotWithShape="1">
              <a:gsLst>
                <a:gs pos="0">
                  <a:srgbClr val="00DFDA"/>
                </a:gs>
                <a:gs pos="100000">
                  <a:srgbClr val="00808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AR" altLang="es-AR" sz="1100"/>
                <a:t>LDL</a:t>
              </a:r>
              <a:endParaRPr lang="es-ES" altLang="es-AR" sz="1100"/>
            </a:p>
          </p:txBody>
        </p:sp>
        <p:sp>
          <p:nvSpPr>
            <p:cNvPr id="21" name="Text Box 27"/>
            <p:cNvSpPr txBox="1">
              <a:spLocks noChangeArrowheads="1"/>
            </p:cNvSpPr>
            <p:nvPr/>
          </p:nvSpPr>
          <p:spPr bwMode="auto">
            <a:xfrm>
              <a:off x="509" y="3761"/>
              <a:ext cx="2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AR" altLang="es-AR" sz="1200" b="0"/>
                <a:t>AG</a:t>
              </a:r>
              <a:endParaRPr lang="es-ES" altLang="es-AR" sz="1200" b="0"/>
            </a:p>
          </p:txBody>
        </p:sp>
        <p:sp>
          <p:nvSpPr>
            <p:cNvPr id="22" name="Text Box 30"/>
            <p:cNvSpPr txBox="1">
              <a:spLocks noChangeArrowheads="1"/>
            </p:cNvSpPr>
            <p:nvPr/>
          </p:nvSpPr>
          <p:spPr bwMode="auto">
            <a:xfrm>
              <a:off x="2381" y="3180"/>
              <a:ext cx="2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AR" altLang="es-AR" sz="1200" b="0" dirty="0"/>
                <a:t>AG</a:t>
              </a:r>
              <a:endParaRPr lang="es-ES" altLang="es-AR" sz="1200" b="0" dirty="0"/>
            </a:p>
          </p:txBody>
        </p:sp>
        <p:sp>
          <p:nvSpPr>
            <p:cNvPr id="23" name="Text Box 32"/>
            <p:cNvSpPr txBox="1">
              <a:spLocks noChangeArrowheads="1"/>
            </p:cNvSpPr>
            <p:nvPr/>
          </p:nvSpPr>
          <p:spPr bwMode="auto">
            <a:xfrm>
              <a:off x="2018" y="3929"/>
              <a:ext cx="576" cy="192"/>
            </a:xfrm>
            <a:prstGeom prst="rect">
              <a:avLst/>
            </a:prstGeom>
            <a:noFill/>
            <a:ln w="9525">
              <a:noFill/>
              <a:miter lim="800000"/>
              <a:headEnd/>
              <a:tailEnd/>
            </a:ln>
            <a:effectLst/>
          </p:spPr>
          <p:txBody>
            <a:bodyPr wrap="none">
              <a:spAutoFit/>
            </a:bodyPr>
            <a:lstStyle/>
            <a:p>
              <a:pPr eaLnBrk="1" hangingPunct="1">
                <a:defRPr/>
              </a:pPr>
              <a:r>
                <a:rPr lang="es-AR" sz="1400" b="0">
                  <a:solidFill>
                    <a:schemeClr val="tx1"/>
                  </a:solidFill>
                  <a:effectLst>
                    <a:outerShdw blurRad="38100" dist="38100" dir="2700000" algn="tl">
                      <a:srgbClr val="C0C0C0"/>
                    </a:outerShdw>
                  </a:effectLst>
                  <a:latin typeface="Arial" charset="0"/>
                </a:rPr>
                <a:t>Adipocito</a:t>
              </a:r>
              <a:endParaRPr lang="es-ES" sz="1400" b="0">
                <a:solidFill>
                  <a:schemeClr val="tx1"/>
                </a:solidFill>
                <a:effectLst>
                  <a:outerShdw blurRad="38100" dist="38100" dir="2700000" algn="tl">
                    <a:srgbClr val="C0C0C0"/>
                  </a:outerShdw>
                </a:effectLst>
                <a:latin typeface="Arial" charset="0"/>
              </a:endParaRPr>
            </a:p>
          </p:txBody>
        </p:sp>
        <p:sp>
          <p:nvSpPr>
            <p:cNvPr id="24" name="Text Box 33"/>
            <p:cNvSpPr txBox="1">
              <a:spLocks noChangeArrowheads="1"/>
            </p:cNvSpPr>
            <p:nvPr/>
          </p:nvSpPr>
          <p:spPr bwMode="auto">
            <a:xfrm>
              <a:off x="748" y="3294"/>
              <a:ext cx="619" cy="192"/>
            </a:xfrm>
            <a:prstGeom prst="rect">
              <a:avLst/>
            </a:prstGeom>
            <a:noFill/>
            <a:ln w="9525">
              <a:noFill/>
              <a:miter lim="800000"/>
              <a:headEnd/>
              <a:tailEnd/>
            </a:ln>
            <a:effectLst/>
          </p:spPr>
          <p:txBody>
            <a:bodyPr wrap="none">
              <a:spAutoFit/>
            </a:bodyPr>
            <a:lstStyle/>
            <a:p>
              <a:pPr eaLnBrk="1" hangingPunct="1">
                <a:defRPr/>
              </a:pPr>
              <a:r>
                <a:rPr lang="es-AR" sz="1400" b="0">
                  <a:solidFill>
                    <a:schemeClr val="tx1"/>
                  </a:solidFill>
                  <a:effectLst>
                    <a:outerShdw blurRad="38100" dist="38100" dir="2700000" algn="tl">
                      <a:srgbClr val="C0C0C0"/>
                    </a:outerShdw>
                  </a:effectLst>
                  <a:latin typeface="Arial" charset="0"/>
                </a:rPr>
                <a:t>Enterocito</a:t>
              </a:r>
              <a:endParaRPr lang="es-ES" sz="1400" b="0">
                <a:solidFill>
                  <a:schemeClr val="tx1"/>
                </a:solidFill>
                <a:effectLst>
                  <a:outerShdw blurRad="38100" dist="38100" dir="2700000" algn="tl">
                    <a:srgbClr val="C0C0C0"/>
                  </a:outerShdw>
                </a:effectLst>
                <a:latin typeface="Arial" charset="0"/>
              </a:endParaRPr>
            </a:p>
          </p:txBody>
        </p:sp>
        <p:sp>
          <p:nvSpPr>
            <p:cNvPr id="26" name="Text Box 35"/>
            <p:cNvSpPr txBox="1">
              <a:spLocks noChangeArrowheads="1"/>
            </p:cNvSpPr>
            <p:nvPr/>
          </p:nvSpPr>
          <p:spPr bwMode="auto">
            <a:xfrm>
              <a:off x="3016" y="813"/>
              <a:ext cx="476" cy="192"/>
            </a:xfrm>
            <a:prstGeom prst="rect">
              <a:avLst/>
            </a:prstGeom>
            <a:noFill/>
            <a:ln w="9525">
              <a:noFill/>
              <a:miter lim="800000"/>
              <a:headEnd/>
              <a:tailEnd/>
            </a:ln>
            <a:effectLst/>
          </p:spPr>
          <p:txBody>
            <a:bodyPr wrap="none">
              <a:spAutoFit/>
            </a:bodyPr>
            <a:lstStyle/>
            <a:p>
              <a:pPr eaLnBrk="1" hangingPunct="1">
                <a:defRPr/>
              </a:pPr>
              <a:r>
                <a:rPr lang="es-AR" sz="1400" b="0">
                  <a:solidFill>
                    <a:schemeClr val="tx1"/>
                  </a:solidFill>
                  <a:effectLst>
                    <a:outerShdw blurRad="38100" dist="38100" dir="2700000" algn="tl">
                      <a:srgbClr val="C0C0C0"/>
                    </a:outerShdw>
                  </a:effectLst>
                  <a:latin typeface="Arial" charset="0"/>
                </a:rPr>
                <a:t>Hígado</a:t>
              </a:r>
              <a:endParaRPr lang="es-ES" sz="1400" b="0">
                <a:solidFill>
                  <a:schemeClr val="tx1"/>
                </a:solidFill>
                <a:effectLst>
                  <a:outerShdw blurRad="38100" dist="38100" dir="2700000" algn="tl">
                    <a:srgbClr val="C0C0C0"/>
                  </a:outerShdw>
                </a:effectLst>
                <a:latin typeface="Arial" charset="0"/>
              </a:endParaRPr>
            </a:p>
          </p:txBody>
        </p:sp>
      </p:grpSp>
      <p:sp>
        <p:nvSpPr>
          <p:cNvPr id="29" name="Título 1"/>
          <p:cNvSpPr>
            <a:spLocks noGrp="1"/>
          </p:cNvSpPr>
          <p:nvPr>
            <p:ph type="title"/>
          </p:nvPr>
        </p:nvSpPr>
        <p:spPr>
          <a:xfrm>
            <a:off x="1815685" y="658400"/>
            <a:ext cx="5808125" cy="576040"/>
          </a:xfrm>
        </p:spPr>
        <p:txBody>
          <a:bodyPr>
            <a:normAutofit fontScale="90000"/>
          </a:bodyPr>
          <a:lstStyle/>
          <a:p>
            <a:r>
              <a:rPr lang="es-AR" altLang="es-AR" dirty="0" smtClean="0">
                <a:latin typeface="Arial" panose="020B0604020202020204" pitchFamily="34" charset="0"/>
                <a:cs typeface="Arial" panose="020B0604020202020204" pitchFamily="34" charset="0"/>
              </a:rPr>
              <a:t>METABOLISMO DE LIPIDOS</a:t>
            </a:r>
            <a:r>
              <a:rPr lang="es-ES" altLang="es-AR" dirty="0">
                <a:latin typeface="Arial" panose="020B0604020202020204" pitchFamily="34" charset="0"/>
                <a:cs typeface="Arial" panose="020B0604020202020204" pitchFamily="34" charset="0"/>
              </a:rPr>
              <a:t/>
            </a:r>
            <a:br>
              <a:rPr lang="es-ES" altLang="es-AR" dirty="0">
                <a:latin typeface="Arial" panose="020B0604020202020204" pitchFamily="34" charset="0"/>
                <a:cs typeface="Arial" panose="020B0604020202020204" pitchFamily="34" charset="0"/>
              </a:rPr>
            </a:br>
            <a:endParaRPr lang="es-AR" dirty="0">
              <a:latin typeface="Arial" panose="020B0604020202020204" pitchFamily="34" charset="0"/>
              <a:cs typeface="Arial" panose="020B0604020202020204" pitchFamily="34" charset="0"/>
            </a:endParaRPr>
          </a:p>
        </p:txBody>
      </p:sp>
      <p:sp>
        <p:nvSpPr>
          <p:cNvPr id="30" name="Rectángulo 29"/>
          <p:cNvSpPr/>
          <p:nvPr/>
        </p:nvSpPr>
        <p:spPr>
          <a:xfrm>
            <a:off x="3217861" y="1344359"/>
            <a:ext cx="6451600" cy="525145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w="38100">
                <a:solidFill>
                  <a:schemeClr val="tx1"/>
                </a:solidFill>
              </a:ln>
            </a:endParaRPr>
          </a:p>
        </p:txBody>
      </p:sp>
    </p:spTree>
    <p:extLst>
      <p:ext uri="{BB962C8B-B14F-4D97-AF65-F5344CB8AC3E}">
        <p14:creationId xmlns:p14="http://schemas.microsoft.com/office/powerpoint/2010/main" val="26078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2760345" y="2377123"/>
            <a:ext cx="8893175" cy="4358116"/>
          </a:xfrm>
          <a:prstGeom prst="rect">
            <a:avLst/>
          </a:prstGeom>
          <a:solidFill>
            <a:schemeClr val="accent2">
              <a:lumMod val="20000"/>
              <a:lumOff val="80000"/>
            </a:schemeClr>
          </a:solidFill>
          <a:ln w="9525">
            <a:solidFill>
              <a:schemeClr val="tx1"/>
            </a:solidFill>
            <a:miter lim="800000"/>
            <a:headEnd/>
            <a:tailEnd/>
          </a:ln>
          <a:effectLs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800100" indent="-34290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2573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714500" indent="-3429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171700" indent="-3429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30000"/>
              </a:spcBef>
              <a:buFontTx/>
              <a:buNone/>
            </a:pPr>
            <a:r>
              <a:rPr lang="es-AR" altLang="es-AR" sz="2400" dirty="0"/>
              <a:t>El </a:t>
            </a:r>
            <a:r>
              <a:rPr lang="es-AR" altLang="es-AR" sz="2400" b="1" dirty="0"/>
              <a:t>etanol</a:t>
            </a:r>
            <a:r>
              <a:rPr lang="es-AR" altLang="es-AR" sz="2400" dirty="0"/>
              <a:t> aumenta la lipólisis y por lo tanto la llegada de los ácidos grasos libres al hígado.</a:t>
            </a:r>
          </a:p>
          <a:p>
            <a:pPr eaLnBrk="1" hangingPunct="1">
              <a:spcBef>
                <a:spcPct val="30000"/>
              </a:spcBef>
              <a:buFontTx/>
              <a:buNone/>
            </a:pPr>
            <a:r>
              <a:rPr lang="es-AR" altLang="es-AR" sz="2400" dirty="0"/>
              <a:t>Dentro de los hepatocitos, el etanol: </a:t>
            </a:r>
          </a:p>
          <a:p>
            <a:pPr eaLnBrk="1" hangingPunct="1">
              <a:spcBef>
                <a:spcPct val="30000"/>
              </a:spcBef>
              <a:buFontTx/>
              <a:buAutoNum type="arabicParenBoth"/>
            </a:pPr>
            <a:r>
              <a:rPr lang="es-AR" altLang="es-AR" sz="2400" dirty="0"/>
              <a:t> Aumenta la síntesis de ácidos grasos,</a:t>
            </a:r>
          </a:p>
          <a:p>
            <a:pPr eaLnBrk="1" hangingPunct="1">
              <a:spcBef>
                <a:spcPct val="30000"/>
              </a:spcBef>
              <a:buFontTx/>
              <a:buAutoNum type="arabicParenBoth"/>
            </a:pPr>
            <a:r>
              <a:rPr lang="es-AR" altLang="es-AR" sz="2400" dirty="0"/>
              <a:t> Disminuye la oxidación mitocondrial de los ácidos grasos,</a:t>
            </a:r>
          </a:p>
          <a:p>
            <a:pPr eaLnBrk="1" hangingPunct="1">
              <a:spcBef>
                <a:spcPct val="30000"/>
              </a:spcBef>
              <a:buFontTx/>
              <a:buAutoNum type="arabicParenBoth"/>
            </a:pPr>
            <a:r>
              <a:rPr lang="es-AR" altLang="es-AR" sz="2400" dirty="0"/>
              <a:t> Aumenta la producción de triglicéridos,</a:t>
            </a:r>
          </a:p>
          <a:p>
            <a:pPr eaLnBrk="1" hangingPunct="1">
              <a:spcBef>
                <a:spcPct val="30000"/>
              </a:spcBef>
              <a:buFontTx/>
              <a:buAutoNum type="arabicParenBoth"/>
            </a:pPr>
            <a:r>
              <a:rPr lang="es-AR" altLang="es-AR" sz="2400" dirty="0"/>
              <a:t> Deteriora la liberación de las lipoproteínas. </a:t>
            </a:r>
          </a:p>
          <a:p>
            <a:pPr eaLnBrk="1" hangingPunct="1">
              <a:spcBef>
                <a:spcPct val="30000"/>
              </a:spcBef>
              <a:buFontTx/>
              <a:buNone/>
            </a:pPr>
            <a:r>
              <a:rPr lang="es-AR" altLang="es-AR" sz="2400" dirty="0"/>
              <a:t>Colectivamente, estas consecuencias metabólicas producen un hígado graso.</a:t>
            </a:r>
            <a:r>
              <a:rPr lang="es-ES" altLang="es-AR" sz="2400" dirty="0"/>
              <a:t> </a:t>
            </a:r>
          </a:p>
          <a:p>
            <a:pPr eaLnBrk="1" hangingPunct="1">
              <a:spcBef>
                <a:spcPct val="0"/>
              </a:spcBef>
              <a:buFontTx/>
              <a:buNone/>
            </a:pPr>
            <a:endParaRPr lang="es-ES" altLang="es-AR" sz="1800" dirty="0">
              <a:latin typeface="Courier New" panose="02070309020205020404" pitchFamily="49" charset="0"/>
            </a:endParaRPr>
          </a:p>
        </p:txBody>
      </p:sp>
      <p:sp>
        <p:nvSpPr>
          <p:cNvPr id="7" name="Text Box 7"/>
          <p:cNvSpPr txBox="1">
            <a:spLocks noChangeArrowheads="1"/>
          </p:cNvSpPr>
          <p:nvPr/>
        </p:nvSpPr>
        <p:spPr bwMode="auto">
          <a:xfrm>
            <a:off x="2760345" y="1456690"/>
            <a:ext cx="2266967" cy="461665"/>
          </a:xfrm>
          <a:prstGeom prst="rect">
            <a:avLst/>
          </a:prstGeom>
          <a:solidFill>
            <a:schemeClr val="accent2">
              <a:lumMod val="20000"/>
              <a:lumOff val="80000"/>
            </a:schemeClr>
          </a:solidFill>
          <a:ln w="9525">
            <a:solidFill>
              <a:schemeClr val="tx1"/>
            </a:solidFill>
            <a:miter lim="800000"/>
            <a:headEnd/>
            <a:tailEnd/>
          </a:ln>
          <a:effectLs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ES_tradnl" altLang="es-AR" sz="2400" b="1" dirty="0"/>
              <a:t>Fisiopatología</a:t>
            </a:r>
            <a:endParaRPr lang="es-ES" altLang="es-AR" sz="2400" b="1" dirty="0"/>
          </a:p>
        </p:txBody>
      </p:sp>
      <p:sp>
        <p:nvSpPr>
          <p:cNvPr id="8" name="Título 1"/>
          <p:cNvSpPr>
            <a:spLocks noGrp="1"/>
          </p:cNvSpPr>
          <p:nvPr>
            <p:ph type="title"/>
          </p:nvPr>
        </p:nvSpPr>
        <p:spPr>
          <a:xfrm>
            <a:off x="1769965" y="624110"/>
            <a:ext cx="8722775" cy="736060"/>
          </a:xfrm>
        </p:spPr>
        <p:txBody>
          <a:bodyPr>
            <a:normAutofit fontScale="90000"/>
          </a:bodyPr>
          <a:lstStyle/>
          <a:p>
            <a:r>
              <a:rPr lang="es-ES_tradnl" altLang="es-AR" b="1" dirty="0">
                <a:latin typeface="Arial" panose="020B0604020202020204" pitchFamily="34" charset="0"/>
                <a:cs typeface="Arial" panose="020B0604020202020204" pitchFamily="34" charset="0"/>
              </a:rPr>
              <a:t>HIGADO GRASO o ESTEATOSIS HEPÁTICA</a:t>
            </a:r>
            <a:r>
              <a:rPr lang="es-ES" altLang="es-AR" b="1" dirty="0">
                <a:latin typeface="Courier New" panose="02070309020205020404" pitchFamily="49" charset="0"/>
              </a:rPr>
              <a:t/>
            </a:r>
            <a:br>
              <a:rPr lang="es-ES" altLang="es-AR" b="1" dirty="0">
                <a:latin typeface="Courier New" panose="02070309020205020404" pitchFamily="49" charset="0"/>
              </a:rPr>
            </a:br>
            <a:endParaRPr lang="es-A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33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5543868" y="1343660"/>
            <a:ext cx="601186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s-AR" altLang="es-AR" sz="1800" b="1" dirty="0"/>
              <a:t>La </a:t>
            </a:r>
            <a:r>
              <a:rPr lang="es-AR" altLang="es-AR" sz="1800" b="1" dirty="0" err="1"/>
              <a:t>ultraestructura</a:t>
            </a:r>
            <a:r>
              <a:rPr lang="es-AR" altLang="es-AR" sz="1800" b="1" dirty="0"/>
              <a:t> del hepatocito se ve afectada más por acción directa del etanol que por la acumulación de grasa</a:t>
            </a:r>
            <a:r>
              <a:rPr lang="es-AR" altLang="es-AR" sz="1800" b="1" dirty="0" smtClean="0"/>
              <a:t>:</a:t>
            </a:r>
          </a:p>
          <a:p>
            <a:pPr algn="just" eaLnBrk="1" hangingPunct="1">
              <a:spcBef>
                <a:spcPct val="0"/>
              </a:spcBef>
              <a:buFontTx/>
              <a:buNone/>
            </a:pPr>
            <a:endParaRPr lang="es-AR" altLang="es-AR" sz="1800" b="1" dirty="0"/>
          </a:p>
          <a:p>
            <a:pPr algn="just" eaLnBrk="1" hangingPunct="1">
              <a:spcBef>
                <a:spcPct val="0"/>
              </a:spcBef>
              <a:buFontTx/>
              <a:buNone/>
            </a:pPr>
            <a:r>
              <a:rPr lang="es-AR" altLang="es-AR" sz="1800" b="1" dirty="0"/>
              <a:t>-Mitocondrias anormales (disminuye la oxidación de sustratos, alteración en la producción de ATP).</a:t>
            </a:r>
          </a:p>
          <a:p>
            <a:pPr algn="just" eaLnBrk="1" hangingPunct="1">
              <a:spcBef>
                <a:spcPct val="0"/>
              </a:spcBef>
              <a:buFontTx/>
              <a:buNone/>
            </a:pPr>
            <a:endParaRPr lang="es-AR" altLang="es-AR" sz="1800" b="1" dirty="0" smtClean="0"/>
          </a:p>
          <a:p>
            <a:pPr algn="just" eaLnBrk="1" hangingPunct="1">
              <a:spcBef>
                <a:spcPct val="0"/>
              </a:spcBef>
              <a:buFontTx/>
              <a:buNone/>
            </a:pPr>
            <a:r>
              <a:rPr lang="es-AR" altLang="es-AR" sz="1800" b="1" dirty="0" smtClean="0"/>
              <a:t>-</a:t>
            </a:r>
            <a:r>
              <a:rPr lang="es-AR" altLang="es-AR" sz="1800" b="1" u="sng" dirty="0"/>
              <a:t>Retículo endoplásmico </a:t>
            </a:r>
            <a:r>
              <a:rPr lang="es-AR" altLang="es-AR" sz="1800" b="1" u="sng" dirty="0" err="1"/>
              <a:t>hiperplásico</a:t>
            </a:r>
            <a:r>
              <a:rPr lang="es-AR" altLang="es-AR" sz="1800" b="1" u="sng" dirty="0"/>
              <a:t> (aumenta la actividad de las enzimas </a:t>
            </a:r>
            <a:r>
              <a:rPr lang="es-AR" altLang="es-AR" sz="1800" b="1" u="sng" dirty="0" err="1"/>
              <a:t>microsomales</a:t>
            </a:r>
            <a:r>
              <a:rPr lang="es-AR" altLang="es-AR" sz="1800" b="1" u="sng" dirty="0"/>
              <a:t>, citocromo p450).</a:t>
            </a:r>
            <a:endParaRPr lang="es-ES" altLang="es-AR" sz="1800" b="1" u="sng" dirty="0"/>
          </a:p>
        </p:txBody>
      </p:sp>
      <p:sp>
        <p:nvSpPr>
          <p:cNvPr id="7" name="Rectangle 8"/>
          <p:cNvSpPr>
            <a:spLocks noChangeArrowheads="1"/>
          </p:cNvSpPr>
          <p:nvPr/>
        </p:nvSpPr>
        <p:spPr bwMode="auto">
          <a:xfrm>
            <a:off x="2662555" y="4453890"/>
            <a:ext cx="8642350" cy="2160588"/>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1800" b="1" dirty="0"/>
              <a:t>-Inducción del metabolismo no sólo del etanol si no de </a:t>
            </a:r>
            <a:r>
              <a:rPr lang="es-AR" altLang="es-AR" sz="1800" b="1" dirty="0" smtClean="0"/>
              <a:t>OTROS FÁRMACOS.</a:t>
            </a:r>
            <a:endParaRPr lang="es-AR" altLang="es-AR" sz="1800" b="1" dirty="0"/>
          </a:p>
          <a:p>
            <a:pPr eaLnBrk="1" hangingPunct="1">
              <a:spcBef>
                <a:spcPct val="0"/>
              </a:spcBef>
              <a:buFontTx/>
              <a:buNone/>
            </a:pPr>
            <a:endParaRPr lang="es-AR" altLang="es-AR" sz="1800" b="1" dirty="0"/>
          </a:p>
          <a:p>
            <a:pPr eaLnBrk="1" hangingPunct="1">
              <a:spcBef>
                <a:spcPct val="0"/>
              </a:spcBef>
              <a:buFontTx/>
              <a:buNone/>
            </a:pPr>
            <a:r>
              <a:rPr lang="es-AR" altLang="es-AR" sz="1800" b="1" dirty="0"/>
              <a:t>-Aumento de la toxicidad del paracetamol.</a:t>
            </a:r>
          </a:p>
          <a:p>
            <a:pPr eaLnBrk="1" hangingPunct="1">
              <a:spcBef>
                <a:spcPct val="0"/>
              </a:spcBef>
              <a:buFontTx/>
              <a:buNone/>
            </a:pPr>
            <a:endParaRPr lang="es-AR" altLang="es-AR" sz="1800" b="1" dirty="0"/>
          </a:p>
          <a:p>
            <a:pPr eaLnBrk="1" hangingPunct="1">
              <a:spcBef>
                <a:spcPct val="0"/>
              </a:spcBef>
              <a:buFontTx/>
              <a:buNone/>
            </a:pPr>
            <a:r>
              <a:rPr lang="es-AR" altLang="es-AR" sz="1800" b="1" dirty="0"/>
              <a:t>-En la ingesta aguda de etanol: se inhiben las </a:t>
            </a:r>
            <a:r>
              <a:rPr lang="es-AR" altLang="es-AR" sz="1800" b="1" dirty="0" smtClean="0"/>
              <a:t>oxidasas </a:t>
            </a:r>
            <a:r>
              <a:rPr lang="es-AR" altLang="es-AR" sz="1800" b="1" dirty="0" err="1" smtClean="0"/>
              <a:t>microsomales</a:t>
            </a:r>
            <a:endParaRPr lang="es-AR" altLang="es-AR" sz="1800" b="1" dirty="0" smtClean="0"/>
          </a:p>
          <a:p>
            <a:pPr eaLnBrk="1" hangingPunct="1">
              <a:spcBef>
                <a:spcPct val="0"/>
              </a:spcBef>
              <a:buFontTx/>
              <a:buNone/>
            </a:pPr>
            <a:r>
              <a:rPr lang="es-AR" altLang="es-AR" sz="1800" b="1" dirty="0" smtClean="0"/>
              <a:t> </a:t>
            </a:r>
            <a:r>
              <a:rPr lang="es-AR" altLang="es-AR" sz="1800" b="1" dirty="0"/>
              <a:t>y disminuye el metabolismo de otras drogas.</a:t>
            </a:r>
            <a:endParaRPr lang="es-ES" altLang="es-AR" sz="1800" b="1" dirty="0"/>
          </a:p>
        </p:txBody>
      </p:sp>
      <p:sp>
        <p:nvSpPr>
          <p:cNvPr id="8" name="AutoShape 10"/>
          <p:cNvSpPr>
            <a:spLocks noChangeArrowheads="1"/>
          </p:cNvSpPr>
          <p:nvPr/>
        </p:nvSpPr>
        <p:spPr bwMode="auto">
          <a:xfrm rot="1220965">
            <a:off x="7048764" y="3985805"/>
            <a:ext cx="331535" cy="486792"/>
          </a:xfrm>
          <a:prstGeom prst="downArrow">
            <a:avLst>
              <a:gd name="adj1" fmla="val 50000"/>
              <a:gd name="adj2" fmla="val 41728"/>
            </a:avLst>
          </a:prstGeom>
          <a:solidFill>
            <a:schemeClr val="accent1">
              <a:lumMod val="20000"/>
              <a:lumOff val="80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s-AR" altLang="es-AR" sz="1800"/>
          </a:p>
        </p:txBody>
      </p:sp>
      <p:pic>
        <p:nvPicPr>
          <p:cNvPr id="2050" name="Picture 2" descr="Fatty L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1436746"/>
            <a:ext cx="3451860" cy="2761489"/>
          </a:xfrm>
          <a:prstGeom prst="rect">
            <a:avLst/>
          </a:prstGeom>
          <a:noFill/>
          <a:ln w="50800" cmpd="thickThin">
            <a:solidFill>
              <a:schemeClr val="tx1"/>
            </a:solidFill>
          </a:ln>
          <a:extLst>
            <a:ext uri="{909E8E84-426E-40DD-AFC4-6F175D3DCCD1}">
              <a14:hiddenFill xmlns:a14="http://schemas.microsoft.com/office/drawing/2010/main">
                <a:solidFill>
                  <a:srgbClr val="FFFFFF"/>
                </a:solidFill>
              </a14:hiddenFill>
            </a:ext>
          </a:extLst>
        </p:spPr>
      </p:pic>
      <p:sp>
        <p:nvSpPr>
          <p:cNvPr id="9" name="Título 1"/>
          <p:cNvSpPr>
            <a:spLocks noGrp="1"/>
          </p:cNvSpPr>
          <p:nvPr>
            <p:ph type="title"/>
          </p:nvPr>
        </p:nvSpPr>
        <p:spPr>
          <a:xfrm>
            <a:off x="1815685" y="692690"/>
            <a:ext cx="5808125" cy="576040"/>
          </a:xfrm>
        </p:spPr>
        <p:txBody>
          <a:bodyPr>
            <a:normAutofit fontScale="90000"/>
          </a:bodyPr>
          <a:lstStyle/>
          <a:p>
            <a:r>
              <a:rPr lang="es-AR" altLang="es-AR" dirty="0" smtClean="0">
                <a:latin typeface="Arial" panose="020B0604020202020204" pitchFamily="34" charset="0"/>
                <a:cs typeface="Arial" panose="020B0604020202020204" pitchFamily="34" charset="0"/>
              </a:rPr>
              <a:t>Microscopía del hígado graso</a:t>
            </a:r>
            <a:r>
              <a:rPr lang="es-ES" altLang="es-AR" dirty="0">
                <a:latin typeface="Arial" panose="020B0604020202020204" pitchFamily="34" charset="0"/>
                <a:cs typeface="Arial" panose="020B0604020202020204" pitchFamily="34" charset="0"/>
              </a:rPr>
              <a:t/>
            </a:r>
            <a:br>
              <a:rPr lang="es-ES" altLang="es-AR" dirty="0">
                <a:latin typeface="Arial" panose="020B0604020202020204" pitchFamily="34" charset="0"/>
                <a:cs typeface="Arial" panose="020B0604020202020204" pitchFamily="34" charset="0"/>
              </a:rPr>
            </a:br>
            <a:endParaRPr lang="es-A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777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s-AR" altLang="es-AR" sz="2800" dirty="0">
                <a:latin typeface="Arial" panose="020B0604020202020204" pitchFamily="34" charset="0"/>
                <a:cs typeface="Arial" panose="020B0604020202020204" pitchFamily="34" charset="0"/>
              </a:rPr>
              <a:t>No se detectan salvo consulta al médico por otra causa. Presentan ligero aumento de las </a:t>
            </a:r>
            <a:r>
              <a:rPr lang="es-AR" altLang="es-AR" sz="2800" dirty="0" smtClean="0">
                <a:latin typeface="Arial" panose="020B0604020202020204" pitchFamily="34" charset="0"/>
                <a:cs typeface="Arial" panose="020B0604020202020204" pitchFamily="34" charset="0"/>
              </a:rPr>
              <a:t>transaminasas (ALAT y ASAT).</a:t>
            </a:r>
            <a:endParaRPr lang="es-ES" altLang="es-AR" sz="2800" dirty="0">
              <a:latin typeface="Arial" panose="020B0604020202020204" pitchFamily="34" charset="0"/>
              <a:cs typeface="Arial" panose="020B0604020202020204" pitchFamily="34" charset="0"/>
            </a:endParaRPr>
          </a:p>
          <a:p>
            <a:r>
              <a:rPr lang="es-AR" sz="2800" dirty="0" smtClean="0">
                <a:latin typeface="Arial" panose="020B0604020202020204" pitchFamily="34" charset="0"/>
                <a:cs typeface="Arial" panose="020B0604020202020204" pitchFamily="34" charset="0"/>
              </a:rPr>
              <a:t>TRATAMIENTO:</a:t>
            </a:r>
          </a:p>
          <a:p>
            <a:pPr marL="0" indent="0">
              <a:buNone/>
            </a:pPr>
            <a:r>
              <a:rPr lang="es-AR" sz="2800" dirty="0">
                <a:latin typeface="Arial" panose="020B0604020202020204" pitchFamily="34" charset="0"/>
                <a:cs typeface="Arial" panose="020B0604020202020204" pitchFamily="34" charset="0"/>
              </a:rPr>
              <a:t> </a:t>
            </a:r>
            <a:r>
              <a:rPr lang="es-AR" sz="2800" dirty="0" smtClean="0">
                <a:latin typeface="Arial" panose="020B0604020202020204" pitchFamily="34" charset="0"/>
                <a:cs typeface="Arial" panose="020B0604020202020204" pitchFamily="34" charset="0"/>
              </a:rPr>
              <a:t>              </a:t>
            </a:r>
            <a:r>
              <a:rPr lang="es-AR" altLang="es-AR" sz="2800" dirty="0">
                <a:latin typeface="Arial" panose="020B0604020202020204" pitchFamily="34" charset="0"/>
                <a:cs typeface="Arial" panose="020B0604020202020204" pitchFamily="34" charset="0"/>
              </a:rPr>
              <a:t>Abstinencia de </a:t>
            </a:r>
            <a:r>
              <a:rPr lang="es-AR" altLang="es-AR" sz="2800" smtClean="0">
                <a:latin typeface="Arial" panose="020B0604020202020204" pitchFamily="34" charset="0"/>
                <a:cs typeface="Arial" panose="020B0604020202020204" pitchFamily="34" charset="0"/>
              </a:rPr>
              <a:t>bebidas alcohólicas</a:t>
            </a:r>
            <a:endParaRPr lang="es-ES" altLang="es-AR" sz="2800" dirty="0">
              <a:latin typeface="Arial" panose="020B0604020202020204" pitchFamily="34" charset="0"/>
              <a:cs typeface="Arial" panose="020B0604020202020204" pitchFamily="34" charset="0"/>
            </a:endParaRPr>
          </a:p>
          <a:p>
            <a:pPr marL="0" indent="0">
              <a:buNone/>
            </a:pPr>
            <a:endParaRPr lang="es-AR" sz="2800" dirty="0">
              <a:latin typeface="Arial" panose="020B0604020202020204" pitchFamily="34" charset="0"/>
              <a:cs typeface="Arial" panose="020B0604020202020204" pitchFamily="34" charset="0"/>
            </a:endParaRPr>
          </a:p>
        </p:txBody>
      </p:sp>
      <p:sp>
        <p:nvSpPr>
          <p:cNvPr id="4" name="Título 1"/>
          <p:cNvSpPr>
            <a:spLocks noGrp="1"/>
          </p:cNvSpPr>
          <p:nvPr>
            <p:ph type="title"/>
          </p:nvPr>
        </p:nvSpPr>
        <p:spPr>
          <a:xfrm>
            <a:off x="1769965" y="726980"/>
            <a:ext cx="8722775" cy="736060"/>
          </a:xfrm>
        </p:spPr>
        <p:txBody>
          <a:bodyPr>
            <a:normAutofit fontScale="90000"/>
          </a:bodyPr>
          <a:lstStyle/>
          <a:p>
            <a:r>
              <a:rPr lang="es-AR" altLang="es-AR" b="1" dirty="0" smtClean="0">
                <a:latin typeface="Arial" panose="020B0604020202020204" pitchFamily="34" charset="0"/>
                <a:cs typeface="Arial" panose="020B0604020202020204" pitchFamily="34" charset="0"/>
              </a:rPr>
              <a:t>Manifestaciones clínicas del hígado graso por consumo de etanol</a:t>
            </a:r>
            <a:r>
              <a:rPr lang="es-AR" altLang="es-AR" dirty="0" smtClean="0">
                <a:latin typeface="Arial" panose="020B0604020202020204" pitchFamily="34" charset="0"/>
                <a:cs typeface="Arial" panose="020B0604020202020204" pitchFamily="34" charset="0"/>
              </a:rPr>
              <a:t> </a:t>
            </a:r>
            <a:r>
              <a:rPr lang="es-ES" altLang="es-AR" dirty="0">
                <a:latin typeface="Courier New" panose="02070309020205020404" pitchFamily="49" charset="0"/>
              </a:rPr>
              <a:t/>
            </a:r>
            <a:br>
              <a:rPr lang="es-ES" altLang="es-AR" dirty="0">
                <a:latin typeface="Courier New" panose="02070309020205020404" pitchFamily="49" charset="0"/>
              </a:rPr>
            </a:br>
            <a:r>
              <a:rPr lang="es-ES" altLang="es-AR" b="1" dirty="0">
                <a:latin typeface="Courier New" panose="02070309020205020404" pitchFamily="49" charset="0"/>
              </a:rPr>
              <a:t/>
            </a:r>
            <a:br>
              <a:rPr lang="es-ES" altLang="es-AR" b="1" dirty="0">
                <a:latin typeface="Courier New" panose="02070309020205020404" pitchFamily="49" charset="0"/>
              </a:rPr>
            </a:br>
            <a:endParaRPr lang="es-A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5779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9"/>
          <p:cNvSpPr>
            <a:spLocks noChangeArrowheads="1"/>
          </p:cNvSpPr>
          <p:nvPr/>
        </p:nvSpPr>
        <p:spPr bwMode="auto">
          <a:xfrm>
            <a:off x="2594073" y="2928989"/>
            <a:ext cx="2592388" cy="1081088"/>
          </a:xfrm>
          <a:prstGeom prst="ellipse">
            <a:avLst/>
          </a:prstGeom>
          <a:solidFill>
            <a:schemeClr val="accent2">
              <a:lumMod val="40000"/>
              <a:lumOff val="60000"/>
            </a:schemeClr>
          </a:solidFill>
          <a:ln w="19050">
            <a:solidFill>
              <a:schemeClr val="tx1"/>
            </a:solidFill>
            <a:round/>
            <a:headEnd/>
            <a:tailEnd/>
          </a:ln>
          <a:effec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AR" altLang="es-AR" sz="1800" b="1"/>
              <a:t>Hepatitis</a:t>
            </a:r>
          </a:p>
          <a:p>
            <a:pPr algn="ctr" eaLnBrk="1" hangingPunct="1">
              <a:spcBef>
                <a:spcPct val="0"/>
              </a:spcBef>
              <a:buFontTx/>
              <a:buNone/>
            </a:pPr>
            <a:r>
              <a:rPr lang="es-AR" altLang="es-AR" sz="1800" b="1"/>
              <a:t> alcohólica</a:t>
            </a:r>
            <a:endParaRPr lang="es-ES" altLang="es-AR" sz="1800" b="1"/>
          </a:p>
        </p:txBody>
      </p:sp>
      <p:sp>
        <p:nvSpPr>
          <p:cNvPr id="5" name="Oval 10"/>
          <p:cNvSpPr>
            <a:spLocks noChangeArrowheads="1"/>
          </p:cNvSpPr>
          <p:nvPr/>
        </p:nvSpPr>
        <p:spPr bwMode="auto">
          <a:xfrm>
            <a:off x="5329336" y="2640064"/>
            <a:ext cx="3168650" cy="2089150"/>
          </a:xfrm>
          <a:prstGeom prst="ellipse">
            <a:avLst/>
          </a:prstGeom>
          <a:solidFill>
            <a:schemeClr val="accent1">
              <a:lumMod val="60000"/>
              <a:lumOff val="40000"/>
            </a:schemeClr>
          </a:solidFill>
          <a:ln w="19050">
            <a:solidFill>
              <a:schemeClr val="tx1"/>
            </a:solidFill>
            <a:round/>
            <a:headEnd/>
            <a:tailEnd/>
          </a:ln>
          <a:effec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AR" altLang="es-AR" sz="2400" b="1">
                <a:solidFill>
                  <a:schemeClr val="bg1"/>
                </a:solidFill>
              </a:rPr>
              <a:t>Enfermedad </a:t>
            </a:r>
          </a:p>
          <a:p>
            <a:pPr algn="ctr" eaLnBrk="1" hangingPunct="1">
              <a:spcBef>
                <a:spcPct val="0"/>
              </a:spcBef>
              <a:buFontTx/>
              <a:buNone/>
            </a:pPr>
            <a:r>
              <a:rPr lang="es-AR" altLang="es-AR" sz="2400" b="1">
                <a:solidFill>
                  <a:schemeClr val="bg1"/>
                </a:solidFill>
              </a:rPr>
              <a:t>hepática </a:t>
            </a:r>
          </a:p>
          <a:p>
            <a:pPr algn="ctr" eaLnBrk="1" hangingPunct="1">
              <a:spcBef>
                <a:spcPct val="0"/>
              </a:spcBef>
              <a:buFontTx/>
              <a:buNone/>
            </a:pPr>
            <a:r>
              <a:rPr lang="es-AR" altLang="es-AR" sz="2400" b="1">
                <a:solidFill>
                  <a:schemeClr val="bg1"/>
                </a:solidFill>
              </a:rPr>
              <a:t>alcohólica</a:t>
            </a:r>
            <a:endParaRPr lang="es-ES" altLang="es-AR" sz="2400" b="1">
              <a:solidFill>
                <a:schemeClr val="bg1"/>
              </a:solidFill>
            </a:endParaRPr>
          </a:p>
        </p:txBody>
      </p:sp>
      <p:pic>
        <p:nvPicPr>
          <p:cNvPr id="2" name="Imagen 1"/>
          <p:cNvPicPr>
            <a:picLocks noChangeAspect="1"/>
          </p:cNvPicPr>
          <p:nvPr/>
        </p:nvPicPr>
        <p:blipFill>
          <a:blip r:embed="rId2"/>
          <a:stretch>
            <a:fillRect/>
          </a:stretch>
        </p:blipFill>
        <p:spPr>
          <a:xfrm>
            <a:off x="1921088" y="164062"/>
            <a:ext cx="1969179" cy="1560711"/>
          </a:xfrm>
          <a:prstGeom prst="rect">
            <a:avLst/>
          </a:prstGeom>
        </p:spPr>
      </p:pic>
    </p:spTree>
    <p:extLst>
      <p:ext uri="{BB962C8B-B14F-4D97-AF65-F5344CB8AC3E}">
        <p14:creationId xmlns:p14="http://schemas.microsoft.com/office/powerpoint/2010/main" val="45237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latin typeface="Arial" panose="020B0604020202020204" pitchFamily="34" charset="0"/>
                <a:cs typeface="Arial" panose="020B0604020202020204" pitchFamily="34" charset="0"/>
              </a:rPr>
              <a:t>HEPATITIS ALCOHOLICA</a:t>
            </a:r>
            <a:endParaRPr lang="es-AR"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2177732" y="1459230"/>
            <a:ext cx="5183188" cy="4587240"/>
          </a:xfrm>
        </p:spPr>
        <p:txBody>
          <a:bodyPr>
            <a:normAutofit/>
          </a:bodyPr>
          <a:lstStyle/>
          <a:p>
            <a:pPr algn="just">
              <a:spcBef>
                <a:spcPct val="0"/>
              </a:spcBef>
              <a:buNone/>
            </a:pPr>
            <a:r>
              <a:rPr lang="es-AR" altLang="es-AR" sz="2000" b="1" dirty="0">
                <a:latin typeface="Arial" panose="020B0604020202020204" pitchFamily="34" charset="0"/>
                <a:cs typeface="Arial" panose="020B0604020202020204" pitchFamily="34" charset="0"/>
              </a:rPr>
              <a:t>Se caracteriza por infiltración del hígado con células inflamatorias e injuria </a:t>
            </a:r>
            <a:r>
              <a:rPr lang="es-AR" altLang="es-AR" sz="2000" b="1" dirty="0" err="1">
                <a:latin typeface="Arial" panose="020B0604020202020204" pitchFamily="34" charset="0"/>
                <a:cs typeface="Arial" panose="020B0604020202020204" pitchFamily="34" charset="0"/>
              </a:rPr>
              <a:t>hepatocelular</a:t>
            </a:r>
            <a:r>
              <a:rPr lang="es-AR" altLang="es-AR" sz="2000" b="1" dirty="0">
                <a:latin typeface="Arial" panose="020B0604020202020204" pitchFamily="34" charset="0"/>
                <a:cs typeface="Arial" panose="020B0604020202020204" pitchFamily="34" charset="0"/>
              </a:rPr>
              <a:t>. </a:t>
            </a:r>
          </a:p>
          <a:p>
            <a:pPr algn="just">
              <a:spcBef>
                <a:spcPct val="0"/>
              </a:spcBef>
              <a:buNone/>
            </a:pPr>
            <a:endParaRPr lang="es-AR" altLang="es-AR" sz="2000" b="1" dirty="0">
              <a:latin typeface="Arial" panose="020B0604020202020204" pitchFamily="34" charset="0"/>
              <a:cs typeface="Arial" panose="020B0604020202020204" pitchFamily="34" charset="0"/>
            </a:endParaRPr>
          </a:p>
          <a:p>
            <a:pPr>
              <a:spcBef>
                <a:spcPct val="0"/>
              </a:spcBef>
              <a:buNone/>
            </a:pPr>
            <a:r>
              <a:rPr lang="es-AR" altLang="es-AR" sz="2000" b="1" dirty="0">
                <a:latin typeface="Arial" panose="020B0604020202020204" pitchFamily="34" charset="0"/>
                <a:cs typeface="Arial" panose="020B0604020202020204" pitchFamily="34" charset="0"/>
              </a:rPr>
              <a:t>-Necrosis de hepatocitos</a:t>
            </a:r>
          </a:p>
          <a:p>
            <a:pPr>
              <a:spcBef>
                <a:spcPct val="0"/>
              </a:spcBef>
              <a:buNone/>
            </a:pPr>
            <a:endParaRPr lang="es-AR" altLang="es-AR" sz="2000" b="1" dirty="0">
              <a:latin typeface="Arial" panose="020B0604020202020204" pitchFamily="34" charset="0"/>
              <a:cs typeface="Arial" panose="020B0604020202020204" pitchFamily="34" charset="0"/>
            </a:endParaRPr>
          </a:p>
          <a:p>
            <a:pPr>
              <a:spcBef>
                <a:spcPct val="0"/>
              </a:spcBef>
              <a:buNone/>
            </a:pPr>
            <a:r>
              <a:rPr lang="es-AR" altLang="es-AR" sz="2000" b="1" dirty="0">
                <a:latin typeface="Arial" panose="020B0604020202020204" pitchFamily="34" charset="0"/>
                <a:cs typeface="Arial" panose="020B0604020202020204" pitchFamily="34" charset="0"/>
              </a:rPr>
              <a:t>-Inclusiones hialinas citoplasmáticas dentro del hepatocito (cuerpos de </a:t>
            </a:r>
            <a:r>
              <a:rPr lang="es-AR" altLang="es-AR" sz="2000" b="1" dirty="0" err="1">
                <a:latin typeface="Arial" panose="020B0604020202020204" pitchFamily="34" charset="0"/>
                <a:cs typeface="Arial" panose="020B0604020202020204" pitchFamily="34" charset="0"/>
              </a:rPr>
              <a:t>Mallory</a:t>
            </a:r>
            <a:r>
              <a:rPr lang="es-AR" altLang="es-AR" sz="2000" b="1" dirty="0">
                <a:latin typeface="Arial" panose="020B0604020202020204" pitchFamily="34" charset="0"/>
                <a:cs typeface="Arial" panose="020B0604020202020204" pitchFamily="34" charset="0"/>
              </a:rPr>
              <a:t>)</a:t>
            </a:r>
          </a:p>
          <a:p>
            <a:pPr>
              <a:spcBef>
                <a:spcPct val="0"/>
              </a:spcBef>
              <a:buNone/>
            </a:pPr>
            <a:endParaRPr lang="es-AR" altLang="es-AR" sz="2000" b="1" dirty="0">
              <a:latin typeface="Arial" panose="020B0604020202020204" pitchFamily="34" charset="0"/>
              <a:cs typeface="Arial" panose="020B0604020202020204" pitchFamily="34" charset="0"/>
            </a:endParaRPr>
          </a:p>
          <a:p>
            <a:pPr>
              <a:spcBef>
                <a:spcPct val="0"/>
              </a:spcBef>
              <a:buNone/>
            </a:pPr>
            <a:r>
              <a:rPr lang="es-AR" altLang="es-AR" sz="2000" b="1" dirty="0">
                <a:latin typeface="Arial" panose="020B0604020202020204" pitchFamily="34" charset="0"/>
                <a:cs typeface="Arial" panose="020B0604020202020204" pitchFamily="34" charset="0"/>
              </a:rPr>
              <a:t>-Infiltrado inflamatorio de neutrófilos</a:t>
            </a:r>
          </a:p>
          <a:p>
            <a:pPr>
              <a:spcBef>
                <a:spcPct val="0"/>
              </a:spcBef>
              <a:buNone/>
            </a:pPr>
            <a:endParaRPr lang="es-AR" altLang="es-AR" sz="2000" b="1" dirty="0">
              <a:latin typeface="Arial" panose="020B0604020202020204" pitchFamily="34" charset="0"/>
              <a:cs typeface="Arial" panose="020B0604020202020204" pitchFamily="34" charset="0"/>
            </a:endParaRPr>
          </a:p>
          <a:p>
            <a:pPr>
              <a:spcBef>
                <a:spcPct val="0"/>
              </a:spcBef>
              <a:buNone/>
            </a:pPr>
            <a:r>
              <a:rPr lang="es-AR" altLang="es-AR" sz="2000" b="1" dirty="0">
                <a:latin typeface="Arial" panose="020B0604020202020204" pitchFamily="34" charset="0"/>
                <a:cs typeface="Arial" panose="020B0604020202020204" pitchFamily="34" charset="0"/>
              </a:rPr>
              <a:t>-Fibrosis </a:t>
            </a:r>
            <a:r>
              <a:rPr lang="es-AR" altLang="es-AR" sz="2000" b="1" dirty="0" err="1">
                <a:latin typeface="Arial" panose="020B0604020202020204" pitchFamily="34" charset="0"/>
                <a:cs typeface="Arial" panose="020B0604020202020204" pitchFamily="34" charset="0"/>
              </a:rPr>
              <a:t>perivenular</a:t>
            </a:r>
            <a:endParaRPr lang="es-ES" altLang="es-AR" sz="2000" b="1" dirty="0">
              <a:latin typeface="Arial" panose="020B0604020202020204" pitchFamily="34" charset="0"/>
              <a:cs typeface="Arial" panose="020B0604020202020204" pitchFamily="34" charset="0"/>
            </a:endParaRPr>
          </a:p>
          <a:p>
            <a:endParaRPr lang="es-AR" sz="2000" dirty="0">
              <a:latin typeface="Arial" panose="020B0604020202020204" pitchFamily="34" charset="0"/>
              <a:cs typeface="Arial" panose="020B0604020202020204" pitchFamily="34" charset="0"/>
            </a:endParaRP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0812" y="1252108"/>
            <a:ext cx="3564731" cy="481860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7657942" y="6064568"/>
            <a:ext cx="38528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s-ES" altLang="es-AR" sz="1200" b="1" dirty="0"/>
              <a:t>Representación esquemática de las principales características patológicas de la hepatitis alcohólica</a:t>
            </a:r>
          </a:p>
        </p:txBody>
      </p:sp>
    </p:spTree>
    <p:extLst>
      <p:ext uri="{BB962C8B-B14F-4D97-AF65-F5344CB8AC3E}">
        <p14:creationId xmlns:p14="http://schemas.microsoft.com/office/powerpoint/2010/main" val="3533817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1472" y="624110"/>
            <a:ext cx="8854639" cy="799492"/>
          </a:xfrm>
        </p:spPr>
        <p:txBody>
          <a:bodyPr>
            <a:normAutofit/>
          </a:bodyPr>
          <a:lstStyle/>
          <a:p>
            <a:r>
              <a:rPr lang="es-AR" sz="2800" dirty="0" smtClean="0">
                <a:latin typeface="Arial" panose="020B0604020202020204" pitchFamily="34" charset="0"/>
                <a:cs typeface="Arial" panose="020B0604020202020204" pitchFamily="34" charset="0"/>
              </a:rPr>
              <a:t>FISIOPATOLOGÍA DE LA HEPATITIS ALCOHÓLICA</a:t>
            </a:r>
            <a:endParaRPr lang="es-AR" sz="2800" dirty="0">
              <a:latin typeface="Arial" panose="020B0604020202020204" pitchFamily="34" charset="0"/>
              <a:cs typeface="Arial" panose="020B0604020202020204" pitchFamily="34" charset="0"/>
            </a:endParaRPr>
          </a:p>
        </p:txBody>
      </p:sp>
      <p:pic>
        <p:nvPicPr>
          <p:cNvPr id="4" name="Picture 5" descr="hepatitis alcohol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5934" y="1831590"/>
            <a:ext cx="6985000"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2384384" y="1687127"/>
            <a:ext cx="419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1200" b="1" dirty="0"/>
              <a:t>Sobre-crecimiento bacteriano</a:t>
            </a:r>
          </a:p>
          <a:p>
            <a:pPr eaLnBrk="1" hangingPunct="1">
              <a:spcBef>
                <a:spcPct val="0"/>
              </a:spcBef>
              <a:buFontTx/>
              <a:buNone/>
            </a:pPr>
            <a:r>
              <a:rPr lang="es-AR" altLang="es-AR" sz="1200" b="1" dirty="0"/>
              <a:t>Aumento de la permeabilidad intestinal</a:t>
            </a:r>
            <a:endParaRPr lang="es-ES" altLang="es-AR" sz="1200" b="1" dirty="0"/>
          </a:p>
        </p:txBody>
      </p:sp>
      <p:sp>
        <p:nvSpPr>
          <p:cNvPr id="6" name="Line 7"/>
          <p:cNvSpPr>
            <a:spLocks noChangeShapeType="1"/>
          </p:cNvSpPr>
          <p:nvPr/>
        </p:nvSpPr>
        <p:spPr bwMode="auto">
          <a:xfrm>
            <a:off x="3140034" y="2190365"/>
            <a:ext cx="64770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7" name="Oval 8"/>
          <p:cNvSpPr>
            <a:spLocks noChangeArrowheads="1"/>
          </p:cNvSpPr>
          <p:nvPr/>
        </p:nvSpPr>
        <p:spPr bwMode="auto">
          <a:xfrm>
            <a:off x="1969921" y="1554240"/>
            <a:ext cx="3995738" cy="7207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s-AR" altLang="es-AR" sz="1800"/>
          </a:p>
        </p:txBody>
      </p:sp>
    </p:spTree>
    <p:extLst>
      <p:ext uri="{BB962C8B-B14F-4D97-AF65-F5344CB8AC3E}">
        <p14:creationId xmlns:p14="http://schemas.microsoft.com/office/powerpoint/2010/main" val="3730544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60220" y="692690"/>
            <a:ext cx="10264139" cy="656050"/>
          </a:xfrm>
        </p:spPr>
        <p:txBody>
          <a:bodyPr>
            <a:normAutofit fontScale="90000"/>
          </a:bodyPr>
          <a:lstStyle/>
          <a:p>
            <a:r>
              <a:rPr lang="es-AR" altLang="es-AR" b="1" dirty="0">
                <a:latin typeface="Arial" panose="020B0604020202020204" pitchFamily="34" charset="0"/>
                <a:cs typeface="Arial" panose="020B0604020202020204" pitchFamily="34" charset="0"/>
              </a:rPr>
              <a:t>Características clínicas de la hepatitis alcohólica</a:t>
            </a:r>
            <a:r>
              <a:rPr lang="es-ES" altLang="es-AR" b="1" dirty="0">
                <a:latin typeface="Courier New" panose="02070309020205020404" pitchFamily="49" charset="0"/>
              </a:rPr>
              <a:t/>
            </a:r>
            <a:br>
              <a:rPr lang="es-ES" altLang="es-AR" b="1" dirty="0">
                <a:latin typeface="Courier New" panose="02070309020205020404" pitchFamily="49" charset="0"/>
              </a:rPr>
            </a:br>
            <a:endParaRPr lang="es-AR" dirty="0"/>
          </a:p>
        </p:txBody>
      </p:sp>
      <p:sp>
        <p:nvSpPr>
          <p:cNvPr id="3" name="Marcador de contenido 2"/>
          <p:cNvSpPr>
            <a:spLocks noGrp="1"/>
          </p:cNvSpPr>
          <p:nvPr>
            <p:ph idx="1"/>
          </p:nvPr>
        </p:nvSpPr>
        <p:spPr>
          <a:xfrm>
            <a:off x="2034540" y="1691640"/>
            <a:ext cx="9795510" cy="4408714"/>
          </a:xfrm>
        </p:spPr>
        <p:txBody>
          <a:bodyPr>
            <a:normAutofit fontScale="92500" lnSpcReduction="10000"/>
          </a:bodyPr>
          <a:lstStyle/>
          <a:p>
            <a:pPr algn="just">
              <a:spcBef>
                <a:spcPct val="0"/>
              </a:spcBef>
              <a:buNone/>
            </a:pPr>
            <a:r>
              <a:rPr lang="es-AR" altLang="es-AR" sz="2800" dirty="0">
                <a:latin typeface="Arial" panose="020B0604020202020204" pitchFamily="34" charset="0"/>
                <a:cs typeface="Arial" panose="020B0604020202020204" pitchFamily="34" charset="0"/>
              </a:rPr>
              <a:t>Malestar, anorexia, fiebre, dolor abdominal (en el cuadrante superior derecho), ictericia, leucocitosis, moderado aumento de </a:t>
            </a:r>
            <a:r>
              <a:rPr lang="es-AR" altLang="es-AR" sz="2800" dirty="0" err="1">
                <a:latin typeface="Arial" panose="020B0604020202020204" pitchFamily="34" charset="0"/>
                <a:cs typeface="Arial" panose="020B0604020202020204" pitchFamily="34" charset="0"/>
              </a:rPr>
              <a:t>aminotransferasas</a:t>
            </a:r>
            <a:r>
              <a:rPr lang="es-AR" altLang="es-AR" sz="2800" dirty="0">
                <a:latin typeface="Arial" panose="020B0604020202020204" pitchFamily="34" charset="0"/>
                <a:cs typeface="Arial" panose="020B0604020202020204" pitchFamily="34" charset="0"/>
              </a:rPr>
              <a:t> séricas, tiempo de protrombina prolongado. </a:t>
            </a:r>
          </a:p>
          <a:p>
            <a:pPr algn="just">
              <a:spcBef>
                <a:spcPct val="0"/>
              </a:spcBef>
              <a:buNone/>
            </a:pPr>
            <a:endParaRPr lang="es-AR" altLang="es-AR" sz="2800" dirty="0">
              <a:latin typeface="Arial" panose="020B0604020202020204" pitchFamily="34" charset="0"/>
              <a:cs typeface="Arial" panose="020B0604020202020204" pitchFamily="34" charset="0"/>
            </a:endParaRPr>
          </a:p>
          <a:p>
            <a:pPr algn="just">
              <a:spcBef>
                <a:spcPct val="0"/>
              </a:spcBef>
              <a:buNone/>
            </a:pPr>
            <a:r>
              <a:rPr lang="es-AR" altLang="es-AR" sz="2800" dirty="0">
                <a:latin typeface="Arial" panose="020B0604020202020204" pitchFamily="34" charset="0"/>
                <a:cs typeface="Arial" panose="020B0604020202020204" pitchFamily="34" charset="0"/>
              </a:rPr>
              <a:t>Si dejan de tomar alcohol se recuperan si no el 70% desarrolla cirrosis</a:t>
            </a:r>
            <a:r>
              <a:rPr lang="es-AR" altLang="es-AR" sz="2800" dirty="0" smtClean="0">
                <a:latin typeface="Arial" panose="020B0604020202020204" pitchFamily="34" charset="0"/>
                <a:cs typeface="Arial" panose="020B0604020202020204" pitchFamily="34" charset="0"/>
              </a:rPr>
              <a:t>.</a:t>
            </a:r>
          </a:p>
          <a:p>
            <a:pPr algn="just">
              <a:spcBef>
                <a:spcPct val="0"/>
              </a:spcBef>
              <a:buNone/>
            </a:pPr>
            <a:endParaRPr lang="es-AR" altLang="es-AR" sz="2800" dirty="0" smtClean="0">
              <a:latin typeface="Arial" panose="020B0604020202020204" pitchFamily="34" charset="0"/>
              <a:cs typeface="Arial" panose="020B0604020202020204" pitchFamily="34" charset="0"/>
            </a:endParaRPr>
          </a:p>
          <a:p>
            <a:pPr algn="just">
              <a:spcBef>
                <a:spcPct val="0"/>
              </a:spcBef>
              <a:buNone/>
            </a:pPr>
            <a:r>
              <a:rPr lang="es-AR" altLang="es-AR" sz="2800" dirty="0" smtClean="0">
                <a:latin typeface="Arial" panose="020B0604020202020204" pitchFamily="34" charset="0"/>
                <a:cs typeface="Arial" panose="020B0604020202020204" pitchFamily="34" charset="0"/>
              </a:rPr>
              <a:t>TRATAMIENTO</a:t>
            </a:r>
          </a:p>
          <a:p>
            <a:pPr algn="just">
              <a:spcBef>
                <a:spcPct val="0"/>
              </a:spcBef>
              <a:buNone/>
            </a:pPr>
            <a:endParaRPr lang="es-AR" altLang="es-AR" sz="2800" dirty="0" smtClean="0">
              <a:latin typeface="Arial" panose="020B0604020202020204" pitchFamily="34" charset="0"/>
              <a:cs typeface="Arial" panose="020B0604020202020204" pitchFamily="34" charset="0"/>
            </a:endParaRPr>
          </a:p>
          <a:p>
            <a:pPr>
              <a:spcBef>
                <a:spcPct val="0"/>
              </a:spcBef>
              <a:buNone/>
            </a:pPr>
            <a:r>
              <a:rPr lang="es-AR" altLang="es-AR" sz="2800" dirty="0">
                <a:latin typeface="Arial" panose="020B0604020202020204" pitchFamily="34" charset="0"/>
                <a:cs typeface="Arial" panose="020B0604020202020204" pitchFamily="34" charset="0"/>
              </a:rPr>
              <a:t>Abstinencia de bebidas alcohólicas.</a:t>
            </a:r>
          </a:p>
          <a:p>
            <a:pPr>
              <a:spcBef>
                <a:spcPct val="0"/>
              </a:spcBef>
              <a:buNone/>
            </a:pPr>
            <a:r>
              <a:rPr lang="es-AR" altLang="es-AR" sz="2800" dirty="0">
                <a:latin typeface="Arial" panose="020B0604020202020204" pitchFamily="34" charset="0"/>
                <a:cs typeface="Arial" panose="020B0604020202020204" pitchFamily="34" charset="0"/>
              </a:rPr>
              <a:t>Corticoides, terapia nutricional</a:t>
            </a:r>
            <a:endParaRPr lang="es-ES" altLang="es-AR" sz="2800" dirty="0">
              <a:latin typeface="Arial" panose="020B0604020202020204" pitchFamily="34" charset="0"/>
              <a:cs typeface="Arial" panose="020B0604020202020204" pitchFamily="34" charset="0"/>
            </a:endParaRPr>
          </a:p>
          <a:p>
            <a:pPr algn="just">
              <a:spcBef>
                <a:spcPct val="0"/>
              </a:spcBef>
              <a:buNone/>
            </a:pPr>
            <a:endParaRPr lang="es-AR" altLang="es-AR" sz="2800" b="1" dirty="0">
              <a:latin typeface="Arial" panose="020B0604020202020204" pitchFamily="34" charset="0"/>
              <a:cs typeface="Arial" panose="020B0604020202020204" pitchFamily="34" charset="0"/>
            </a:endParaRPr>
          </a:p>
          <a:p>
            <a:endParaRPr lang="es-AR" dirty="0"/>
          </a:p>
        </p:txBody>
      </p:sp>
    </p:spTree>
    <p:extLst>
      <p:ext uri="{BB962C8B-B14F-4D97-AF65-F5344CB8AC3E}">
        <p14:creationId xmlns:p14="http://schemas.microsoft.com/office/powerpoint/2010/main" val="18236863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8"/>
          <p:cNvSpPr>
            <a:spLocks noChangeArrowheads="1"/>
          </p:cNvSpPr>
          <p:nvPr/>
        </p:nvSpPr>
        <p:spPr bwMode="auto">
          <a:xfrm>
            <a:off x="8642448" y="2928989"/>
            <a:ext cx="2592388" cy="1081088"/>
          </a:xfrm>
          <a:prstGeom prst="ellipse">
            <a:avLst/>
          </a:prstGeom>
          <a:solidFill>
            <a:schemeClr val="accent2">
              <a:lumMod val="40000"/>
              <a:lumOff val="60000"/>
            </a:schemeClr>
          </a:solidFill>
          <a:ln w="19050">
            <a:solidFill>
              <a:schemeClr val="tx1"/>
            </a:solidFill>
            <a:round/>
            <a:headEnd/>
            <a:tailEnd/>
          </a:ln>
          <a:effec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AR" altLang="es-AR" sz="1800" b="1"/>
              <a:t>Fibrosis/Cirrosis</a:t>
            </a:r>
            <a:endParaRPr lang="es-ES" altLang="es-AR" sz="1800" b="1"/>
          </a:p>
        </p:txBody>
      </p:sp>
      <p:sp>
        <p:nvSpPr>
          <p:cNvPr id="5" name="Oval 10"/>
          <p:cNvSpPr>
            <a:spLocks noChangeArrowheads="1"/>
          </p:cNvSpPr>
          <p:nvPr/>
        </p:nvSpPr>
        <p:spPr bwMode="auto">
          <a:xfrm>
            <a:off x="5329336" y="2640064"/>
            <a:ext cx="3168650" cy="2089150"/>
          </a:xfrm>
          <a:prstGeom prst="ellipse">
            <a:avLst/>
          </a:prstGeom>
          <a:solidFill>
            <a:schemeClr val="accent1">
              <a:lumMod val="60000"/>
              <a:lumOff val="40000"/>
            </a:schemeClr>
          </a:solidFill>
          <a:ln w="19050">
            <a:solidFill>
              <a:schemeClr val="tx1"/>
            </a:solidFill>
            <a:round/>
            <a:headEnd/>
            <a:tailEnd/>
          </a:ln>
          <a:effec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AR" altLang="es-AR" sz="2400" b="1">
                <a:solidFill>
                  <a:schemeClr val="bg1"/>
                </a:solidFill>
              </a:rPr>
              <a:t>Enfermedad </a:t>
            </a:r>
          </a:p>
          <a:p>
            <a:pPr algn="ctr" eaLnBrk="1" hangingPunct="1">
              <a:spcBef>
                <a:spcPct val="0"/>
              </a:spcBef>
              <a:buFontTx/>
              <a:buNone/>
            </a:pPr>
            <a:r>
              <a:rPr lang="es-AR" altLang="es-AR" sz="2400" b="1">
                <a:solidFill>
                  <a:schemeClr val="bg1"/>
                </a:solidFill>
              </a:rPr>
              <a:t>hepática </a:t>
            </a:r>
          </a:p>
          <a:p>
            <a:pPr algn="ctr" eaLnBrk="1" hangingPunct="1">
              <a:spcBef>
                <a:spcPct val="0"/>
              </a:spcBef>
              <a:buFontTx/>
              <a:buNone/>
            </a:pPr>
            <a:r>
              <a:rPr lang="es-AR" altLang="es-AR" sz="2400" b="1">
                <a:solidFill>
                  <a:schemeClr val="bg1"/>
                </a:solidFill>
              </a:rPr>
              <a:t>alcohólica</a:t>
            </a:r>
            <a:endParaRPr lang="es-ES" altLang="es-AR" sz="2400" b="1">
              <a:solidFill>
                <a:schemeClr val="bg1"/>
              </a:solidFill>
            </a:endParaRPr>
          </a:p>
        </p:txBody>
      </p:sp>
      <p:sp>
        <p:nvSpPr>
          <p:cNvPr id="7" name="CuadroTexto 6"/>
          <p:cNvSpPr txBox="1"/>
          <p:nvPr/>
        </p:nvSpPr>
        <p:spPr>
          <a:xfrm>
            <a:off x="1928067" y="5280660"/>
            <a:ext cx="9306769" cy="1200329"/>
          </a:xfrm>
          <a:prstGeom prst="rect">
            <a:avLst/>
          </a:prstGeom>
          <a:noFill/>
        </p:spPr>
        <p:txBody>
          <a:bodyPr wrap="square" rtlCol="0">
            <a:spAutoFit/>
          </a:bodyPr>
          <a:lstStyle/>
          <a:p>
            <a:pPr algn="just"/>
            <a:r>
              <a:rPr lang="es-AR" b="1" dirty="0" smtClean="0">
                <a:latin typeface="Arial" panose="020B0604020202020204" pitchFamily="34" charset="0"/>
                <a:cs typeface="Arial" panose="020B0604020202020204" pitchFamily="34" charset="0"/>
              </a:rPr>
              <a:t>Fibrosis</a:t>
            </a:r>
            <a:r>
              <a:rPr lang="es-AR" dirty="0" smtClean="0">
                <a:latin typeface="Arial" panose="020B0604020202020204" pitchFamily="34" charset="0"/>
                <a:cs typeface="Arial" panose="020B0604020202020204" pitchFamily="34" charset="0"/>
              </a:rPr>
              <a:t>: </a:t>
            </a:r>
            <a:r>
              <a:rPr lang="es-AR" dirty="0">
                <a:latin typeface="Arial" panose="020B0604020202020204" pitchFamily="34" charset="0"/>
                <a:cs typeface="Arial" panose="020B0604020202020204" pitchFamily="34" charset="0"/>
              </a:rPr>
              <a:t>una acumulación progresiva de fibras de colágeno en el parénquima </a:t>
            </a:r>
            <a:r>
              <a:rPr lang="es-AR" dirty="0" smtClean="0">
                <a:latin typeface="Arial" panose="020B0604020202020204" pitchFamily="34" charset="0"/>
                <a:cs typeface="Arial" panose="020B0604020202020204" pitchFamily="34" charset="0"/>
              </a:rPr>
              <a:t>hepático.</a:t>
            </a:r>
          </a:p>
          <a:p>
            <a:pPr algn="just"/>
            <a:endParaRPr lang="es-AR" dirty="0" smtClean="0">
              <a:latin typeface="Arial" panose="020B0604020202020204" pitchFamily="34" charset="0"/>
              <a:cs typeface="Arial" panose="020B0604020202020204" pitchFamily="34" charset="0"/>
            </a:endParaRPr>
          </a:p>
          <a:p>
            <a:pPr algn="just"/>
            <a:r>
              <a:rPr lang="es-AR" b="1" dirty="0" smtClean="0">
                <a:latin typeface="Arial" panose="020B0604020202020204" pitchFamily="34" charset="0"/>
                <a:cs typeface="Arial" panose="020B0604020202020204" pitchFamily="34" charset="0"/>
              </a:rPr>
              <a:t>Cirrosis: </a:t>
            </a:r>
            <a:r>
              <a:rPr lang="es-ES" dirty="0">
                <a:latin typeface="Arial" panose="020B0604020202020204" pitchFamily="34" charset="0"/>
                <a:cs typeface="Arial" panose="020B0604020202020204" pitchFamily="34" charset="0"/>
              </a:rPr>
              <a:t>La cirrosis es la destrucción de la arquitectura hepática normal por septos fibrosos que </a:t>
            </a:r>
            <a:r>
              <a:rPr lang="es-ES" dirty="0" smtClean="0">
                <a:latin typeface="Arial" panose="020B0604020202020204" pitchFamily="34" charset="0"/>
                <a:cs typeface="Arial" panose="020B0604020202020204" pitchFamily="34" charset="0"/>
              </a:rPr>
              <a:t>rodean </a:t>
            </a:r>
            <a:r>
              <a:rPr lang="es-ES" dirty="0">
                <a:latin typeface="Arial" panose="020B0604020202020204" pitchFamily="34" charset="0"/>
                <a:cs typeface="Arial" panose="020B0604020202020204" pitchFamily="34" charset="0"/>
              </a:rPr>
              <a:t>nódulos regenerativos de hepatocitos.</a:t>
            </a:r>
            <a:endParaRPr lang="es-AR" b="1"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1730901" y="191771"/>
            <a:ext cx="1969179" cy="1560711"/>
          </a:xfrm>
          <a:prstGeom prst="rect">
            <a:avLst/>
          </a:prstGeom>
        </p:spPr>
      </p:pic>
    </p:spTree>
    <p:extLst>
      <p:ext uri="{BB962C8B-B14F-4D97-AF65-F5344CB8AC3E}">
        <p14:creationId xmlns:p14="http://schemas.microsoft.com/office/powerpoint/2010/main" val="398959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9995" y="624110"/>
            <a:ext cx="2219105" cy="644620"/>
          </a:xfrm>
        </p:spPr>
        <p:txBody>
          <a:bodyPr>
            <a:normAutofit fontScale="90000"/>
          </a:bodyPr>
          <a:lstStyle/>
          <a:p>
            <a:r>
              <a:rPr lang="es-AR" dirty="0">
                <a:latin typeface="Arial" panose="020B0604020202020204" pitchFamily="34" charset="0"/>
                <a:cs typeface="Arial" panose="020B0604020202020204" pitchFamily="34" charset="0"/>
              </a:rPr>
              <a:t>CIRROSIS</a:t>
            </a:r>
          </a:p>
        </p:txBody>
      </p:sp>
      <p:sp>
        <p:nvSpPr>
          <p:cNvPr id="3" name="Marcador de contenido 2"/>
          <p:cNvSpPr>
            <a:spLocks noGrp="1"/>
          </p:cNvSpPr>
          <p:nvPr>
            <p:ph idx="1"/>
          </p:nvPr>
        </p:nvSpPr>
        <p:spPr>
          <a:xfrm>
            <a:off x="4406582" y="153568"/>
            <a:ext cx="8915400" cy="3777622"/>
          </a:xfrm>
        </p:spPr>
        <p:txBody>
          <a:bodyPr>
            <a:normAutofit/>
          </a:bodyPr>
          <a:lstStyle/>
          <a:p>
            <a:r>
              <a:rPr lang="es-AR" altLang="es-AR" sz="2400" b="1" dirty="0" smtClean="0">
                <a:latin typeface="Arial" panose="020B0604020202020204" pitchFamily="34" charset="0"/>
                <a:cs typeface="Arial" panose="020B0604020202020204" pitchFamily="34" charset="0"/>
              </a:rPr>
              <a:t>Necrosis</a:t>
            </a:r>
          </a:p>
          <a:p>
            <a:r>
              <a:rPr lang="es-AR" altLang="es-AR" sz="2400" b="1" dirty="0" smtClean="0">
                <a:latin typeface="Arial" panose="020B0604020202020204" pitchFamily="34" charset="0"/>
                <a:cs typeface="Arial" panose="020B0604020202020204" pitchFamily="34" charset="0"/>
              </a:rPr>
              <a:t>Inflamación</a:t>
            </a:r>
          </a:p>
          <a:p>
            <a:r>
              <a:rPr lang="es-AR" altLang="es-AR" sz="2400" b="1" dirty="0" smtClean="0">
                <a:latin typeface="Arial" panose="020B0604020202020204" pitchFamily="34" charset="0"/>
                <a:cs typeface="Arial" panose="020B0604020202020204" pitchFamily="34" charset="0"/>
              </a:rPr>
              <a:t>Fibrosis</a:t>
            </a:r>
          </a:p>
          <a:p>
            <a:r>
              <a:rPr lang="es-AR" altLang="es-AR" sz="2400" b="1" dirty="0" smtClean="0">
                <a:latin typeface="Arial" panose="020B0604020202020204" pitchFamily="34" charset="0"/>
                <a:cs typeface="Arial" panose="020B0604020202020204" pitchFamily="34" charset="0"/>
              </a:rPr>
              <a:t>Regeneración </a:t>
            </a:r>
            <a:r>
              <a:rPr lang="es-AR" altLang="es-AR" sz="2400" b="1" dirty="0">
                <a:latin typeface="Arial" panose="020B0604020202020204" pitchFamily="34" charset="0"/>
                <a:cs typeface="Arial" panose="020B0604020202020204" pitchFamily="34" charset="0"/>
              </a:rPr>
              <a:t>nodular</a:t>
            </a:r>
            <a:r>
              <a:rPr lang="es-AR" altLang="es-AR" sz="2400" dirty="0">
                <a:latin typeface="Arial" panose="020B0604020202020204" pitchFamily="34" charset="0"/>
                <a:cs typeface="Arial" panose="020B0604020202020204" pitchFamily="34" charset="0"/>
              </a:rPr>
              <a:t> (de tejidos</a:t>
            </a:r>
            <a:r>
              <a:rPr lang="es-AR" altLang="es-AR" sz="2400" dirty="0" smtClean="0">
                <a:latin typeface="Arial" panose="020B0604020202020204" pitchFamily="34" charset="0"/>
                <a:cs typeface="Arial" panose="020B0604020202020204" pitchFamily="34" charset="0"/>
              </a:rPr>
              <a:t>)</a:t>
            </a:r>
          </a:p>
          <a:p>
            <a:r>
              <a:rPr lang="es-AR" altLang="es-AR" sz="2400" b="1" dirty="0">
                <a:latin typeface="Arial" panose="020B0604020202020204" pitchFamily="34" charset="0"/>
                <a:cs typeface="Arial" panose="020B0604020202020204" pitchFamily="34" charset="0"/>
              </a:rPr>
              <a:t>A</a:t>
            </a:r>
            <a:r>
              <a:rPr lang="es-AR" altLang="es-AR" sz="2400" b="1" dirty="0" smtClean="0">
                <a:latin typeface="Arial" panose="020B0604020202020204" pitchFamily="34" charset="0"/>
                <a:cs typeface="Arial" panose="020B0604020202020204" pitchFamily="34" charset="0"/>
              </a:rPr>
              <a:t>nastomosis </a:t>
            </a:r>
            <a:r>
              <a:rPr lang="es-AR" altLang="es-AR" sz="2400" b="1" dirty="0">
                <a:latin typeface="Arial" panose="020B0604020202020204" pitchFamily="34" charset="0"/>
                <a:cs typeface="Arial" panose="020B0604020202020204" pitchFamily="34" charset="0"/>
              </a:rPr>
              <a:t>vascular</a:t>
            </a:r>
            <a:endParaRPr lang="es-AR" sz="2400" dirty="0">
              <a:latin typeface="Arial" panose="020B0604020202020204" pitchFamily="34" charset="0"/>
              <a:cs typeface="Arial" panose="020B0604020202020204" pitchFamily="34" charset="0"/>
            </a:endParaRPr>
          </a:p>
        </p:txBody>
      </p:sp>
      <p:sp>
        <p:nvSpPr>
          <p:cNvPr id="4" name="Título 1"/>
          <p:cNvSpPr txBox="1">
            <a:spLocks/>
          </p:cNvSpPr>
          <p:nvPr/>
        </p:nvSpPr>
        <p:spPr>
          <a:xfrm>
            <a:off x="2791913" y="2762147"/>
            <a:ext cx="8410355" cy="98371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2400" dirty="0" smtClean="0">
                <a:latin typeface="Arial" panose="020B0604020202020204" pitchFamily="34" charset="0"/>
                <a:cs typeface="Arial" panose="020B0604020202020204" pitchFamily="34" charset="0"/>
              </a:rPr>
              <a:t>CAUSA PRINCIPAL:  </a:t>
            </a:r>
            <a:r>
              <a:rPr lang="es-AR" sz="2000" b="1" dirty="0" smtClean="0">
                <a:latin typeface="Arial" panose="020B0604020202020204" pitchFamily="34" charset="0"/>
                <a:cs typeface="Arial" panose="020B0604020202020204" pitchFamily="34" charset="0"/>
              </a:rPr>
              <a:t>- ALCOHOLISMO </a:t>
            </a:r>
            <a:endParaRPr lang="es-AR" sz="2000" b="1" dirty="0">
              <a:latin typeface="Arial" panose="020B0604020202020204" pitchFamily="34" charset="0"/>
              <a:cs typeface="Arial" panose="020B0604020202020204" pitchFamily="34" charset="0"/>
            </a:endParaRPr>
          </a:p>
        </p:txBody>
      </p:sp>
      <p:sp>
        <p:nvSpPr>
          <p:cNvPr id="5" name="Título 1"/>
          <p:cNvSpPr txBox="1">
            <a:spLocks/>
          </p:cNvSpPr>
          <p:nvPr/>
        </p:nvSpPr>
        <p:spPr>
          <a:xfrm>
            <a:off x="2840140" y="3446982"/>
            <a:ext cx="8410355" cy="98371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AR" altLang="es-AR" sz="2000" b="1" dirty="0" smtClean="0">
                <a:latin typeface="Arial" panose="020B0604020202020204" pitchFamily="34" charset="0"/>
                <a:cs typeface="Arial" panose="020B0604020202020204" pitchFamily="34" charset="0"/>
              </a:rPr>
              <a:t>La </a:t>
            </a:r>
            <a:r>
              <a:rPr lang="es-AR" altLang="es-AR" sz="2000" b="1" dirty="0">
                <a:latin typeface="Arial" panose="020B0604020202020204" pitchFamily="34" charset="0"/>
                <a:cs typeface="Arial" panose="020B0604020202020204" pitchFamily="34" charset="0"/>
              </a:rPr>
              <a:t>destrucción de las células hepáticas se debe a los siguientes </a:t>
            </a:r>
            <a:r>
              <a:rPr lang="es-AR" altLang="es-AR" sz="2000" b="1" dirty="0" smtClean="0">
                <a:latin typeface="Arial" panose="020B0604020202020204" pitchFamily="34" charset="0"/>
                <a:cs typeface="Arial" panose="020B0604020202020204" pitchFamily="34" charset="0"/>
              </a:rPr>
              <a:t>factores</a:t>
            </a:r>
            <a:r>
              <a:rPr lang="es-AR" altLang="es-AR" sz="2000" dirty="0" smtClean="0">
                <a:latin typeface="Arial" panose="020B0604020202020204" pitchFamily="34" charset="0"/>
                <a:cs typeface="Arial" panose="020B0604020202020204" pitchFamily="34" charset="0"/>
              </a:rPr>
              <a:t>:     - Déficit </a:t>
            </a:r>
            <a:r>
              <a:rPr lang="es-AR" altLang="es-AR" sz="2000" dirty="0">
                <a:latin typeface="Arial" panose="020B0604020202020204" pitchFamily="34" charset="0"/>
                <a:cs typeface="Arial" panose="020B0604020202020204" pitchFamily="34" charset="0"/>
              </a:rPr>
              <a:t>de ATP</a:t>
            </a:r>
          </a:p>
          <a:p>
            <a:pPr algn="just"/>
            <a:r>
              <a:rPr lang="es-AR" altLang="es-AR" sz="2000" dirty="0">
                <a:latin typeface="Arial" panose="020B0604020202020204" pitchFamily="34" charset="0"/>
                <a:cs typeface="Arial" panose="020B0604020202020204" pitchFamily="34" charset="0"/>
              </a:rPr>
              <a:t> </a:t>
            </a:r>
            <a:r>
              <a:rPr lang="es-AR" altLang="es-AR" sz="2000" dirty="0" smtClean="0">
                <a:latin typeface="Arial" panose="020B0604020202020204" pitchFamily="34" charset="0"/>
                <a:cs typeface="Arial" panose="020B0604020202020204" pitchFamily="34" charset="0"/>
              </a:rPr>
              <a:t>                   - Producción </a:t>
            </a:r>
            <a:r>
              <a:rPr lang="es-AR" altLang="es-AR" sz="2000" dirty="0">
                <a:latin typeface="Arial" panose="020B0604020202020204" pitchFamily="34" charset="0"/>
                <a:cs typeface="Arial" panose="020B0604020202020204" pitchFamily="34" charset="0"/>
              </a:rPr>
              <a:t>excesiva de ROS (</a:t>
            </a:r>
            <a:r>
              <a:rPr lang="es-AR" altLang="es-AR" sz="2000" i="1" dirty="0">
                <a:latin typeface="Arial" panose="020B0604020202020204" pitchFamily="34" charset="0"/>
                <a:cs typeface="Arial" panose="020B0604020202020204" pitchFamily="34" charset="0"/>
              </a:rPr>
              <a:t>reactive </a:t>
            </a:r>
            <a:r>
              <a:rPr lang="es-AR" altLang="es-AR" sz="2000" i="1" dirty="0" err="1">
                <a:latin typeface="Arial" panose="020B0604020202020204" pitchFamily="34" charset="0"/>
                <a:cs typeface="Arial" panose="020B0604020202020204" pitchFamily="34" charset="0"/>
              </a:rPr>
              <a:t>oxygen</a:t>
            </a:r>
            <a:r>
              <a:rPr lang="es-AR" altLang="es-AR" sz="2000" i="1" dirty="0">
                <a:latin typeface="Arial" panose="020B0604020202020204" pitchFamily="34" charset="0"/>
                <a:cs typeface="Arial" panose="020B0604020202020204" pitchFamily="34" charset="0"/>
              </a:rPr>
              <a:t> </a:t>
            </a:r>
            <a:r>
              <a:rPr lang="es-AR" altLang="es-AR" sz="2000" i="1" dirty="0" err="1">
                <a:latin typeface="Arial" panose="020B0604020202020204" pitchFamily="34" charset="0"/>
                <a:cs typeface="Arial" panose="020B0604020202020204" pitchFamily="34" charset="0"/>
              </a:rPr>
              <a:t>species</a:t>
            </a:r>
            <a:r>
              <a:rPr lang="es-AR" altLang="es-AR" sz="2000" dirty="0">
                <a:latin typeface="Arial" panose="020B0604020202020204" pitchFamily="34" charset="0"/>
                <a:cs typeface="Arial" panose="020B0604020202020204" pitchFamily="34" charset="0"/>
              </a:rPr>
              <a:t>)</a:t>
            </a:r>
          </a:p>
          <a:p>
            <a:pPr algn="just"/>
            <a:r>
              <a:rPr lang="es-AR" altLang="es-AR" sz="2000" dirty="0" smtClean="0">
                <a:latin typeface="Arial" panose="020B0604020202020204" pitchFamily="34" charset="0"/>
                <a:cs typeface="Arial" panose="020B0604020202020204" pitchFamily="34" charset="0"/>
              </a:rPr>
              <a:t>                    - Déficit </a:t>
            </a:r>
            <a:r>
              <a:rPr lang="es-AR" altLang="es-AR" sz="2000" dirty="0">
                <a:latin typeface="Arial" panose="020B0604020202020204" pitchFamily="34" charset="0"/>
                <a:cs typeface="Arial" panose="020B0604020202020204" pitchFamily="34" charset="0"/>
              </a:rPr>
              <a:t>de antioxidantes (</a:t>
            </a:r>
            <a:r>
              <a:rPr lang="es-AR" altLang="es-AR" sz="2000" dirty="0" err="1">
                <a:latin typeface="Arial" panose="020B0604020202020204" pitchFamily="34" charset="0"/>
                <a:cs typeface="Arial" panose="020B0604020202020204" pitchFamily="34" charset="0"/>
              </a:rPr>
              <a:t>glutation</a:t>
            </a:r>
            <a:r>
              <a:rPr lang="es-AR" altLang="es-AR" sz="2000" dirty="0">
                <a:latin typeface="Arial" panose="020B0604020202020204" pitchFamily="34" charset="0"/>
                <a:cs typeface="Arial" panose="020B0604020202020204" pitchFamily="34" charset="0"/>
              </a:rPr>
              <a:t>, </a:t>
            </a:r>
            <a:r>
              <a:rPr lang="es-AR" altLang="es-AR" sz="2000" dirty="0" err="1">
                <a:latin typeface="Arial" panose="020B0604020202020204" pitchFamily="34" charset="0"/>
                <a:cs typeface="Arial" panose="020B0604020202020204" pitchFamily="34" charset="0"/>
              </a:rPr>
              <a:t>etc</a:t>
            </a:r>
            <a:r>
              <a:rPr lang="es-AR" altLang="es-AR" sz="2000" dirty="0">
                <a:latin typeface="Arial" panose="020B0604020202020204" pitchFamily="34" charset="0"/>
                <a:cs typeface="Arial" panose="020B0604020202020204" pitchFamily="34" charset="0"/>
              </a:rPr>
              <a:t>) o destrucción de </a:t>
            </a:r>
            <a:r>
              <a:rPr lang="es-AR" altLang="es-AR" sz="2000" dirty="0" smtClean="0">
                <a:latin typeface="Arial" panose="020B0604020202020204" pitchFamily="34" charset="0"/>
                <a:cs typeface="Arial" panose="020B0604020202020204" pitchFamily="34" charset="0"/>
              </a:rPr>
              <a:t>enzimas </a:t>
            </a:r>
            <a:r>
              <a:rPr lang="es-AR" altLang="es-AR" sz="2000" dirty="0">
                <a:latin typeface="Arial" panose="020B0604020202020204" pitchFamily="34" charset="0"/>
                <a:cs typeface="Arial" panose="020B0604020202020204" pitchFamily="34" charset="0"/>
              </a:rPr>
              <a:t>protectoras (SOD, </a:t>
            </a:r>
            <a:r>
              <a:rPr lang="es-AR" altLang="es-AR" sz="2000" dirty="0" err="1">
                <a:latin typeface="Arial" panose="020B0604020202020204" pitchFamily="34" charset="0"/>
                <a:cs typeface="Arial" panose="020B0604020202020204" pitchFamily="34" charset="0"/>
              </a:rPr>
              <a:t>glutation</a:t>
            </a:r>
            <a:r>
              <a:rPr lang="es-AR" altLang="es-AR" sz="2000" dirty="0">
                <a:latin typeface="Arial" panose="020B0604020202020204" pitchFamily="34" charset="0"/>
                <a:cs typeface="Arial" panose="020B0604020202020204" pitchFamily="34" charset="0"/>
              </a:rPr>
              <a:t> </a:t>
            </a:r>
            <a:r>
              <a:rPr lang="es-AR" altLang="es-AR" sz="2000" dirty="0" err="1">
                <a:latin typeface="Arial" panose="020B0604020202020204" pitchFamily="34" charset="0"/>
                <a:cs typeface="Arial" panose="020B0604020202020204" pitchFamily="34" charset="0"/>
              </a:rPr>
              <a:t>peroxidasas</a:t>
            </a:r>
            <a:r>
              <a:rPr lang="es-AR" altLang="es-AR" sz="2000" dirty="0">
                <a:latin typeface="Arial" panose="020B0604020202020204" pitchFamily="34" charset="0"/>
                <a:cs typeface="Arial" panose="020B0604020202020204" pitchFamily="34" charset="0"/>
              </a:rPr>
              <a:t>)</a:t>
            </a:r>
          </a:p>
          <a:p>
            <a:pPr algn="just"/>
            <a:r>
              <a:rPr lang="es-AR" altLang="es-AR" sz="2000" dirty="0" smtClean="0">
                <a:latin typeface="Arial" panose="020B0604020202020204" pitchFamily="34" charset="0"/>
                <a:cs typeface="Arial" panose="020B0604020202020204" pitchFamily="34" charset="0"/>
              </a:rPr>
              <a:t>                    - Las </a:t>
            </a:r>
            <a:r>
              <a:rPr lang="es-AR" altLang="es-AR" sz="2000" dirty="0">
                <a:latin typeface="Arial" panose="020B0604020202020204" pitchFamily="34" charset="0"/>
                <a:cs typeface="Arial" panose="020B0604020202020204" pitchFamily="34" charset="0"/>
              </a:rPr>
              <a:t>ROS reaccionan con fosfolípidos y </a:t>
            </a:r>
            <a:r>
              <a:rPr lang="es-AR" altLang="es-AR" sz="2000" dirty="0" err="1">
                <a:latin typeface="Arial" panose="020B0604020202020204" pitchFamily="34" charset="0"/>
                <a:cs typeface="Arial" panose="020B0604020202020204" pitchFamily="34" charset="0"/>
              </a:rPr>
              <a:t>ác</a:t>
            </a:r>
            <a:r>
              <a:rPr lang="es-AR" altLang="es-AR" sz="2000" dirty="0">
                <a:latin typeface="Arial" panose="020B0604020202020204" pitchFamily="34" charset="0"/>
                <a:cs typeface="Arial" panose="020B0604020202020204" pitchFamily="34" charset="0"/>
              </a:rPr>
              <a:t> grasos no saturados (</a:t>
            </a:r>
            <a:r>
              <a:rPr lang="es-AR" altLang="es-AR" sz="2000" dirty="0" err="1">
                <a:latin typeface="Arial" panose="020B0604020202020204" pitchFamily="34" charset="0"/>
                <a:cs typeface="Arial" panose="020B0604020202020204" pitchFamily="34" charset="0"/>
              </a:rPr>
              <a:t>peroxidación</a:t>
            </a:r>
            <a:r>
              <a:rPr lang="es-AR" altLang="es-AR" sz="2000" dirty="0">
                <a:latin typeface="Arial" panose="020B0604020202020204" pitchFamily="34" charset="0"/>
                <a:cs typeface="Arial" panose="020B0604020202020204" pitchFamily="34" charset="0"/>
              </a:rPr>
              <a:t> de lípidos), esto daña la membrana plasmática y las </a:t>
            </a:r>
            <a:r>
              <a:rPr lang="es-AR" altLang="es-AR" sz="2000" dirty="0" err="1">
                <a:latin typeface="Arial" panose="020B0604020202020204" pitchFamily="34" charset="0"/>
                <a:cs typeface="Arial" panose="020B0604020202020204" pitchFamily="34" charset="0"/>
              </a:rPr>
              <a:t>organelas</a:t>
            </a:r>
            <a:r>
              <a:rPr lang="es-AR" altLang="es-AR" sz="2000" dirty="0">
                <a:latin typeface="Arial" panose="020B0604020202020204" pitchFamily="34" charset="0"/>
                <a:cs typeface="Arial" panose="020B0604020202020204" pitchFamily="34" charset="0"/>
              </a:rPr>
              <a:t> celulares, esto provoca aumento de calcio intracelular, se activan proteasas y enzimas ocasionando daño celular irreversible.</a:t>
            </a:r>
            <a:endParaRPr lang="es-ES" altLang="es-AR" sz="2000" dirty="0">
              <a:latin typeface="Arial" panose="020B0604020202020204" pitchFamily="34" charset="0"/>
              <a:cs typeface="Arial" panose="020B0604020202020204" pitchFamily="34" charset="0"/>
            </a:endParaRPr>
          </a:p>
          <a:p>
            <a:r>
              <a:rPr lang="es-AR" sz="2000" b="1" dirty="0" smtClean="0">
                <a:latin typeface="Arial" panose="020B0604020202020204" pitchFamily="34" charset="0"/>
                <a:cs typeface="Arial" panose="020B0604020202020204" pitchFamily="34" charset="0"/>
              </a:rPr>
              <a:t> </a:t>
            </a:r>
            <a:endParaRPr lang="es-A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7871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69965" y="624110"/>
            <a:ext cx="3202085" cy="736060"/>
          </a:xfrm>
        </p:spPr>
        <p:txBody>
          <a:bodyPr/>
          <a:lstStyle/>
          <a:p>
            <a:r>
              <a:rPr lang="es-AR" dirty="0" smtClean="0">
                <a:latin typeface="Arial" panose="020B0604020202020204" pitchFamily="34" charset="0"/>
                <a:cs typeface="Arial" panose="020B0604020202020204" pitchFamily="34" charset="0"/>
              </a:rPr>
              <a:t>Sistema Porta</a:t>
            </a:r>
            <a:endParaRPr lang="es-AR" dirty="0">
              <a:latin typeface="Arial" panose="020B0604020202020204" pitchFamily="34" charset="0"/>
              <a:cs typeface="Arial" panose="020B0604020202020204" pitchFamily="34" charset="0"/>
            </a:endParaRP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8673" y="296815"/>
            <a:ext cx="5188880" cy="6331755"/>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29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bro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3728" y="451832"/>
            <a:ext cx="7304722" cy="589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3296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112" y="104457"/>
            <a:ext cx="4827588" cy="6760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273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7135" y="715550"/>
            <a:ext cx="8911687" cy="713200"/>
          </a:xfrm>
        </p:spPr>
        <p:txBody>
          <a:bodyPr>
            <a:normAutofit fontScale="90000"/>
          </a:bodyPr>
          <a:lstStyle/>
          <a:p>
            <a:r>
              <a:rPr lang="es-AR" altLang="es-AR" b="1" dirty="0">
                <a:latin typeface="Arial" panose="020B0604020202020204" pitchFamily="34" charset="0"/>
                <a:cs typeface="Arial" panose="020B0604020202020204" pitchFamily="34" charset="0"/>
              </a:rPr>
              <a:t>Complicaciones de la cirrosis</a:t>
            </a:r>
            <a:r>
              <a:rPr lang="es-ES" altLang="es-AR" b="1" dirty="0">
                <a:latin typeface="Courier New" panose="02070309020205020404" pitchFamily="49" charset="0"/>
              </a:rPr>
              <a:t/>
            </a:r>
            <a:br>
              <a:rPr lang="es-ES" altLang="es-AR" b="1" dirty="0">
                <a:latin typeface="Courier New" panose="02070309020205020404" pitchFamily="49" charset="0"/>
              </a:rPr>
            </a:br>
            <a:endParaRPr lang="es-AR" dirty="0"/>
          </a:p>
        </p:txBody>
      </p:sp>
      <p:sp>
        <p:nvSpPr>
          <p:cNvPr id="3" name="Marcador de contenido 2"/>
          <p:cNvSpPr>
            <a:spLocks noGrp="1"/>
          </p:cNvSpPr>
          <p:nvPr>
            <p:ph idx="1"/>
          </p:nvPr>
        </p:nvSpPr>
        <p:spPr>
          <a:xfrm>
            <a:off x="2589212" y="1428750"/>
            <a:ext cx="8915400" cy="5292090"/>
          </a:xfrm>
        </p:spPr>
        <p:txBody>
          <a:bodyPr>
            <a:normAutofit fontScale="85000" lnSpcReduction="20000"/>
          </a:bodyPr>
          <a:lstStyle/>
          <a:p>
            <a:pPr>
              <a:lnSpc>
                <a:spcPct val="90000"/>
              </a:lnSpc>
              <a:spcBef>
                <a:spcPct val="0"/>
              </a:spcBef>
              <a:buNone/>
            </a:pPr>
            <a:r>
              <a:rPr lang="es-AR" altLang="es-AR" sz="2400" b="1" dirty="0">
                <a:latin typeface="Arial" panose="020B0604020202020204" pitchFamily="34" charset="0"/>
                <a:cs typeface="Arial" panose="020B0604020202020204" pitchFamily="34" charset="0"/>
              </a:rPr>
              <a:t>Hipertensión </a:t>
            </a:r>
            <a:r>
              <a:rPr lang="es-AR" altLang="es-AR" sz="2400" b="1" dirty="0" smtClean="0">
                <a:latin typeface="Arial" panose="020B0604020202020204" pitchFamily="34" charset="0"/>
                <a:cs typeface="Arial" panose="020B0604020202020204" pitchFamily="34" charset="0"/>
              </a:rPr>
              <a:t>portal</a:t>
            </a:r>
          </a:p>
          <a:p>
            <a:pPr>
              <a:lnSpc>
                <a:spcPct val="90000"/>
              </a:lnSpc>
              <a:spcBef>
                <a:spcPct val="0"/>
              </a:spcBef>
              <a:buNone/>
            </a:pPr>
            <a:endParaRPr lang="es-AR" altLang="es-AR" sz="2400" b="1" dirty="0">
              <a:latin typeface="Arial" panose="020B0604020202020204" pitchFamily="34" charset="0"/>
              <a:cs typeface="Arial" panose="020B0604020202020204" pitchFamily="34" charset="0"/>
            </a:endParaRPr>
          </a:p>
          <a:p>
            <a:pPr>
              <a:lnSpc>
                <a:spcPct val="90000"/>
              </a:lnSpc>
              <a:spcBef>
                <a:spcPct val="0"/>
              </a:spcBef>
              <a:buNone/>
            </a:pPr>
            <a:r>
              <a:rPr lang="es-AR" altLang="es-AR" sz="2400" b="1" dirty="0">
                <a:latin typeface="Arial" panose="020B0604020202020204" pitchFamily="34" charset="0"/>
                <a:cs typeface="Arial" panose="020B0604020202020204" pitchFamily="34" charset="0"/>
              </a:rPr>
              <a:t>	</a:t>
            </a:r>
            <a:r>
              <a:rPr lang="es-AR" altLang="es-AR" sz="2400" b="1" dirty="0" smtClean="0">
                <a:latin typeface="Arial" panose="020B0604020202020204" pitchFamily="34" charset="0"/>
                <a:cs typeface="Arial" panose="020B0604020202020204" pitchFamily="34" charset="0"/>
              </a:rPr>
              <a:t>-Varices </a:t>
            </a:r>
            <a:r>
              <a:rPr lang="es-AR" altLang="es-AR" sz="2400" b="1" dirty="0">
                <a:latin typeface="Arial" panose="020B0604020202020204" pitchFamily="34" charset="0"/>
                <a:cs typeface="Arial" panose="020B0604020202020204" pitchFamily="34" charset="0"/>
              </a:rPr>
              <a:t>gastroesofágicas</a:t>
            </a:r>
          </a:p>
          <a:p>
            <a:pPr>
              <a:lnSpc>
                <a:spcPct val="90000"/>
              </a:lnSpc>
              <a:spcBef>
                <a:spcPct val="0"/>
              </a:spcBef>
              <a:buNone/>
            </a:pPr>
            <a:r>
              <a:rPr lang="es-AR" altLang="es-AR" sz="2400" b="1" dirty="0">
                <a:latin typeface="Arial" panose="020B0604020202020204" pitchFamily="34" charset="0"/>
                <a:cs typeface="Arial" panose="020B0604020202020204" pitchFamily="34" charset="0"/>
              </a:rPr>
              <a:t>	</a:t>
            </a:r>
            <a:r>
              <a:rPr lang="es-AR" altLang="es-AR" sz="2400" b="1" dirty="0" smtClean="0">
                <a:latin typeface="Arial" panose="020B0604020202020204" pitchFamily="34" charset="0"/>
                <a:cs typeface="Arial" panose="020B0604020202020204" pitchFamily="34" charset="0"/>
              </a:rPr>
              <a:t>-Esplenomegalia</a:t>
            </a:r>
            <a:endParaRPr lang="es-AR" altLang="es-AR" sz="2400" b="1" dirty="0">
              <a:latin typeface="Arial" panose="020B0604020202020204" pitchFamily="34" charset="0"/>
              <a:cs typeface="Arial" panose="020B0604020202020204" pitchFamily="34" charset="0"/>
            </a:endParaRPr>
          </a:p>
          <a:p>
            <a:pPr>
              <a:lnSpc>
                <a:spcPct val="90000"/>
              </a:lnSpc>
              <a:spcBef>
                <a:spcPct val="0"/>
              </a:spcBef>
              <a:buNone/>
            </a:pPr>
            <a:r>
              <a:rPr lang="es-AR" altLang="es-AR" sz="2400" b="1" dirty="0">
                <a:latin typeface="Arial" panose="020B0604020202020204" pitchFamily="34" charset="0"/>
                <a:cs typeface="Arial" panose="020B0604020202020204" pitchFamily="34" charset="0"/>
              </a:rPr>
              <a:t>	</a:t>
            </a:r>
            <a:r>
              <a:rPr lang="es-AR" altLang="es-AR" sz="2400" b="1" dirty="0" smtClean="0">
                <a:latin typeface="Arial" panose="020B0604020202020204" pitchFamily="34" charset="0"/>
                <a:cs typeface="Arial" panose="020B0604020202020204" pitchFamily="34" charset="0"/>
              </a:rPr>
              <a:t>-Ascitis</a:t>
            </a:r>
            <a:endParaRPr lang="es-AR" altLang="es-AR" sz="2400" b="1" dirty="0">
              <a:latin typeface="Arial" panose="020B0604020202020204" pitchFamily="34" charset="0"/>
              <a:cs typeface="Arial" panose="020B0604020202020204" pitchFamily="34" charset="0"/>
            </a:endParaRPr>
          </a:p>
          <a:p>
            <a:pPr>
              <a:lnSpc>
                <a:spcPct val="90000"/>
              </a:lnSpc>
              <a:spcBef>
                <a:spcPct val="0"/>
              </a:spcBef>
              <a:buNone/>
            </a:pPr>
            <a:r>
              <a:rPr lang="es-AR" altLang="es-AR" sz="2400" b="1" dirty="0">
                <a:latin typeface="Arial" panose="020B0604020202020204" pitchFamily="34" charset="0"/>
                <a:cs typeface="Arial" panose="020B0604020202020204" pitchFamily="34" charset="0"/>
              </a:rPr>
              <a:t>	     Peritonitis bacteriana espontánea</a:t>
            </a:r>
          </a:p>
          <a:p>
            <a:pPr>
              <a:lnSpc>
                <a:spcPct val="90000"/>
              </a:lnSpc>
              <a:spcBef>
                <a:spcPct val="0"/>
              </a:spcBef>
              <a:buNone/>
            </a:pPr>
            <a:endParaRPr lang="es-AR" altLang="es-AR" sz="2400" b="1" dirty="0">
              <a:latin typeface="Arial" panose="020B0604020202020204" pitchFamily="34" charset="0"/>
              <a:cs typeface="Arial" panose="020B0604020202020204" pitchFamily="34" charset="0"/>
            </a:endParaRPr>
          </a:p>
          <a:p>
            <a:pPr>
              <a:lnSpc>
                <a:spcPct val="90000"/>
              </a:lnSpc>
              <a:spcBef>
                <a:spcPct val="0"/>
              </a:spcBef>
              <a:buNone/>
            </a:pPr>
            <a:r>
              <a:rPr lang="es-AR" altLang="es-AR" sz="2400" b="1" dirty="0">
                <a:latin typeface="Arial" panose="020B0604020202020204" pitchFamily="34" charset="0"/>
                <a:cs typeface="Arial" panose="020B0604020202020204" pitchFamily="34" charset="0"/>
              </a:rPr>
              <a:t>Síndrome </a:t>
            </a:r>
            <a:r>
              <a:rPr lang="es-AR" altLang="es-AR" sz="2400" b="1" dirty="0" err="1">
                <a:latin typeface="Arial" panose="020B0604020202020204" pitchFamily="34" charset="0"/>
                <a:cs typeface="Arial" panose="020B0604020202020204" pitchFamily="34" charset="0"/>
              </a:rPr>
              <a:t>Hepatorrenal</a:t>
            </a:r>
            <a:endParaRPr lang="es-AR" altLang="es-AR" sz="2400" b="1" dirty="0">
              <a:latin typeface="Arial" panose="020B0604020202020204" pitchFamily="34" charset="0"/>
              <a:cs typeface="Arial" panose="020B0604020202020204" pitchFamily="34" charset="0"/>
            </a:endParaRPr>
          </a:p>
          <a:p>
            <a:pPr>
              <a:lnSpc>
                <a:spcPct val="90000"/>
              </a:lnSpc>
              <a:spcBef>
                <a:spcPct val="0"/>
              </a:spcBef>
              <a:buNone/>
            </a:pPr>
            <a:endParaRPr lang="es-AR" altLang="es-AR" sz="2400" b="1" dirty="0">
              <a:latin typeface="Arial" panose="020B0604020202020204" pitchFamily="34" charset="0"/>
              <a:cs typeface="Arial" panose="020B0604020202020204" pitchFamily="34" charset="0"/>
            </a:endParaRPr>
          </a:p>
          <a:p>
            <a:pPr>
              <a:lnSpc>
                <a:spcPct val="90000"/>
              </a:lnSpc>
              <a:spcBef>
                <a:spcPct val="0"/>
              </a:spcBef>
              <a:buNone/>
            </a:pPr>
            <a:r>
              <a:rPr lang="es-AR" altLang="es-AR" sz="2400" b="1" dirty="0" err="1">
                <a:latin typeface="Arial" panose="020B0604020202020204" pitchFamily="34" charset="0"/>
                <a:cs typeface="Arial" panose="020B0604020202020204" pitchFamily="34" charset="0"/>
              </a:rPr>
              <a:t>Encefalopátía</a:t>
            </a:r>
            <a:r>
              <a:rPr lang="es-AR" altLang="es-AR" sz="2400" b="1" dirty="0">
                <a:latin typeface="Arial" panose="020B0604020202020204" pitchFamily="34" charset="0"/>
                <a:cs typeface="Arial" panose="020B0604020202020204" pitchFamily="34" charset="0"/>
              </a:rPr>
              <a:t> hepática</a:t>
            </a:r>
          </a:p>
          <a:p>
            <a:pPr>
              <a:lnSpc>
                <a:spcPct val="90000"/>
              </a:lnSpc>
              <a:spcBef>
                <a:spcPct val="0"/>
              </a:spcBef>
              <a:buNone/>
            </a:pPr>
            <a:endParaRPr lang="es-AR" altLang="es-AR" sz="2400" b="1" dirty="0">
              <a:latin typeface="Arial" panose="020B0604020202020204" pitchFamily="34" charset="0"/>
              <a:cs typeface="Arial" panose="020B0604020202020204" pitchFamily="34" charset="0"/>
            </a:endParaRPr>
          </a:p>
          <a:p>
            <a:pPr>
              <a:lnSpc>
                <a:spcPct val="90000"/>
              </a:lnSpc>
              <a:spcBef>
                <a:spcPct val="0"/>
              </a:spcBef>
              <a:buNone/>
            </a:pPr>
            <a:r>
              <a:rPr lang="es-AR" altLang="es-AR" sz="2400" b="1" dirty="0" err="1">
                <a:latin typeface="Arial" panose="020B0604020202020204" pitchFamily="34" charset="0"/>
                <a:cs typeface="Arial" panose="020B0604020202020204" pitchFamily="34" charset="0"/>
              </a:rPr>
              <a:t>Colestasis</a:t>
            </a:r>
            <a:endParaRPr lang="es-AR" altLang="es-AR" sz="2400" b="1" dirty="0">
              <a:latin typeface="Arial" panose="020B0604020202020204" pitchFamily="34" charset="0"/>
              <a:cs typeface="Arial" panose="020B0604020202020204" pitchFamily="34" charset="0"/>
            </a:endParaRPr>
          </a:p>
          <a:p>
            <a:pPr>
              <a:lnSpc>
                <a:spcPct val="90000"/>
              </a:lnSpc>
              <a:spcBef>
                <a:spcPct val="0"/>
              </a:spcBef>
              <a:buNone/>
            </a:pPr>
            <a:endParaRPr lang="es-AR" altLang="es-AR" sz="2400" b="1" dirty="0">
              <a:latin typeface="Arial" panose="020B0604020202020204" pitchFamily="34" charset="0"/>
              <a:cs typeface="Arial" panose="020B0604020202020204" pitchFamily="34" charset="0"/>
            </a:endParaRPr>
          </a:p>
          <a:p>
            <a:pPr>
              <a:lnSpc>
                <a:spcPct val="90000"/>
              </a:lnSpc>
              <a:spcBef>
                <a:spcPct val="0"/>
              </a:spcBef>
              <a:buNone/>
            </a:pPr>
            <a:r>
              <a:rPr lang="es-AR" altLang="es-AR" sz="2400" b="1" dirty="0" err="1">
                <a:latin typeface="Arial" panose="020B0604020202020204" pitchFamily="34" charset="0"/>
                <a:cs typeface="Arial" panose="020B0604020202020204" pitchFamily="34" charset="0"/>
              </a:rPr>
              <a:t>Coagulopatía</a:t>
            </a:r>
            <a:endParaRPr lang="es-AR" altLang="es-AR" sz="2400" b="1" dirty="0">
              <a:latin typeface="Arial" panose="020B0604020202020204" pitchFamily="34" charset="0"/>
              <a:cs typeface="Arial" panose="020B0604020202020204" pitchFamily="34" charset="0"/>
            </a:endParaRPr>
          </a:p>
          <a:p>
            <a:pPr>
              <a:lnSpc>
                <a:spcPct val="90000"/>
              </a:lnSpc>
              <a:spcBef>
                <a:spcPct val="0"/>
              </a:spcBef>
              <a:buNone/>
            </a:pPr>
            <a:endParaRPr lang="es-AR" altLang="es-AR" sz="2400" b="1" dirty="0">
              <a:latin typeface="Arial" panose="020B0604020202020204" pitchFamily="34" charset="0"/>
              <a:cs typeface="Arial" panose="020B0604020202020204" pitchFamily="34" charset="0"/>
            </a:endParaRPr>
          </a:p>
          <a:p>
            <a:pPr>
              <a:lnSpc>
                <a:spcPct val="90000"/>
              </a:lnSpc>
              <a:spcBef>
                <a:spcPct val="0"/>
              </a:spcBef>
              <a:buNone/>
            </a:pPr>
            <a:r>
              <a:rPr lang="es-AR" altLang="es-AR" sz="2400" b="1" dirty="0">
                <a:latin typeface="Arial" panose="020B0604020202020204" pitchFamily="34" charset="0"/>
                <a:cs typeface="Arial" panose="020B0604020202020204" pitchFamily="34" charset="0"/>
              </a:rPr>
              <a:t>Anormalidades hematológicas</a:t>
            </a:r>
          </a:p>
          <a:p>
            <a:pPr>
              <a:lnSpc>
                <a:spcPct val="90000"/>
              </a:lnSpc>
              <a:spcBef>
                <a:spcPct val="0"/>
              </a:spcBef>
              <a:buNone/>
            </a:pPr>
            <a:r>
              <a:rPr lang="es-AR" altLang="es-AR" sz="2400" b="1" dirty="0">
                <a:latin typeface="Arial" panose="020B0604020202020204" pitchFamily="34" charset="0"/>
                <a:cs typeface="Arial" panose="020B0604020202020204" pitchFamily="34" charset="0"/>
              </a:rPr>
              <a:t>	</a:t>
            </a:r>
            <a:r>
              <a:rPr lang="es-AR" altLang="es-AR" sz="2400" b="1" dirty="0" smtClean="0">
                <a:latin typeface="Arial" panose="020B0604020202020204" pitchFamily="34" charset="0"/>
                <a:cs typeface="Arial" panose="020B0604020202020204" pitchFamily="34" charset="0"/>
              </a:rPr>
              <a:t>- Anemia</a:t>
            </a:r>
            <a:endParaRPr lang="es-AR" altLang="es-AR" sz="2400" b="1" dirty="0">
              <a:latin typeface="Arial" panose="020B0604020202020204" pitchFamily="34" charset="0"/>
              <a:cs typeface="Arial" panose="020B0604020202020204" pitchFamily="34" charset="0"/>
            </a:endParaRPr>
          </a:p>
          <a:p>
            <a:pPr>
              <a:lnSpc>
                <a:spcPct val="90000"/>
              </a:lnSpc>
              <a:spcBef>
                <a:spcPct val="0"/>
              </a:spcBef>
              <a:buNone/>
            </a:pPr>
            <a:r>
              <a:rPr lang="es-AR" altLang="es-AR" sz="2400" b="1" dirty="0">
                <a:latin typeface="Arial" panose="020B0604020202020204" pitchFamily="34" charset="0"/>
                <a:cs typeface="Arial" panose="020B0604020202020204" pitchFamily="34" charset="0"/>
              </a:rPr>
              <a:t>	</a:t>
            </a:r>
            <a:r>
              <a:rPr lang="es-AR" altLang="es-AR" sz="2400" b="1" dirty="0" smtClean="0">
                <a:latin typeface="Arial" panose="020B0604020202020204" pitchFamily="34" charset="0"/>
                <a:cs typeface="Arial" panose="020B0604020202020204" pitchFamily="34" charset="0"/>
              </a:rPr>
              <a:t>- Trombocitopenia</a:t>
            </a:r>
            <a:endParaRPr lang="es-AR" altLang="es-AR" sz="2400" b="1" dirty="0">
              <a:latin typeface="Arial" panose="020B0604020202020204" pitchFamily="34" charset="0"/>
              <a:cs typeface="Arial" panose="020B0604020202020204" pitchFamily="34" charset="0"/>
            </a:endParaRPr>
          </a:p>
          <a:p>
            <a:pPr>
              <a:lnSpc>
                <a:spcPct val="90000"/>
              </a:lnSpc>
              <a:spcBef>
                <a:spcPct val="0"/>
              </a:spcBef>
              <a:buNone/>
            </a:pPr>
            <a:r>
              <a:rPr lang="es-AR" altLang="es-AR" sz="2400" b="1" dirty="0">
                <a:latin typeface="Arial" panose="020B0604020202020204" pitchFamily="34" charset="0"/>
                <a:cs typeface="Arial" panose="020B0604020202020204" pitchFamily="34" charset="0"/>
              </a:rPr>
              <a:t>	</a:t>
            </a:r>
            <a:r>
              <a:rPr lang="es-AR" altLang="es-AR" sz="2400" b="1" dirty="0" smtClean="0">
                <a:latin typeface="Arial" panose="020B0604020202020204" pitchFamily="34" charset="0"/>
                <a:cs typeface="Arial" panose="020B0604020202020204" pitchFamily="34" charset="0"/>
              </a:rPr>
              <a:t>- Neutropenia</a:t>
            </a:r>
            <a:endParaRPr lang="es-AR" altLang="es-AR" sz="2400" b="1" dirty="0">
              <a:latin typeface="Arial" panose="020B0604020202020204" pitchFamily="34" charset="0"/>
              <a:cs typeface="Arial" panose="020B0604020202020204" pitchFamily="34" charset="0"/>
            </a:endParaRPr>
          </a:p>
          <a:p>
            <a:pPr>
              <a:lnSpc>
                <a:spcPct val="90000"/>
              </a:lnSpc>
              <a:spcBef>
                <a:spcPct val="0"/>
              </a:spcBef>
              <a:buNone/>
            </a:pPr>
            <a:endParaRPr lang="es-AR" altLang="es-AR" sz="2400" b="1" dirty="0">
              <a:latin typeface="Arial" panose="020B0604020202020204" pitchFamily="34" charset="0"/>
              <a:cs typeface="Arial" panose="020B0604020202020204" pitchFamily="34" charset="0"/>
            </a:endParaRPr>
          </a:p>
          <a:p>
            <a:pPr>
              <a:lnSpc>
                <a:spcPct val="90000"/>
              </a:lnSpc>
              <a:spcBef>
                <a:spcPct val="0"/>
              </a:spcBef>
              <a:buNone/>
            </a:pPr>
            <a:r>
              <a:rPr lang="es-AR" altLang="es-AR" sz="2400" b="1" dirty="0" err="1">
                <a:latin typeface="Arial" panose="020B0604020202020204" pitchFamily="34" charset="0"/>
                <a:cs typeface="Arial" panose="020B0604020202020204" pitchFamily="34" charset="0"/>
              </a:rPr>
              <a:t>Gynecomastia</a:t>
            </a:r>
            <a:r>
              <a:rPr lang="es-AR" altLang="es-AR" sz="2400" b="1" dirty="0">
                <a:latin typeface="Arial" panose="020B0604020202020204" pitchFamily="34" charset="0"/>
                <a:cs typeface="Arial" panose="020B0604020202020204" pitchFamily="34" charset="0"/>
              </a:rPr>
              <a:t>, irregularidades menstruales, función sexual anormal</a:t>
            </a:r>
          </a:p>
          <a:p>
            <a:pPr>
              <a:lnSpc>
                <a:spcPct val="90000"/>
              </a:lnSpc>
              <a:spcBef>
                <a:spcPct val="0"/>
              </a:spcBef>
              <a:buNone/>
            </a:pPr>
            <a:endParaRPr lang="es-AR" altLang="es-AR" sz="2400" b="1" dirty="0">
              <a:latin typeface="Arial" panose="020B0604020202020204" pitchFamily="34" charset="0"/>
              <a:cs typeface="Arial" panose="020B0604020202020204" pitchFamily="34" charset="0"/>
            </a:endParaRPr>
          </a:p>
          <a:p>
            <a:pPr>
              <a:lnSpc>
                <a:spcPct val="90000"/>
              </a:lnSpc>
              <a:spcBef>
                <a:spcPct val="0"/>
              </a:spcBef>
              <a:buNone/>
            </a:pPr>
            <a:r>
              <a:rPr lang="es-AR" altLang="es-AR" sz="2400" b="1" dirty="0">
                <a:latin typeface="Arial" panose="020B0604020202020204" pitchFamily="34" charset="0"/>
                <a:cs typeface="Arial" panose="020B0604020202020204" pitchFamily="34" charset="0"/>
              </a:rPr>
              <a:t>Carcinoma </a:t>
            </a:r>
            <a:r>
              <a:rPr lang="es-AR" altLang="es-AR" sz="2400" b="1" dirty="0" err="1">
                <a:latin typeface="Arial" panose="020B0604020202020204" pitchFamily="34" charset="0"/>
                <a:cs typeface="Arial" panose="020B0604020202020204" pitchFamily="34" charset="0"/>
              </a:rPr>
              <a:t>Hepatocelular</a:t>
            </a:r>
            <a:endParaRPr lang="es-ES" altLang="es-AR" sz="2400" b="1" dirty="0">
              <a:latin typeface="Arial" panose="020B0604020202020204" pitchFamily="34" charset="0"/>
              <a:cs typeface="Arial" panose="020B0604020202020204" pitchFamily="34" charset="0"/>
            </a:endParaRPr>
          </a:p>
          <a:p>
            <a:endParaRPr lang="es-AR" dirty="0"/>
          </a:p>
        </p:txBody>
      </p:sp>
    </p:spTree>
    <p:extLst>
      <p:ext uri="{BB962C8B-B14F-4D97-AF65-F5344CB8AC3E}">
        <p14:creationId xmlns:p14="http://schemas.microsoft.com/office/powerpoint/2010/main" val="2446609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69965" y="624110"/>
            <a:ext cx="5122325" cy="630412"/>
          </a:xfrm>
        </p:spPr>
        <p:txBody>
          <a:bodyPr>
            <a:normAutofit fontScale="90000"/>
          </a:bodyPr>
          <a:lstStyle/>
          <a:p>
            <a:r>
              <a:rPr lang="es-AR" dirty="0" smtClean="0">
                <a:latin typeface="Arial" panose="020B0604020202020204" pitchFamily="34" charset="0"/>
                <a:cs typeface="Arial" panose="020B0604020202020204" pitchFamily="34" charset="0"/>
              </a:rPr>
              <a:t>HIPERTENSIÓN PORTAL</a:t>
            </a:r>
            <a:endParaRPr lang="es-AR" dirty="0">
              <a:latin typeface="Arial" panose="020B0604020202020204" pitchFamily="34" charset="0"/>
              <a:cs typeface="Arial" panose="020B0604020202020204"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1590" y="1482725"/>
            <a:ext cx="3365500" cy="41052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8"/>
          <p:cNvSpPr txBox="1">
            <a:spLocks noChangeArrowheads="1"/>
          </p:cNvSpPr>
          <p:nvPr/>
        </p:nvSpPr>
        <p:spPr bwMode="auto">
          <a:xfrm>
            <a:off x="2364740" y="1482725"/>
            <a:ext cx="513397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s-AR" altLang="es-AR" sz="2000" dirty="0"/>
              <a:t>La presencia de fibrosis en el espacio de </a:t>
            </a:r>
            <a:r>
              <a:rPr lang="es-AR" altLang="es-AR" sz="2000" dirty="0" err="1"/>
              <a:t>Disse</a:t>
            </a:r>
            <a:r>
              <a:rPr lang="es-AR" altLang="es-AR" sz="2000" dirty="0"/>
              <a:t> impide que se lleve a cabo el intercambio de metabolitos entre la sangre del sinusoide y el hepatocito y al mismo tiempo ocasiona que aumente la resistencia en los sinusoides, esto lleva a que se eleve la presión venosa </a:t>
            </a:r>
            <a:r>
              <a:rPr lang="es-AR" altLang="es-AR" sz="2000" dirty="0" err="1"/>
              <a:t>intrahepática</a:t>
            </a:r>
            <a:r>
              <a:rPr lang="es-AR" altLang="es-AR" sz="2000" dirty="0"/>
              <a:t>.</a:t>
            </a:r>
          </a:p>
          <a:p>
            <a:pPr algn="just" eaLnBrk="1" hangingPunct="1">
              <a:spcBef>
                <a:spcPct val="0"/>
              </a:spcBef>
              <a:buFontTx/>
              <a:buNone/>
            </a:pPr>
            <a:endParaRPr lang="es-AR" altLang="es-AR" sz="2000" dirty="0"/>
          </a:p>
          <a:p>
            <a:pPr algn="just" eaLnBrk="1" hangingPunct="1">
              <a:spcBef>
                <a:spcPct val="0"/>
              </a:spcBef>
              <a:buFontTx/>
              <a:buNone/>
            </a:pPr>
            <a:r>
              <a:rPr lang="es-AR" altLang="es-AR" sz="2000" dirty="0"/>
              <a:t>La sangre “retrocede” y una fracción sustancial de sangre encuentra rutas alternativas para volver a la circulación sistémica evitando el hígado (derivación porto-sistémica).</a:t>
            </a:r>
          </a:p>
          <a:p>
            <a:pPr eaLnBrk="1" hangingPunct="1">
              <a:spcBef>
                <a:spcPct val="0"/>
              </a:spcBef>
              <a:buFontTx/>
              <a:buNone/>
            </a:pPr>
            <a:endParaRPr lang="es-AR" altLang="es-AR" sz="2000" dirty="0"/>
          </a:p>
          <a:p>
            <a:pPr eaLnBrk="1" hangingPunct="1">
              <a:spcBef>
                <a:spcPct val="0"/>
              </a:spcBef>
              <a:buFontTx/>
              <a:buNone/>
            </a:pPr>
            <a:endParaRPr lang="es-ES" altLang="es-AR" sz="2000" dirty="0"/>
          </a:p>
        </p:txBody>
      </p:sp>
      <p:sp>
        <p:nvSpPr>
          <p:cNvPr id="7" name="Text Box 9"/>
          <p:cNvSpPr txBox="1">
            <a:spLocks noChangeArrowheads="1"/>
          </p:cNvSpPr>
          <p:nvPr/>
        </p:nvSpPr>
        <p:spPr bwMode="auto">
          <a:xfrm>
            <a:off x="2529840" y="6019800"/>
            <a:ext cx="83962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2000" dirty="0"/>
              <a:t>Por un lado esto puede llevar a la formación de </a:t>
            </a:r>
            <a:r>
              <a:rPr lang="es-AR" altLang="es-AR" sz="2000" b="1" dirty="0"/>
              <a:t>varices gastroesofágicas,</a:t>
            </a:r>
            <a:r>
              <a:rPr lang="es-AR" altLang="es-AR" sz="2000" dirty="0"/>
              <a:t> a la</a:t>
            </a:r>
            <a:r>
              <a:rPr lang="es-AR" altLang="es-AR" sz="2000" b="1" dirty="0"/>
              <a:t> esplenomegalia </a:t>
            </a:r>
            <a:r>
              <a:rPr lang="es-AR" altLang="es-AR" sz="2000" dirty="0"/>
              <a:t>y al</a:t>
            </a:r>
            <a:r>
              <a:rPr lang="es-AR" altLang="es-AR" sz="2000" b="1" dirty="0"/>
              <a:t> </a:t>
            </a:r>
            <a:r>
              <a:rPr lang="es-AR" altLang="es-AR" sz="2000" b="1" dirty="0" err="1"/>
              <a:t>hiperesplenismo</a:t>
            </a:r>
            <a:r>
              <a:rPr lang="es-AR" altLang="es-AR" sz="2000" dirty="0"/>
              <a:t>.</a:t>
            </a:r>
            <a:endParaRPr lang="es-ES" altLang="es-AR" sz="2000" dirty="0"/>
          </a:p>
        </p:txBody>
      </p:sp>
    </p:spTree>
    <p:extLst>
      <p:ext uri="{BB962C8B-B14F-4D97-AF65-F5344CB8AC3E}">
        <p14:creationId xmlns:p14="http://schemas.microsoft.com/office/powerpoint/2010/main" val="638657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259648" y="569913"/>
            <a:ext cx="7651750" cy="954107"/>
          </a:xfrm>
          <a:prstGeom prst="rect">
            <a:avLst/>
          </a:prstGeom>
          <a:noFill/>
          <a:ln w="9525">
            <a:noFill/>
            <a:miter lim="800000"/>
            <a:headEnd/>
            <a:tailEnd/>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AR" altLang="es-AR" b="1" dirty="0"/>
              <a:t>Ascitis</a:t>
            </a:r>
            <a:r>
              <a:rPr lang="es-AR" altLang="es-AR" dirty="0"/>
              <a:t>:</a:t>
            </a:r>
          </a:p>
          <a:p>
            <a:pPr algn="ctr" eaLnBrk="1" hangingPunct="1">
              <a:spcBef>
                <a:spcPct val="0"/>
              </a:spcBef>
              <a:buFontTx/>
              <a:buNone/>
            </a:pPr>
            <a:r>
              <a:rPr lang="es-AR" altLang="es-AR" sz="1800" dirty="0"/>
              <a:t> </a:t>
            </a:r>
            <a:r>
              <a:rPr lang="es-AR" altLang="es-AR" sz="2400" dirty="0"/>
              <a:t>Acumulación de líquido en la cavidad peritoneal</a:t>
            </a:r>
            <a:endParaRPr lang="es-ES" altLang="es-AR" sz="2400" dirty="0"/>
          </a:p>
        </p:txBody>
      </p:sp>
      <p:pic>
        <p:nvPicPr>
          <p:cNvPr id="5" name="Picture 6" descr="Nucleus factsheet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913" y="1844675"/>
            <a:ext cx="3714750" cy="2838450"/>
          </a:xfrm>
          <a:prstGeom prst="rect">
            <a:avLst/>
          </a:prstGeom>
          <a:noFill/>
          <a:ln w="5080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7"/>
          <p:cNvSpPr txBox="1">
            <a:spLocks noChangeArrowheads="1"/>
          </p:cNvSpPr>
          <p:nvPr/>
        </p:nvSpPr>
        <p:spPr bwMode="auto">
          <a:xfrm>
            <a:off x="3748405" y="5297805"/>
            <a:ext cx="46841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2400" b="1" dirty="0"/>
              <a:t>¿Por qué se produce la </a:t>
            </a:r>
            <a:r>
              <a:rPr lang="es-AR" altLang="es-AR" sz="2400" b="1" dirty="0" err="1"/>
              <a:t>Acitis</a:t>
            </a:r>
            <a:r>
              <a:rPr lang="es-AR" altLang="es-AR" sz="2400" b="1" dirty="0"/>
              <a:t>?</a:t>
            </a:r>
            <a:endParaRPr lang="es-ES" altLang="es-AR" sz="2400" b="1" dirty="0"/>
          </a:p>
        </p:txBody>
      </p:sp>
    </p:spTree>
    <p:extLst>
      <p:ext uri="{BB962C8B-B14F-4D97-AF65-F5344CB8AC3E}">
        <p14:creationId xmlns:p14="http://schemas.microsoft.com/office/powerpoint/2010/main" val="2456336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6402070" y="187325"/>
            <a:ext cx="1295400" cy="217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AR" altLang="es-AR" sz="1200" b="1"/>
              <a:t>CIRROSIS</a:t>
            </a:r>
            <a:endParaRPr lang="es-ES" altLang="es-AR" sz="1200" b="1"/>
          </a:p>
        </p:txBody>
      </p:sp>
      <p:sp>
        <p:nvSpPr>
          <p:cNvPr id="5" name="Rectangle 6"/>
          <p:cNvSpPr>
            <a:spLocks noChangeArrowheads="1"/>
          </p:cNvSpPr>
          <p:nvPr/>
        </p:nvSpPr>
        <p:spPr bwMode="auto">
          <a:xfrm>
            <a:off x="6187758" y="620713"/>
            <a:ext cx="1798637" cy="360362"/>
          </a:xfrm>
          <a:prstGeom prst="rect">
            <a:avLst/>
          </a:prstGeom>
          <a:solidFill>
            <a:srgbClr val="86E28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AR" altLang="es-AR" sz="1200" b="1"/>
              <a:t>HIPERTENSION </a:t>
            </a:r>
          </a:p>
          <a:p>
            <a:pPr algn="ctr" eaLnBrk="1" hangingPunct="1">
              <a:spcBef>
                <a:spcPct val="0"/>
              </a:spcBef>
              <a:buFontTx/>
              <a:buNone/>
            </a:pPr>
            <a:r>
              <a:rPr lang="es-AR" altLang="es-AR" sz="1200" b="1"/>
              <a:t>PORTAL</a:t>
            </a:r>
            <a:endParaRPr lang="es-ES" altLang="es-AR" sz="1200" b="1"/>
          </a:p>
        </p:txBody>
      </p:sp>
      <p:sp>
        <p:nvSpPr>
          <p:cNvPr id="6" name="Rectangle 7"/>
          <p:cNvSpPr>
            <a:spLocks noChangeArrowheads="1"/>
          </p:cNvSpPr>
          <p:nvPr/>
        </p:nvSpPr>
        <p:spPr bwMode="auto">
          <a:xfrm>
            <a:off x="6187758" y="1140077"/>
            <a:ext cx="179863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ES" altLang="es-AR" sz="1200" b="1" dirty="0" smtClean="0"/>
              <a:t>Vasodilatación periférica</a:t>
            </a:r>
            <a:endParaRPr lang="es-ES" altLang="es-AR" sz="1200" b="1" dirty="0"/>
          </a:p>
        </p:txBody>
      </p:sp>
      <p:sp>
        <p:nvSpPr>
          <p:cNvPr id="7" name="Rectangle 9"/>
          <p:cNvSpPr>
            <a:spLocks noChangeArrowheads="1"/>
          </p:cNvSpPr>
          <p:nvPr/>
        </p:nvSpPr>
        <p:spPr bwMode="auto">
          <a:xfrm>
            <a:off x="2045970" y="1916113"/>
            <a:ext cx="1296988"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AR" altLang="es-AR" sz="1200" b="1"/>
              <a:t>Disminuye </a:t>
            </a:r>
          </a:p>
          <a:p>
            <a:pPr algn="ctr" eaLnBrk="1" hangingPunct="1">
              <a:spcBef>
                <a:spcPct val="0"/>
              </a:spcBef>
              <a:buFontTx/>
              <a:buNone/>
            </a:pPr>
            <a:r>
              <a:rPr lang="es-AR" altLang="es-AR" sz="1200" b="1"/>
              <a:t>síntesis de</a:t>
            </a:r>
          </a:p>
          <a:p>
            <a:pPr algn="ctr" eaLnBrk="1" hangingPunct="1">
              <a:spcBef>
                <a:spcPct val="0"/>
              </a:spcBef>
              <a:buFontTx/>
              <a:buNone/>
            </a:pPr>
            <a:r>
              <a:rPr lang="es-AR" altLang="es-AR" sz="1200" b="1"/>
              <a:t> albúmina</a:t>
            </a:r>
            <a:endParaRPr lang="es-ES" altLang="es-AR" sz="1200" b="1"/>
          </a:p>
        </p:txBody>
      </p:sp>
      <p:sp>
        <p:nvSpPr>
          <p:cNvPr id="8" name="Rectangle 10"/>
          <p:cNvSpPr>
            <a:spLocks noChangeArrowheads="1"/>
          </p:cNvSpPr>
          <p:nvPr/>
        </p:nvSpPr>
        <p:spPr bwMode="auto">
          <a:xfrm>
            <a:off x="5898833" y="2269206"/>
            <a:ext cx="2160587"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AR" altLang="es-AR" sz="1200" b="1" dirty="0"/>
              <a:t>Disminución del volumen</a:t>
            </a:r>
          </a:p>
          <a:p>
            <a:pPr algn="ctr" eaLnBrk="1" hangingPunct="1">
              <a:spcBef>
                <a:spcPct val="0"/>
              </a:spcBef>
              <a:buFontTx/>
              <a:buNone/>
            </a:pPr>
            <a:r>
              <a:rPr lang="es-AR" altLang="es-AR" sz="1200" b="1" dirty="0"/>
              <a:t> </a:t>
            </a:r>
            <a:r>
              <a:rPr lang="es-AR" altLang="es-AR" sz="1200" b="1" dirty="0" smtClean="0"/>
              <a:t>plasmático arterial </a:t>
            </a:r>
            <a:r>
              <a:rPr lang="es-AR" altLang="es-AR" sz="1200" b="1" dirty="0"/>
              <a:t>efectivo</a:t>
            </a:r>
            <a:endParaRPr lang="es-ES" altLang="es-AR" sz="1200" b="1" dirty="0"/>
          </a:p>
        </p:txBody>
      </p:sp>
      <p:sp>
        <p:nvSpPr>
          <p:cNvPr id="9" name="Rectangle 11"/>
          <p:cNvSpPr>
            <a:spLocks noChangeArrowheads="1"/>
          </p:cNvSpPr>
          <p:nvPr/>
        </p:nvSpPr>
        <p:spPr bwMode="auto">
          <a:xfrm>
            <a:off x="6259195" y="3077495"/>
            <a:ext cx="17272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AR" altLang="es-AR" sz="1200" b="1" dirty="0"/>
              <a:t>Disminución del </a:t>
            </a:r>
          </a:p>
          <a:p>
            <a:pPr algn="ctr" eaLnBrk="1" hangingPunct="1">
              <a:spcBef>
                <a:spcPct val="0"/>
              </a:spcBef>
              <a:buFontTx/>
              <a:buNone/>
            </a:pPr>
            <a:r>
              <a:rPr lang="es-AR" altLang="es-AR" sz="1200" b="1" dirty="0"/>
              <a:t>gasto cardíaco</a:t>
            </a:r>
            <a:endParaRPr lang="es-ES" altLang="es-AR" sz="1200" b="1" dirty="0"/>
          </a:p>
        </p:txBody>
      </p:sp>
      <p:sp>
        <p:nvSpPr>
          <p:cNvPr id="10" name="Rectangle 12"/>
          <p:cNvSpPr>
            <a:spLocks noChangeArrowheads="1"/>
          </p:cNvSpPr>
          <p:nvPr/>
        </p:nvSpPr>
        <p:spPr bwMode="auto">
          <a:xfrm>
            <a:off x="4314508" y="3933825"/>
            <a:ext cx="122396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AR" altLang="es-AR" sz="1200" b="1"/>
              <a:t>Aumento ADH</a:t>
            </a:r>
            <a:endParaRPr lang="es-ES" altLang="es-AR" sz="1200" b="1"/>
          </a:p>
        </p:txBody>
      </p:sp>
      <p:sp>
        <p:nvSpPr>
          <p:cNvPr id="11" name="Rectangle 13"/>
          <p:cNvSpPr>
            <a:spLocks noChangeArrowheads="1"/>
          </p:cNvSpPr>
          <p:nvPr/>
        </p:nvSpPr>
        <p:spPr bwMode="auto">
          <a:xfrm>
            <a:off x="6186170" y="3932238"/>
            <a:ext cx="20891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AR" altLang="es-AR" sz="1200" b="1"/>
              <a:t>Activación del SNS</a:t>
            </a:r>
            <a:endParaRPr lang="es-ES" altLang="es-AR" sz="1200" b="1"/>
          </a:p>
        </p:txBody>
      </p:sp>
      <p:sp>
        <p:nvSpPr>
          <p:cNvPr id="12" name="Rectangle 14"/>
          <p:cNvSpPr>
            <a:spLocks noChangeArrowheads="1"/>
          </p:cNvSpPr>
          <p:nvPr/>
        </p:nvSpPr>
        <p:spPr bwMode="auto">
          <a:xfrm>
            <a:off x="8418195" y="3932238"/>
            <a:ext cx="2446338"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AR" altLang="es-AR" sz="1200" b="1"/>
              <a:t>Activación del Sistema</a:t>
            </a:r>
          </a:p>
          <a:p>
            <a:pPr algn="ctr" eaLnBrk="1" hangingPunct="1">
              <a:spcBef>
                <a:spcPct val="0"/>
              </a:spcBef>
              <a:buFontTx/>
              <a:buNone/>
            </a:pPr>
            <a:r>
              <a:rPr lang="es-AR" altLang="es-AR" sz="1200" b="1"/>
              <a:t> Renina-Angiotensina-Aldosterona</a:t>
            </a:r>
            <a:endParaRPr lang="es-ES" altLang="es-AR" sz="1200" b="1"/>
          </a:p>
        </p:txBody>
      </p:sp>
      <p:sp>
        <p:nvSpPr>
          <p:cNvPr id="13" name="Rectangle 15"/>
          <p:cNvSpPr>
            <a:spLocks noChangeArrowheads="1"/>
          </p:cNvSpPr>
          <p:nvPr/>
        </p:nvSpPr>
        <p:spPr bwMode="auto">
          <a:xfrm>
            <a:off x="8346758" y="5227638"/>
            <a:ext cx="20161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AR" altLang="es-AR" sz="1200" b="1"/>
              <a:t>Vasoconstricción</a:t>
            </a:r>
          </a:p>
          <a:p>
            <a:pPr algn="ctr" eaLnBrk="1" hangingPunct="1">
              <a:spcBef>
                <a:spcPct val="0"/>
              </a:spcBef>
              <a:buFontTx/>
              <a:buNone/>
            </a:pPr>
            <a:r>
              <a:rPr lang="es-AR" altLang="es-AR" sz="1200" b="1"/>
              <a:t> de la arteria renal</a:t>
            </a:r>
            <a:endParaRPr lang="es-ES" altLang="es-AR" sz="1200" b="1"/>
          </a:p>
        </p:txBody>
      </p:sp>
      <p:sp>
        <p:nvSpPr>
          <p:cNvPr id="14" name="Rectangle 16"/>
          <p:cNvSpPr>
            <a:spLocks noChangeArrowheads="1"/>
          </p:cNvSpPr>
          <p:nvPr/>
        </p:nvSpPr>
        <p:spPr bwMode="auto">
          <a:xfrm>
            <a:off x="4385945" y="5157788"/>
            <a:ext cx="22320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AR" altLang="es-AR" sz="1200" b="1"/>
              <a:t>Aumenta la retención</a:t>
            </a:r>
          </a:p>
          <a:p>
            <a:pPr algn="ctr" eaLnBrk="1" hangingPunct="1">
              <a:spcBef>
                <a:spcPct val="0"/>
              </a:spcBef>
              <a:buFontTx/>
              <a:buNone/>
            </a:pPr>
            <a:r>
              <a:rPr lang="es-AR" altLang="es-AR" sz="1200" b="1"/>
              <a:t> de agua y sodio</a:t>
            </a:r>
            <a:endParaRPr lang="es-ES" altLang="es-AR" sz="1200" b="1"/>
          </a:p>
        </p:txBody>
      </p:sp>
      <p:sp>
        <p:nvSpPr>
          <p:cNvPr id="15" name="Rectangle 17"/>
          <p:cNvSpPr>
            <a:spLocks noChangeArrowheads="1"/>
          </p:cNvSpPr>
          <p:nvPr/>
        </p:nvSpPr>
        <p:spPr bwMode="auto">
          <a:xfrm>
            <a:off x="8202295" y="6091238"/>
            <a:ext cx="2305050" cy="433387"/>
          </a:xfrm>
          <a:prstGeom prst="rect">
            <a:avLst/>
          </a:prstGeom>
          <a:solidFill>
            <a:srgbClr val="86E28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AR" altLang="es-AR" sz="1200" b="1"/>
              <a:t>SINDROME HEPATORRENAL</a:t>
            </a:r>
            <a:endParaRPr lang="es-ES" altLang="es-AR" sz="1200" b="1"/>
          </a:p>
        </p:txBody>
      </p:sp>
      <p:sp>
        <p:nvSpPr>
          <p:cNvPr id="16" name="Rectangle 18"/>
          <p:cNvSpPr>
            <a:spLocks noChangeArrowheads="1"/>
          </p:cNvSpPr>
          <p:nvPr/>
        </p:nvSpPr>
        <p:spPr bwMode="auto">
          <a:xfrm>
            <a:off x="2369820" y="6092825"/>
            <a:ext cx="3779838" cy="433388"/>
          </a:xfrm>
          <a:prstGeom prst="rect">
            <a:avLst/>
          </a:prstGeom>
          <a:solidFill>
            <a:srgbClr val="86E28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AR" altLang="es-AR" sz="1200" b="1"/>
              <a:t>FORMACION DE ASCITIS</a:t>
            </a:r>
            <a:endParaRPr lang="es-ES" altLang="es-AR" sz="1200" b="1"/>
          </a:p>
        </p:txBody>
      </p:sp>
      <p:sp>
        <p:nvSpPr>
          <p:cNvPr id="17" name="Line 19"/>
          <p:cNvSpPr>
            <a:spLocks noChangeShapeType="1"/>
          </p:cNvSpPr>
          <p:nvPr/>
        </p:nvSpPr>
        <p:spPr bwMode="auto">
          <a:xfrm>
            <a:off x="2730183" y="4437063"/>
            <a:ext cx="0" cy="1584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latin typeface="Arial" panose="020B0604020202020204" pitchFamily="34" charset="0"/>
              <a:cs typeface="Arial" panose="020B0604020202020204" pitchFamily="34" charset="0"/>
            </a:endParaRPr>
          </a:p>
        </p:txBody>
      </p:sp>
      <p:sp>
        <p:nvSpPr>
          <p:cNvPr id="18" name="Line 20"/>
          <p:cNvSpPr>
            <a:spLocks noChangeShapeType="1"/>
          </p:cNvSpPr>
          <p:nvPr/>
        </p:nvSpPr>
        <p:spPr bwMode="auto">
          <a:xfrm>
            <a:off x="5251133" y="558958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latin typeface="Arial" panose="020B0604020202020204" pitchFamily="34" charset="0"/>
              <a:cs typeface="Arial" panose="020B0604020202020204" pitchFamily="34" charset="0"/>
            </a:endParaRPr>
          </a:p>
        </p:txBody>
      </p:sp>
      <p:sp>
        <p:nvSpPr>
          <p:cNvPr id="19" name="Line 21"/>
          <p:cNvSpPr>
            <a:spLocks noChangeShapeType="1"/>
          </p:cNvSpPr>
          <p:nvPr/>
        </p:nvSpPr>
        <p:spPr bwMode="auto">
          <a:xfrm>
            <a:off x="9354820" y="5661025"/>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latin typeface="Arial" panose="020B0604020202020204" pitchFamily="34" charset="0"/>
              <a:cs typeface="Arial" panose="020B0604020202020204" pitchFamily="34" charset="0"/>
            </a:endParaRPr>
          </a:p>
        </p:txBody>
      </p:sp>
      <p:sp>
        <p:nvSpPr>
          <p:cNvPr id="20" name="Line 23"/>
          <p:cNvSpPr>
            <a:spLocks noChangeShapeType="1"/>
          </p:cNvSpPr>
          <p:nvPr/>
        </p:nvSpPr>
        <p:spPr bwMode="auto">
          <a:xfrm>
            <a:off x="5033645" y="3717925"/>
            <a:ext cx="4752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latin typeface="Arial" panose="020B0604020202020204" pitchFamily="34" charset="0"/>
              <a:cs typeface="Arial" panose="020B0604020202020204" pitchFamily="34" charset="0"/>
            </a:endParaRPr>
          </a:p>
        </p:txBody>
      </p:sp>
      <p:sp>
        <p:nvSpPr>
          <p:cNvPr id="21" name="Line 24"/>
          <p:cNvSpPr>
            <a:spLocks noChangeShapeType="1"/>
          </p:cNvSpPr>
          <p:nvPr/>
        </p:nvSpPr>
        <p:spPr bwMode="auto">
          <a:xfrm>
            <a:off x="5033645" y="371792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latin typeface="Arial" panose="020B0604020202020204" pitchFamily="34" charset="0"/>
              <a:cs typeface="Arial" panose="020B0604020202020204" pitchFamily="34" charset="0"/>
            </a:endParaRPr>
          </a:p>
        </p:txBody>
      </p:sp>
      <p:sp>
        <p:nvSpPr>
          <p:cNvPr id="22" name="Line 25"/>
          <p:cNvSpPr>
            <a:spLocks noChangeShapeType="1"/>
          </p:cNvSpPr>
          <p:nvPr/>
        </p:nvSpPr>
        <p:spPr bwMode="auto">
          <a:xfrm>
            <a:off x="7122795" y="371792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latin typeface="Arial" panose="020B0604020202020204" pitchFamily="34" charset="0"/>
              <a:cs typeface="Arial" panose="020B0604020202020204" pitchFamily="34" charset="0"/>
            </a:endParaRPr>
          </a:p>
        </p:txBody>
      </p:sp>
      <p:sp>
        <p:nvSpPr>
          <p:cNvPr id="23" name="Line 26"/>
          <p:cNvSpPr>
            <a:spLocks noChangeShapeType="1"/>
          </p:cNvSpPr>
          <p:nvPr/>
        </p:nvSpPr>
        <p:spPr bwMode="auto">
          <a:xfrm>
            <a:off x="9786620" y="371792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latin typeface="Arial" panose="020B0604020202020204" pitchFamily="34" charset="0"/>
              <a:cs typeface="Arial" panose="020B0604020202020204" pitchFamily="34" charset="0"/>
            </a:endParaRPr>
          </a:p>
        </p:txBody>
      </p:sp>
      <p:sp>
        <p:nvSpPr>
          <p:cNvPr id="24" name="Line 28"/>
          <p:cNvSpPr>
            <a:spLocks noChangeShapeType="1"/>
          </p:cNvSpPr>
          <p:nvPr/>
        </p:nvSpPr>
        <p:spPr bwMode="auto">
          <a:xfrm>
            <a:off x="7122795" y="35020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latin typeface="Arial" panose="020B0604020202020204" pitchFamily="34" charset="0"/>
              <a:cs typeface="Arial" panose="020B0604020202020204" pitchFamily="34" charset="0"/>
            </a:endParaRPr>
          </a:p>
        </p:txBody>
      </p:sp>
      <p:sp>
        <p:nvSpPr>
          <p:cNvPr id="25" name="Line 29"/>
          <p:cNvSpPr>
            <a:spLocks noChangeShapeType="1"/>
          </p:cNvSpPr>
          <p:nvPr/>
        </p:nvSpPr>
        <p:spPr bwMode="auto">
          <a:xfrm>
            <a:off x="5609908" y="4940300"/>
            <a:ext cx="3744912"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latin typeface="Arial" panose="020B0604020202020204" pitchFamily="34" charset="0"/>
              <a:cs typeface="Arial" panose="020B0604020202020204" pitchFamily="34" charset="0"/>
            </a:endParaRPr>
          </a:p>
        </p:txBody>
      </p:sp>
      <p:sp>
        <p:nvSpPr>
          <p:cNvPr id="26" name="Line 30"/>
          <p:cNvSpPr>
            <a:spLocks noChangeShapeType="1"/>
          </p:cNvSpPr>
          <p:nvPr/>
        </p:nvSpPr>
        <p:spPr bwMode="auto">
          <a:xfrm>
            <a:off x="5609908" y="4940300"/>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latin typeface="Arial" panose="020B0604020202020204" pitchFamily="34" charset="0"/>
              <a:cs typeface="Arial" panose="020B0604020202020204" pitchFamily="34" charset="0"/>
            </a:endParaRPr>
          </a:p>
        </p:txBody>
      </p:sp>
      <p:sp>
        <p:nvSpPr>
          <p:cNvPr id="27" name="Line 32"/>
          <p:cNvSpPr>
            <a:spLocks noChangeShapeType="1"/>
          </p:cNvSpPr>
          <p:nvPr/>
        </p:nvSpPr>
        <p:spPr bwMode="auto">
          <a:xfrm>
            <a:off x="9354820" y="4940300"/>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latin typeface="Arial" panose="020B0604020202020204" pitchFamily="34" charset="0"/>
              <a:cs typeface="Arial" panose="020B0604020202020204" pitchFamily="34" charset="0"/>
            </a:endParaRPr>
          </a:p>
        </p:txBody>
      </p:sp>
      <p:sp>
        <p:nvSpPr>
          <p:cNvPr id="28" name="Line 33"/>
          <p:cNvSpPr>
            <a:spLocks noChangeShapeType="1"/>
          </p:cNvSpPr>
          <p:nvPr/>
        </p:nvSpPr>
        <p:spPr bwMode="auto">
          <a:xfrm>
            <a:off x="7267258" y="47244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latin typeface="Arial" panose="020B0604020202020204" pitchFamily="34" charset="0"/>
              <a:cs typeface="Arial" panose="020B0604020202020204" pitchFamily="34" charset="0"/>
            </a:endParaRPr>
          </a:p>
        </p:txBody>
      </p:sp>
      <p:sp>
        <p:nvSpPr>
          <p:cNvPr id="29" name="Line 34"/>
          <p:cNvSpPr>
            <a:spLocks noChangeShapeType="1"/>
          </p:cNvSpPr>
          <p:nvPr/>
        </p:nvSpPr>
        <p:spPr bwMode="auto">
          <a:xfrm>
            <a:off x="5106670" y="4724400"/>
            <a:ext cx="4752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latin typeface="Arial" panose="020B0604020202020204" pitchFamily="34" charset="0"/>
              <a:cs typeface="Arial" panose="020B0604020202020204" pitchFamily="34" charset="0"/>
            </a:endParaRPr>
          </a:p>
        </p:txBody>
      </p:sp>
      <p:sp>
        <p:nvSpPr>
          <p:cNvPr id="30" name="Line 35"/>
          <p:cNvSpPr>
            <a:spLocks noChangeShapeType="1"/>
          </p:cNvSpPr>
          <p:nvPr/>
        </p:nvSpPr>
        <p:spPr bwMode="auto">
          <a:xfrm>
            <a:off x="9859645" y="45085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latin typeface="Arial" panose="020B0604020202020204" pitchFamily="34" charset="0"/>
              <a:cs typeface="Arial" panose="020B0604020202020204" pitchFamily="34" charset="0"/>
            </a:endParaRPr>
          </a:p>
        </p:txBody>
      </p:sp>
      <p:sp>
        <p:nvSpPr>
          <p:cNvPr id="31" name="Line 36"/>
          <p:cNvSpPr>
            <a:spLocks noChangeShapeType="1"/>
          </p:cNvSpPr>
          <p:nvPr/>
        </p:nvSpPr>
        <p:spPr bwMode="auto">
          <a:xfrm>
            <a:off x="5106670" y="45085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latin typeface="Arial" panose="020B0604020202020204" pitchFamily="34" charset="0"/>
              <a:cs typeface="Arial" panose="020B0604020202020204" pitchFamily="34" charset="0"/>
            </a:endParaRPr>
          </a:p>
        </p:txBody>
      </p:sp>
      <p:sp>
        <p:nvSpPr>
          <p:cNvPr id="32" name="Line 37"/>
          <p:cNvSpPr>
            <a:spLocks noChangeShapeType="1"/>
          </p:cNvSpPr>
          <p:nvPr/>
        </p:nvSpPr>
        <p:spPr bwMode="auto">
          <a:xfrm>
            <a:off x="7267258" y="45085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latin typeface="Arial" panose="020B0604020202020204" pitchFamily="34" charset="0"/>
              <a:cs typeface="Arial" panose="020B0604020202020204" pitchFamily="34" charset="0"/>
            </a:endParaRPr>
          </a:p>
        </p:txBody>
      </p:sp>
      <p:sp>
        <p:nvSpPr>
          <p:cNvPr id="33" name="Line 38"/>
          <p:cNvSpPr>
            <a:spLocks noChangeShapeType="1"/>
          </p:cNvSpPr>
          <p:nvPr/>
        </p:nvSpPr>
        <p:spPr bwMode="auto">
          <a:xfrm>
            <a:off x="7049770" y="40481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latin typeface="Arial" panose="020B0604020202020204" pitchFamily="34" charset="0"/>
              <a:cs typeface="Arial" panose="020B0604020202020204" pitchFamily="34" charset="0"/>
            </a:endParaRPr>
          </a:p>
        </p:txBody>
      </p:sp>
      <p:sp>
        <p:nvSpPr>
          <p:cNvPr id="34" name="Line 39"/>
          <p:cNvSpPr>
            <a:spLocks noChangeShapeType="1"/>
          </p:cNvSpPr>
          <p:nvPr/>
        </p:nvSpPr>
        <p:spPr bwMode="auto">
          <a:xfrm>
            <a:off x="7049770" y="2781300"/>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latin typeface="Arial" panose="020B0604020202020204" pitchFamily="34" charset="0"/>
              <a:cs typeface="Arial" panose="020B0604020202020204" pitchFamily="34" charset="0"/>
            </a:endParaRPr>
          </a:p>
        </p:txBody>
      </p:sp>
      <p:sp>
        <p:nvSpPr>
          <p:cNvPr id="35" name="Line 40"/>
          <p:cNvSpPr>
            <a:spLocks noChangeShapeType="1"/>
          </p:cNvSpPr>
          <p:nvPr/>
        </p:nvSpPr>
        <p:spPr bwMode="auto">
          <a:xfrm>
            <a:off x="7049770" y="105092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latin typeface="Arial" panose="020B0604020202020204" pitchFamily="34" charset="0"/>
              <a:cs typeface="Arial" panose="020B0604020202020204" pitchFamily="34" charset="0"/>
            </a:endParaRPr>
          </a:p>
        </p:txBody>
      </p:sp>
      <p:sp>
        <p:nvSpPr>
          <p:cNvPr id="36" name="Line 42"/>
          <p:cNvSpPr>
            <a:spLocks noChangeShapeType="1"/>
          </p:cNvSpPr>
          <p:nvPr/>
        </p:nvSpPr>
        <p:spPr bwMode="auto">
          <a:xfrm>
            <a:off x="7049770" y="2038767"/>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latin typeface="Arial" panose="020B0604020202020204" pitchFamily="34" charset="0"/>
              <a:cs typeface="Arial" panose="020B0604020202020204" pitchFamily="34" charset="0"/>
            </a:endParaRPr>
          </a:p>
        </p:txBody>
      </p:sp>
      <p:sp>
        <p:nvSpPr>
          <p:cNvPr id="37" name="Line 44"/>
          <p:cNvSpPr>
            <a:spLocks noChangeShapeType="1"/>
          </p:cNvSpPr>
          <p:nvPr/>
        </p:nvSpPr>
        <p:spPr bwMode="auto">
          <a:xfrm>
            <a:off x="2801620" y="333375"/>
            <a:ext cx="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latin typeface="Arial" panose="020B0604020202020204" pitchFamily="34" charset="0"/>
              <a:cs typeface="Arial" panose="020B0604020202020204" pitchFamily="34" charset="0"/>
            </a:endParaRPr>
          </a:p>
        </p:txBody>
      </p:sp>
      <p:sp>
        <p:nvSpPr>
          <p:cNvPr id="38" name="Line 45"/>
          <p:cNvSpPr>
            <a:spLocks noChangeShapeType="1"/>
          </p:cNvSpPr>
          <p:nvPr/>
        </p:nvSpPr>
        <p:spPr bwMode="auto">
          <a:xfrm flipH="1">
            <a:off x="2801620" y="333375"/>
            <a:ext cx="36004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latin typeface="Arial" panose="020B0604020202020204" pitchFamily="34" charset="0"/>
              <a:cs typeface="Arial" panose="020B0604020202020204" pitchFamily="34" charset="0"/>
            </a:endParaRPr>
          </a:p>
        </p:txBody>
      </p:sp>
      <p:sp>
        <p:nvSpPr>
          <p:cNvPr id="39" name="Text Box 47"/>
          <p:cNvSpPr txBox="1">
            <a:spLocks noChangeArrowheads="1"/>
          </p:cNvSpPr>
          <p:nvPr/>
        </p:nvSpPr>
        <p:spPr bwMode="auto">
          <a:xfrm>
            <a:off x="3377883" y="1844675"/>
            <a:ext cx="1604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1200" b="1"/>
              <a:t>Bloqueo venoso intrahepático</a:t>
            </a:r>
            <a:endParaRPr lang="es-ES" altLang="es-AR" sz="1200" b="1"/>
          </a:p>
        </p:txBody>
      </p:sp>
      <p:sp>
        <p:nvSpPr>
          <p:cNvPr id="40" name="Text Box 48"/>
          <p:cNvSpPr txBox="1">
            <a:spLocks noChangeArrowheads="1"/>
          </p:cNvSpPr>
          <p:nvPr/>
        </p:nvSpPr>
        <p:spPr bwMode="auto">
          <a:xfrm>
            <a:off x="3449320" y="2492375"/>
            <a:ext cx="1531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1200" b="1"/>
              <a:t>Aumenta la linfa hepática</a:t>
            </a:r>
            <a:endParaRPr lang="es-ES" altLang="es-AR" sz="1200" b="1"/>
          </a:p>
        </p:txBody>
      </p:sp>
      <p:sp>
        <p:nvSpPr>
          <p:cNvPr id="41" name="Line 49"/>
          <p:cNvSpPr>
            <a:spLocks noChangeShapeType="1"/>
          </p:cNvSpPr>
          <p:nvPr/>
        </p:nvSpPr>
        <p:spPr bwMode="auto">
          <a:xfrm>
            <a:off x="4025583" y="333375"/>
            <a:ext cx="0" cy="14398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latin typeface="Arial" panose="020B0604020202020204" pitchFamily="34" charset="0"/>
              <a:cs typeface="Arial" panose="020B0604020202020204" pitchFamily="34" charset="0"/>
            </a:endParaRPr>
          </a:p>
        </p:txBody>
      </p:sp>
      <p:sp>
        <p:nvSpPr>
          <p:cNvPr id="42" name="Line 50"/>
          <p:cNvSpPr>
            <a:spLocks noChangeShapeType="1"/>
          </p:cNvSpPr>
          <p:nvPr/>
        </p:nvSpPr>
        <p:spPr bwMode="auto">
          <a:xfrm>
            <a:off x="4025583" y="2349500"/>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latin typeface="Arial" panose="020B0604020202020204" pitchFamily="34" charset="0"/>
              <a:cs typeface="Arial" panose="020B0604020202020204" pitchFamily="34" charset="0"/>
            </a:endParaRPr>
          </a:p>
        </p:txBody>
      </p:sp>
      <p:sp>
        <p:nvSpPr>
          <p:cNvPr id="43" name="Line 51"/>
          <p:cNvSpPr>
            <a:spLocks noChangeShapeType="1"/>
          </p:cNvSpPr>
          <p:nvPr/>
        </p:nvSpPr>
        <p:spPr bwMode="auto">
          <a:xfrm>
            <a:off x="3881120" y="3068638"/>
            <a:ext cx="0" cy="29527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latin typeface="Arial" panose="020B0604020202020204" pitchFamily="34" charset="0"/>
              <a:cs typeface="Arial" panose="020B0604020202020204" pitchFamily="34" charset="0"/>
            </a:endParaRPr>
          </a:p>
        </p:txBody>
      </p:sp>
      <p:sp>
        <p:nvSpPr>
          <p:cNvPr id="44" name="Text Box 52"/>
          <p:cNvSpPr txBox="1">
            <a:spLocks noChangeArrowheads="1"/>
          </p:cNvSpPr>
          <p:nvPr/>
        </p:nvSpPr>
        <p:spPr bwMode="auto">
          <a:xfrm>
            <a:off x="2045970" y="3068638"/>
            <a:ext cx="14686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1200" b="1"/>
              <a:t>Hipoalbuminemia</a:t>
            </a:r>
            <a:endParaRPr lang="es-ES" altLang="es-AR" sz="1200" b="1"/>
          </a:p>
        </p:txBody>
      </p:sp>
      <p:sp>
        <p:nvSpPr>
          <p:cNvPr id="45" name="Text Box 53"/>
          <p:cNvSpPr txBox="1">
            <a:spLocks noChangeArrowheads="1"/>
          </p:cNvSpPr>
          <p:nvPr/>
        </p:nvSpPr>
        <p:spPr bwMode="auto">
          <a:xfrm>
            <a:off x="2045970" y="3789363"/>
            <a:ext cx="1855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1200" b="1"/>
              <a:t>Disminución de la Presión oncótica</a:t>
            </a:r>
            <a:endParaRPr lang="es-ES" altLang="es-AR" sz="1200" b="1"/>
          </a:p>
        </p:txBody>
      </p:sp>
      <p:sp>
        <p:nvSpPr>
          <p:cNvPr id="46" name="Line 54"/>
          <p:cNvSpPr>
            <a:spLocks noChangeShapeType="1"/>
          </p:cNvSpPr>
          <p:nvPr/>
        </p:nvSpPr>
        <p:spPr bwMode="auto">
          <a:xfrm>
            <a:off x="2801620" y="2492375"/>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latin typeface="Arial" panose="020B0604020202020204" pitchFamily="34" charset="0"/>
              <a:cs typeface="Arial" panose="020B0604020202020204" pitchFamily="34" charset="0"/>
            </a:endParaRPr>
          </a:p>
        </p:txBody>
      </p:sp>
      <p:sp>
        <p:nvSpPr>
          <p:cNvPr id="47" name="Line 55"/>
          <p:cNvSpPr>
            <a:spLocks noChangeShapeType="1"/>
          </p:cNvSpPr>
          <p:nvPr/>
        </p:nvSpPr>
        <p:spPr bwMode="auto">
          <a:xfrm>
            <a:off x="2801620" y="3357563"/>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latin typeface="Arial" panose="020B0604020202020204" pitchFamily="34" charset="0"/>
              <a:cs typeface="Arial" panose="020B0604020202020204" pitchFamily="34" charset="0"/>
            </a:endParaRPr>
          </a:p>
        </p:txBody>
      </p:sp>
      <p:sp>
        <p:nvSpPr>
          <p:cNvPr id="48" name="Rectangle 7"/>
          <p:cNvSpPr>
            <a:spLocks noChangeArrowheads="1"/>
          </p:cNvSpPr>
          <p:nvPr/>
        </p:nvSpPr>
        <p:spPr bwMode="auto">
          <a:xfrm>
            <a:off x="6195780" y="1661443"/>
            <a:ext cx="179863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ES" altLang="es-AR" sz="1200" b="1" dirty="0" smtClean="0"/>
              <a:t>Reducción en la resistencia </a:t>
            </a:r>
          </a:p>
          <a:p>
            <a:pPr algn="ctr" eaLnBrk="1" hangingPunct="1">
              <a:spcBef>
                <a:spcPct val="0"/>
              </a:spcBef>
              <a:buFontTx/>
              <a:buNone/>
            </a:pPr>
            <a:r>
              <a:rPr lang="es-ES" altLang="es-AR" sz="1200" b="1" dirty="0" smtClean="0"/>
              <a:t>vascular sistémica</a:t>
            </a:r>
            <a:endParaRPr lang="es-ES" altLang="es-AR" sz="1200" b="1" dirty="0"/>
          </a:p>
        </p:txBody>
      </p:sp>
      <p:sp>
        <p:nvSpPr>
          <p:cNvPr id="49" name="Line 40"/>
          <p:cNvSpPr>
            <a:spLocks noChangeShapeType="1"/>
          </p:cNvSpPr>
          <p:nvPr/>
        </p:nvSpPr>
        <p:spPr bwMode="auto">
          <a:xfrm>
            <a:off x="7041750" y="1459997"/>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9029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89368" y="658400"/>
            <a:ext cx="9599075" cy="1280890"/>
          </a:xfrm>
        </p:spPr>
        <p:txBody>
          <a:bodyPr>
            <a:normAutofit/>
          </a:bodyPr>
          <a:lstStyle/>
          <a:p>
            <a:r>
              <a:rPr lang="es-AR" altLang="es-AR" sz="3200" b="1" dirty="0">
                <a:latin typeface="Arial" panose="020B0604020202020204" pitchFamily="34" charset="0"/>
                <a:cs typeface="Arial" panose="020B0604020202020204" pitchFamily="34" charset="0"/>
              </a:rPr>
              <a:t>Peritonitis bacteriana espontánea</a:t>
            </a:r>
            <a:r>
              <a:rPr lang="es-AR" altLang="es-AR" sz="3200" dirty="0">
                <a:latin typeface="Arial" panose="020B0604020202020204" pitchFamily="34" charset="0"/>
                <a:cs typeface="Arial" panose="020B0604020202020204" pitchFamily="34" charset="0"/>
              </a:rPr>
              <a:t>:</a:t>
            </a:r>
            <a:endParaRPr lang="es-AR" sz="3200" dirty="0">
              <a:latin typeface="Arial" panose="020B0604020202020204" pitchFamily="34" charset="0"/>
              <a:cs typeface="Arial" panose="020B0604020202020204" pitchFamily="34" charset="0"/>
            </a:endParaRPr>
          </a:p>
        </p:txBody>
      </p:sp>
      <p:sp>
        <p:nvSpPr>
          <p:cNvPr id="4" name="Text Box 5"/>
          <p:cNvSpPr txBox="1">
            <a:spLocks noChangeArrowheads="1"/>
          </p:cNvSpPr>
          <p:nvPr/>
        </p:nvSpPr>
        <p:spPr bwMode="auto">
          <a:xfrm>
            <a:off x="2345690" y="1565593"/>
            <a:ext cx="8942753" cy="1938992"/>
          </a:xfrm>
          <a:prstGeom prst="rect">
            <a:avLst/>
          </a:prstGeom>
          <a:no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s-AR" altLang="es-AR" sz="2400" dirty="0" smtClean="0"/>
              <a:t>Es </a:t>
            </a:r>
            <a:r>
              <a:rPr lang="es-AR" altLang="es-AR" sz="2400" dirty="0"/>
              <a:t>una complicación de la ascitis</a:t>
            </a:r>
            <a:r>
              <a:rPr lang="es-AR" altLang="es-AR" sz="2400" dirty="0" smtClean="0"/>
              <a:t>.</a:t>
            </a:r>
          </a:p>
          <a:p>
            <a:pPr algn="just" eaLnBrk="1" hangingPunct="1">
              <a:spcBef>
                <a:spcPct val="0"/>
              </a:spcBef>
              <a:buFontTx/>
              <a:buNone/>
            </a:pPr>
            <a:endParaRPr lang="es-AR" altLang="es-AR" sz="2400" dirty="0"/>
          </a:p>
          <a:p>
            <a:pPr algn="just" eaLnBrk="1" hangingPunct="1">
              <a:spcBef>
                <a:spcPct val="0"/>
              </a:spcBef>
              <a:buFontTx/>
              <a:buNone/>
            </a:pPr>
            <a:r>
              <a:rPr lang="es-AR" altLang="es-AR" sz="2400" b="1" dirty="0" err="1"/>
              <a:t>T</a:t>
            </a:r>
            <a:r>
              <a:rPr lang="es-AR" altLang="es-AR" sz="2400" b="1" dirty="0" err="1" smtClean="0"/>
              <a:t>raslocación</a:t>
            </a:r>
            <a:r>
              <a:rPr lang="es-AR" altLang="es-AR" sz="2400" b="1" dirty="0" smtClean="0"/>
              <a:t> bacteriana:</a:t>
            </a:r>
            <a:r>
              <a:rPr lang="es-AR" altLang="es-AR" sz="2400" dirty="0" smtClean="0"/>
              <a:t> La </a:t>
            </a:r>
            <a:r>
              <a:rPr lang="es-AR" altLang="es-AR" sz="2400" dirty="0" err="1"/>
              <a:t>microflora</a:t>
            </a:r>
            <a:r>
              <a:rPr lang="es-AR" altLang="es-AR" sz="2400" dirty="0"/>
              <a:t> intestinal atraviesa el intestino hacia los ganglios linfáticos mesentéricos y esto ocasiona </a:t>
            </a:r>
            <a:r>
              <a:rPr lang="es-AR" altLang="es-AR" sz="2400" dirty="0" err="1"/>
              <a:t>bacteremia</a:t>
            </a:r>
            <a:r>
              <a:rPr lang="es-AR" altLang="es-AR" sz="2400" dirty="0"/>
              <a:t> y siembra bacteriana en el líquido </a:t>
            </a:r>
            <a:r>
              <a:rPr lang="es-AR" altLang="es-AR" sz="2400" dirty="0" smtClean="0"/>
              <a:t>ascítico</a:t>
            </a:r>
            <a:r>
              <a:rPr lang="es-AR" altLang="es-AR" sz="2400" dirty="0"/>
              <a:t>.</a:t>
            </a:r>
            <a:endParaRPr lang="es-ES" altLang="es-AR" sz="2400" dirty="0"/>
          </a:p>
        </p:txBody>
      </p:sp>
      <p:sp>
        <p:nvSpPr>
          <p:cNvPr id="5" name="Text Box 6"/>
          <p:cNvSpPr txBox="1">
            <a:spLocks noChangeArrowheads="1"/>
          </p:cNvSpPr>
          <p:nvPr/>
        </p:nvSpPr>
        <p:spPr bwMode="auto">
          <a:xfrm>
            <a:off x="2345690" y="4563745"/>
            <a:ext cx="8842692" cy="830997"/>
          </a:xfrm>
          <a:prstGeom prst="rect">
            <a:avLst/>
          </a:prstGeom>
          <a:no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2400" dirty="0" smtClean="0"/>
              <a:t>Síntomas: Fiebre</a:t>
            </a:r>
            <a:r>
              <a:rPr lang="es-AR" altLang="es-AR" sz="2400" dirty="0"/>
              <a:t>, alteraciones en el estado </a:t>
            </a:r>
            <a:r>
              <a:rPr lang="es-AR" altLang="es-AR" sz="2400" dirty="0" smtClean="0"/>
              <a:t>mental, </a:t>
            </a:r>
            <a:r>
              <a:rPr lang="es-AR" altLang="es-AR" sz="2400" dirty="0"/>
              <a:t>elevación en el recuento </a:t>
            </a:r>
            <a:r>
              <a:rPr lang="es-AR" altLang="es-AR" sz="2400" dirty="0" err="1"/>
              <a:t>leucocítico</a:t>
            </a:r>
            <a:r>
              <a:rPr lang="es-AR" altLang="es-AR" sz="2400" dirty="0"/>
              <a:t> y dolor o malestar </a:t>
            </a:r>
            <a:r>
              <a:rPr lang="es-AR" altLang="es-AR" sz="2400" dirty="0" smtClean="0"/>
              <a:t>abdominal. </a:t>
            </a:r>
            <a:endParaRPr lang="es-ES" altLang="es-AR" sz="2400" dirty="0"/>
          </a:p>
        </p:txBody>
      </p:sp>
    </p:spTree>
    <p:extLst>
      <p:ext uri="{BB962C8B-B14F-4D97-AF65-F5344CB8AC3E}">
        <p14:creationId xmlns:p14="http://schemas.microsoft.com/office/powerpoint/2010/main" val="367437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535873" y="2997200"/>
            <a:ext cx="7488237" cy="1938992"/>
          </a:xfrm>
          <a:prstGeom prst="rect">
            <a:avLst/>
          </a:prstGeom>
          <a:noFill/>
          <a:ln w="9525">
            <a:noFill/>
            <a:miter lim="800000"/>
            <a:headEnd/>
            <a:tailEnd/>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AR" altLang="es-AR" sz="2400" b="1" dirty="0"/>
              <a:t>Encefalopatía Hepática</a:t>
            </a:r>
          </a:p>
          <a:p>
            <a:pPr algn="ctr" eaLnBrk="1" hangingPunct="1">
              <a:spcBef>
                <a:spcPct val="0"/>
              </a:spcBef>
              <a:buFontTx/>
              <a:buNone/>
            </a:pPr>
            <a:endParaRPr lang="es-AR" altLang="es-AR" sz="2400" b="1" dirty="0"/>
          </a:p>
          <a:p>
            <a:pPr eaLnBrk="1" hangingPunct="1">
              <a:spcBef>
                <a:spcPct val="0"/>
              </a:spcBef>
              <a:buFontTx/>
              <a:buNone/>
            </a:pPr>
            <a:r>
              <a:rPr lang="es-ES" altLang="es-AR" sz="2400" dirty="0" smtClean="0"/>
              <a:t>	La </a:t>
            </a:r>
            <a:r>
              <a:rPr lang="es-ES" altLang="es-AR" sz="2400" dirty="0"/>
              <a:t>encefalopatía hepática es un síndrome reversible de alteración de las funciones cerebrales, que ocurre en pacientes con falla hepática avanzada.</a:t>
            </a:r>
          </a:p>
        </p:txBody>
      </p:sp>
      <p:sp>
        <p:nvSpPr>
          <p:cNvPr id="5" name="Text Box 5"/>
          <p:cNvSpPr txBox="1">
            <a:spLocks noChangeArrowheads="1"/>
          </p:cNvSpPr>
          <p:nvPr/>
        </p:nvSpPr>
        <p:spPr bwMode="auto">
          <a:xfrm>
            <a:off x="2535873" y="5095875"/>
            <a:ext cx="7488237" cy="1200329"/>
          </a:xfrm>
          <a:prstGeom prst="rect">
            <a:avLst/>
          </a:prstGeom>
          <a:noFill/>
          <a:ln w="9525">
            <a:noFill/>
            <a:miter lim="800000"/>
            <a:headEnd/>
            <a:tailEnd/>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2400" dirty="0"/>
              <a:t>Se acumula amonio y otras toxinas en la circulación debido a que se deteriora la capacidad </a:t>
            </a:r>
            <a:r>
              <a:rPr lang="es-AR" altLang="es-AR" sz="2400" dirty="0" err="1"/>
              <a:t>detoxificadora</a:t>
            </a:r>
            <a:r>
              <a:rPr lang="es-AR" altLang="es-AR" sz="2400" dirty="0"/>
              <a:t> del hígado y a la derivación porto-sistémica. </a:t>
            </a:r>
            <a:endParaRPr lang="es-ES" altLang="es-AR" sz="2400" dirty="0"/>
          </a:p>
        </p:txBody>
      </p:sp>
      <p:sp>
        <p:nvSpPr>
          <p:cNvPr id="6" name="Text Box 7"/>
          <p:cNvSpPr txBox="1">
            <a:spLocks noChangeArrowheads="1"/>
          </p:cNvSpPr>
          <p:nvPr/>
        </p:nvSpPr>
        <p:spPr bwMode="auto">
          <a:xfrm>
            <a:off x="2607310" y="549275"/>
            <a:ext cx="7343775" cy="2308324"/>
          </a:xfrm>
          <a:prstGeom prst="rect">
            <a:avLst/>
          </a:prstGeom>
          <a:noFill/>
          <a:ln w="9525">
            <a:noFill/>
            <a:miter lim="800000"/>
            <a:headEnd/>
            <a:tailEnd/>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AR" altLang="es-AR" sz="2400" b="1" dirty="0"/>
              <a:t>Síndrome </a:t>
            </a:r>
            <a:r>
              <a:rPr lang="es-AR" altLang="es-AR" sz="2400" b="1" dirty="0" err="1" smtClean="0"/>
              <a:t>Hepatorrenal</a:t>
            </a:r>
            <a:endParaRPr lang="es-AR" altLang="es-AR" sz="2400" b="1" dirty="0" smtClean="0"/>
          </a:p>
          <a:p>
            <a:pPr eaLnBrk="1" hangingPunct="1">
              <a:spcBef>
                <a:spcPct val="0"/>
              </a:spcBef>
              <a:buFontTx/>
              <a:buNone/>
            </a:pPr>
            <a:r>
              <a:rPr lang="es-AR" altLang="es-AR" sz="2400" dirty="0" smtClean="0"/>
              <a:t> </a:t>
            </a:r>
            <a:endParaRPr lang="es-AR" altLang="es-AR" sz="2400" dirty="0"/>
          </a:p>
          <a:p>
            <a:pPr algn="just" eaLnBrk="1" hangingPunct="1">
              <a:spcBef>
                <a:spcPct val="0"/>
              </a:spcBef>
              <a:buFontTx/>
              <a:buNone/>
            </a:pPr>
            <a:r>
              <a:rPr lang="es-AR" altLang="es-AR" sz="2400" dirty="0" smtClean="0"/>
              <a:t>	Es </a:t>
            </a:r>
            <a:r>
              <a:rPr lang="es-AR" altLang="es-AR" sz="2400" dirty="0"/>
              <a:t>una forma de insuficiencia renal funcional sin patología renal que ocurre en casi el 10% de los pacientes con cirrosis avanzada o insuficiencia hepática aguda.</a:t>
            </a:r>
            <a:endParaRPr lang="es-ES" altLang="es-AR" sz="2400" dirty="0"/>
          </a:p>
        </p:txBody>
      </p:sp>
      <p:pic>
        <p:nvPicPr>
          <p:cNvPr id="2050" name="Picture 2" descr="Los riñones fabrican orina a partir de la filtración que realizan del agua y los productos de desecho de la sangr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603" r="50000"/>
          <a:stretch/>
        </p:blipFill>
        <p:spPr bwMode="auto">
          <a:xfrm>
            <a:off x="2630907" y="549275"/>
            <a:ext cx="882316" cy="10656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cerebr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8695" y="3134236"/>
            <a:ext cx="974526" cy="832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96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510472" y="187186"/>
            <a:ext cx="7869237" cy="2246769"/>
          </a:xfrm>
          <a:prstGeom prst="rect">
            <a:avLst/>
          </a:prstGeom>
          <a:noFill/>
          <a:ln w="9525">
            <a:noFill/>
            <a:miter lim="800000"/>
            <a:headEnd/>
            <a:tailEnd/>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2000" b="1" dirty="0" err="1"/>
              <a:t>Colestasis</a:t>
            </a:r>
            <a:endParaRPr lang="es-AR" altLang="es-AR" sz="2000" b="1" dirty="0"/>
          </a:p>
          <a:p>
            <a:pPr eaLnBrk="1" hangingPunct="1">
              <a:spcBef>
                <a:spcPct val="0"/>
              </a:spcBef>
              <a:buFontTx/>
              <a:buNone/>
            </a:pPr>
            <a:endParaRPr lang="es-AR" altLang="es-AR" sz="2000" b="1" dirty="0"/>
          </a:p>
          <a:p>
            <a:pPr algn="just" eaLnBrk="1" hangingPunct="1">
              <a:spcBef>
                <a:spcPct val="0"/>
              </a:spcBef>
              <a:buFontTx/>
              <a:buChar char="-"/>
            </a:pPr>
            <a:r>
              <a:rPr lang="es-AR" altLang="es-AR" sz="2000" dirty="0"/>
              <a:t>Se detiene el flujo de bilis, como consecuencia se produce acumulación de sus componentes como la bilirrubina produciendo </a:t>
            </a:r>
            <a:r>
              <a:rPr lang="es-AR" altLang="es-AR" sz="2000" b="1" dirty="0"/>
              <a:t>ictericia.</a:t>
            </a:r>
          </a:p>
          <a:p>
            <a:pPr algn="just" eaLnBrk="1" hangingPunct="1">
              <a:spcBef>
                <a:spcPct val="0"/>
              </a:spcBef>
              <a:buFontTx/>
              <a:buChar char="-"/>
            </a:pPr>
            <a:r>
              <a:rPr lang="es-AR" altLang="es-AR" sz="2000" dirty="0"/>
              <a:t>Además al no llegar las sales biliares al intestino se produce esteatorrea y mala absorción (déficit de vitamina K).</a:t>
            </a:r>
            <a:endParaRPr lang="es-ES" altLang="es-AR" sz="2000" dirty="0"/>
          </a:p>
        </p:txBody>
      </p:sp>
      <p:sp>
        <p:nvSpPr>
          <p:cNvPr id="5" name="AutoShape 6" descr="9k="/>
          <p:cNvSpPr>
            <a:spLocks noChangeAspect="1" noChangeArrowheads="1"/>
          </p:cNvSpPr>
          <p:nvPr/>
        </p:nvSpPr>
        <p:spPr bwMode="auto">
          <a:xfrm>
            <a:off x="6625590" y="453898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s-AR" altLang="es-AR" sz="1800"/>
          </a:p>
        </p:txBody>
      </p:sp>
      <p:sp>
        <p:nvSpPr>
          <p:cNvPr id="6" name="Text Box 8"/>
          <p:cNvSpPr txBox="1">
            <a:spLocks noChangeArrowheads="1"/>
          </p:cNvSpPr>
          <p:nvPr/>
        </p:nvSpPr>
        <p:spPr bwMode="auto">
          <a:xfrm>
            <a:off x="1636395" y="2552700"/>
            <a:ext cx="9978390" cy="317009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s-AR" altLang="es-AR" sz="2000" b="1" dirty="0"/>
              <a:t>Ictericia: </a:t>
            </a:r>
            <a:endParaRPr lang="es-AR" altLang="es-AR" sz="2000" b="1" dirty="0" smtClean="0"/>
          </a:p>
          <a:p>
            <a:pPr algn="just" eaLnBrk="1" hangingPunct="1">
              <a:spcBef>
                <a:spcPct val="0"/>
              </a:spcBef>
              <a:buFontTx/>
              <a:buNone/>
            </a:pPr>
            <a:r>
              <a:rPr lang="es-AR" altLang="es-AR" sz="2000" dirty="0" smtClean="0"/>
              <a:t>- Coloración </a:t>
            </a:r>
            <a:r>
              <a:rPr lang="es-AR" altLang="es-AR" sz="2000" dirty="0"/>
              <a:t>amarillenta de la piel y las mucosas, debido a niveles excesivos de bilirrubina circulante.</a:t>
            </a:r>
          </a:p>
          <a:p>
            <a:pPr algn="just" eaLnBrk="1" hangingPunct="1">
              <a:spcBef>
                <a:spcPct val="0"/>
              </a:spcBef>
              <a:buFontTx/>
              <a:buNone/>
            </a:pPr>
            <a:r>
              <a:rPr lang="es-AR" altLang="es-AR" sz="2000" dirty="0" smtClean="0"/>
              <a:t>- </a:t>
            </a:r>
            <a:r>
              <a:rPr lang="es-AR" altLang="es-AR" sz="2000" dirty="0"/>
              <a:t>La bilirrubina se forma a partir de la hemoglobina durante la descomposición normal y anormal de los glóbulos rojos.</a:t>
            </a:r>
          </a:p>
          <a:p>
            <a:pPr algn="just" eaLnBrk="1" hangingPunct="1">
              <a:spcBef>
                <a:spcPct val="0"/>
              </a:spcBef>
              <a:buFontTx/>
              <a:buNone/>
            </a:pPr>
            <a:r>
              <a:rPr lang="es-AR" altLang="es-AR" sz="2000" dirty="0" smtClean="0"/>
              <a:t>- </a:t>
            </a:r>
            <a:r>
              <a:rPr lang="es-AR" altLang="es-AR" sz="2000" dirty="0"/>
              <a:t>La bilirrubina libre formada en la sangre se conjuga por el hígado y se elimina por bilis.</a:t>
            </a:r>
          </a:p>
          <a:p>
            <a:pPr algn="just" eaLnBrk="1" hangingPunct="1">
              <a:spcBef>
                <a:spcPct val="0"/>
              </a:spcBef>
              <a:buFontTx/>
              <a:buNone/>
            </a:pPr>
            <a:r>
              <a:rPr lang="es-AR" altLang="es-AR" sz="2000" dirty="0" smtClean="0"/>
              <a:t>- Cualquier </a:t>
            </a:r>
            <a:r>
              <a:rPr lang="es-AR" altLang="es-AR" sz="2000" dirty="0"/>
              <a:t>condición que deteriora la capacidad del hígado para conjugar y eliminar la bilirrubina dará lugar a la acumulación de bilirrubina en la sangre acompañada de ictericia.</a:t>
            </a:r>
            <a:endParaRPr lang="es-ES" altLang="es-AR" sz="2000" dirty="0"/>
          </a:p>
        </p:txBody>
      </p:sp>
      <p:pic>
        <p:nvPicPr>
          <p:cNvPr id="2" name="Imagen 1"/>
          <p:cNvPicPr>
            <a:picLocks noChangeAspect="1"/>
          </p:cNvPicPr>
          <p:nvPr/>
        </p:nvPicPr>
        <p:blipFill>
          <a:blip r:embed="rId2"/>
          <a:stretch>
            <a:fillRect/>
          </a:stretch>
        </p:blipFill>
        <p:spPr>
          <a:xfrm>
            <a:off x="5421152" y="5401310"/>
            <a:ext cx="2047875" cy="1428750"/>
          </a:xfrm>
          <a:prstGeom prst="rect">
            <a:avLst/>
          </a:prstGeom>
        </p:spPr>
      </p:pic>
    </p:spTree>
    <p:extLst>
      <p:ext uri="{BB962C8B-B14F-4D97-AF65-F5344CB8AC3E}">
        <p14:creationId xmlns:p14="http://schemas.microsoft.com/office/powerpoint/2010/main" val="20297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466658" y="310515"/>
            <a:ext cx="6540182" cy="2031325"/>
          </a:xfrm>
          <a:prstGeom prst="rect">
            <a:avLst/>
          </a:prstGeom>
          <a:noFill/>
          <a:ln w="9525">
            <a:no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1800" b="1" dirty="0" err="1"/>
              <a:t>Coagulopatías</a:t>
            </a:r>
            <a:r>
              <a:rPr lang="es-AR" altLang="es-AR" sz="1800" b="1" dirty="0"/>
              <a:t> en la cirrosis</a:t>
            </a:r>
          </a:p>
          <a:p>
            <a:pPr eaLnBrk="1" hangingPunct="1">
              <a:spcBef>
                <a:spcPct val="0"/>
              </a:spcBef>
              <a:buFontTx/>
              <a:buNone/>
            </a:pPr>
            <a:endParaRPr lang="es-AR" altLang="es-AR" sz="1800" b="1" dirty="0"/>
          </a:p>
          <a:p>
            <a:pPr eaLnBrk="1" hangingPunct="1">
              <a:spcBef>
                <a:spcPct val="0"/>
              </a:spcBef>
              <a:buFontTx/>
              <a:buNone/>
            </a:pPr>
            <a:r>
              <a:rPr lang="es-AR" altLang="es-AR" sz="1800" dirty="0" smtClean="0"/>
              <a:t>Disminuye </a:t>
            </a:r>
            <a:r>
              <a:rPr lang="es-AR" altLang="es-AR" sz="1800" dirty="0"/>
              <a:t>la síntesis de los factores de la </a:t>
            </a:r>
            <a:r>
              <a:rPr lang="es-AR" altLang="es-AR" sz="1800" dirty="0" smtClean="0"/>
              <a:t>coagulación</a:t>
            </a:r>
          </a:p>
          <a:p>
            <a:pPr eaLnBrk="1" hangingPunct="1">
              <a:spcBef>
                <a:spcPct val="0"/>
              </a:spcBef>
              <a:buFontTx/>
              <a:buNone/>
            </a:pPr>
            <a:endParaRPr lang="es-AR" altLang="es-AR" sz="1800" dirty="0" smtClean="0"/>
          </a:p>
          <a:p>
            <a:pPr eaLnBrk="1" hangingPunct="1">
              <a:spcBef>
                <a:spcPct val="0"/>
              </a:spcBef>
              <a:buFontTx/>
              <a:buNone/>
            </a:pPr>
            <a:r>
              <a:rPr lang="es-AR" altLang="es-AR" sz="1800" dirty="0" smtClean="0"/>
              <a:t>Se altera la depuración de anticoagulantes</a:t>
            </a:r>
          </a:p>
          <a:p>
            <a:pPr eaLnBrk="1" hangingPunct="1">
              <a:spcBef>
                <a:spcPct val="0"/>
              </a:spcBef>
              <a:buFontTx/>
              <a:buNone/>
            </a:pPr>
            <a:endParaRPr lang="es-AR" altLang="es-AR" sz="1800" dirty="0" smtClean="0"/>
          </a:p>
          <a:p>
            <a:pPr eaLnBrk="1" hangingPunct="1">
              <a:spcBef>
                <a:spcPct val="0"/>
              </a:spcBef>
              <a:buFontTx/>
              <a:buNone/>
            </a:pPr>
            <a:r>
              <a:rPr lang="es-AR" altLang="es-AR" sz="1800" dirty="0" smtClean="0"/>
              <a:t>Trombocitopenia </a:t>
            </a:r>
            <a:r>
              <a:rPr lang="es-AR" altLang="es-AR" sz="1800" dirty="0"/>
              <a:t>por el </a:t>
            </a:r>
            <a:r>
              <a:rPr lang="es-AR" altLang="es-AR" sz="1800" dirty="0" err="1"/>
              <a:t>hiperesplenismo</a:t>
            </a:r>
            <a:endParaRPr lang="es-ES" altLang="es-AR" sz="1800" dirty="0"/>
          </a:p>
        </p:txBody>
      </p:sp>
      <p:sp>
        <p:nvSpPr>
          <p:cNvPr id="5" name="Text Box 6"/>
          <p:cNvSpPr txBox="1">
            <a:spLocks noChangeArrowheads="1"/>
          </p:cNvSpPr>
          <p:nvPr/>
        </p:nvSpPr>
        <p:spPr bwMode="auto">
          <a:xfrm>
            <a:off x="2466658" y="2874466"/>
            <a:ext cx="8803322" cy="1477328"/>
          </a:xfrm>
          <a:prstGeom prst="rect">
            <a:avLst/>
          </a:prstGeom>
          <a:noFill/>
          <a:ln w="9525">
            <a:no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1800" b="1" dirty="0"/>
              <a:t>Anormalidades hematológicas en la cirrosis</a:t>
            </a:r>
          </a:p>
          <a:p>
            <a:pPr eaLnBrk="1" hangingPunct="1">
              <a:spcBef>
                <a:spcPct val="0"/>
              </a:spcBef>
              <a:buFontTx/>
              <a:buNone/>
            </a:pPr>
            <a:endParaRPr lang="es-AR" altLang="es-AR" sz="1800" b="1" dirty="0"/>
          </a:p>
          <a:p>
            <a:pPr eaLnBrk="1" hangingPunct="1">
              <a:spcBef>
                <a:spcPct val="0"/>
              </a:spcBef>
              <a:buFontTx/>
              <a:buNone/>
            </a:pPr>
            <a:r>
              <a:rPr lang="es-AR" altLang="es-AR" sz="1800" dirty="0"/>
              <a:t>Anemia puede ocurrir por el </a:t>
            </a:r>
            <a:r>
              <a:rPr lang="es-AR" altLang="es-AR" sz="1800" dirty="0" err="1"/>
              <a:t>hiperesplenismo</a:t>
            </a:r>
            <a:r>
              <a:rPr lang="es-AR" altLang="es-AR" sz="1800" dirty="0"/>
              <a:t>, la hemólisis y la deficiencia de hierro.</a:t>
            </a:r>
          </a:p>
          <a:p>
            <a:pPr eaLnBrk="1" hangingPunct="1">
              <a:spcBef>
                <a:spcPct val="0"/>
              </a:spcBef>
              <a:buFontTx/>
              <a:buNone/>
            </a:pPr>
            <a:endParaRPr lang="es-AR" altLang="es-AR" sz="1800" dirty="0"/>
          </a:p>
          <a:p>
            <a:pPr eaLnBrk="1" hangingPunct="1">
              <a:spcBef>
                <a:spcPct val="0"/>
              </a:spcBef>
              <a:buFontTx/>
              <a:buNone/>
            </a:pPr>
            <a:r>
              <a:rPr lang="es-AR" altLang="es-AR" sz="1800" dirty="0"/>
              <a:t>Neutropenia y trombocitopenia por el </a:t>
            </a:r>
            <a:r>
              <a:rPr lang="es-AR" altLang="es-AR" sz="1800" dirty="0" err="1"/>
              <a:t>hiperesplenismo</a:t>
            </a:r>
            <a:endParaRPr lang="es-ES" altLang="es-AR" sz="1800" dirty="0"/>
          </a:p>
        </p:txBody>
      </p:sp>
      <p:sp>
        <p:nvSpPr>
          <p:cNvPr id="6" name="Text Box 7"/>
          <p:cNvSpPr txBox="1">
            <a:spLocks noChangeArrowheads="1"/>
          </p:cNvSpPr>
          <p:nvPr/>
        </p:nvSpPr>
        <p:spPr bwMode="auto">
          <a:xfrm>
            <a:off x="2466658" y="4884420"/>
            <a:ext cx="7993062" cy="923330"/>
          </a:xfrm>
          <a:prstGeom prst="rect">
            <a:avLst/>
          </a:prstGeom>
          <a:noFill/>
          <a:ln w="9525">
            <a:noFill/>
            <a:miter lim="800000"/>
            <a:headEnd/>
            <a:tailEnd/>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1800" b="1" dirty="0" err="1"/>
              <a:t>Gynecomastia</a:t>
            </a:r>
            <a:r>
              <a:rPr lang="es-AR" altLang="es-AR" sz="1800" b="1" dirty="0"/>
              <a:t>, irregularidades menstruales y función sexual anormal</a:t>
            </a:r>
          </a:p>
          <a:p>
            <a:pPr eaLnBrk="1" hangingPunct="1">
              <a:spcBef>
                <a:spcPct val="0"/>
              </a:spcBef>
              <a:buFontTx/>
              <a:buNone/>
            </a:pPr>
            <a:endParaRPr lang="es-AR" altLang="es-AR" sz="1800" b="1" dirty="0"/>
          </a:p>
          <a:p>
            <a:pPr eaLnBrk="1" hangingPunct="1">
              <a:spcBef>
                <a:spcPct val="0"/>
              </a:spcBef>
              <a:buFontTx/>
              <a:buNone/>
            </a:pPr>
            <a:r>
              <a:rPr lang="es-AR" altLang="es-AR" sz="1800" dirty="0"/>
              <a:t>Por reducirse el metabolismo de las hormonas sexuales circulantes</a:t>
            </a:r>
            <a:endParaRPr lang="es-ES" altLang="es-AR" sz="1800" dirty="0"/>
          </a:p>
        </p:txBody>
      </p:sp>
    </p:spTree>
    <p:extLst>
      <p:ext uri="{BB962C8B-B14F-4D97-AF65-F5344CB8AC3E}">
        <p14:creationId xmlns:p14="http://schemas.microsoft.com/office/powerpoint/2010/main" val="388806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964279" y="164843"/>
            <a:ext cx="7702826" cy="6564984"/>
          </a:xfrm>
          <a:prstGeom prst="rect">
            <a:avLst/>
          </a:prstGeom>
          <a:ln>
            <a:solidFill>
              <a:schemeClr val="accent1"/>
            </a:solidFill>
          </a:ln>
        </p:spPr>
      </p:pic>
      <p:sp>
        <p:nvSpPr>
          <p:cNvPr id="5" name="CuadroTexto 4"/>
          <p:cNvSpPr txBox="1"/>
          <p:nvPr/>
        </p:nvSpPr>
        <p:spPr>
          <a:xfrm>
            <a:off x="1727769" y="618669"/>
            <a:ext cx="2236510" cy="1200329"/>
          </a:xfrm>
          <a:prstGeom prst="rect">
            <a:avLst/>
          </a:prstGeom>
          <a:noFill/>
        </p:spPr>
        <p:txBody>
          <a:bodyPr wrap="none" rtlCol="0">
            <a:spAutoFit/>
          </a:bodyPr>
          <a:lstStyle/>
          <a:p>
            <a:r>
              <a:rPr lang="es-AR" sz="3600" dirty="0" smtClean="0">
                <a:latin typeface="Arial" panose="020B0604020202020204" pitchFamily="34" charset="0"/>
                <a:cs typeface="Arial" panose="020B0604020202020204" pitchFamily="34" charset="0"/>
              </a:rPr>
              <a:t>Histología</a:t>
            </a:r>
          </a:p>
          <a:p>
            <a:r>
              <a:rPr lang="es-AR" sz="3600" dirty="0" smtClean="0">
                <a:latin typeface="Arial" panose="020B0604020202020204" pitchFamily="34" charset="0"/>
                <a:cs typeface="Arial" panose="020B0604020202020204" pitchFamily="34" charset="0"/>
              </a:rPr>
              <a:t> hepática </a:t>
            </a:r>
            <a:endParaRPr lang="es-A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1500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237355" y="664528"/>
            <a:ext cx="3962944" cy="523220"/>
          </a:xfrm>
          <a:prstGeom prst="rect">
            <a:avLst/>
          </a:prstGeom>
          <a:noFill/>
          <a:ln w="9525">
            <a:solidFill>
              <a:schemeClr val="tx1"/>
            </a:solidFill>
            <a:miter lim="800000"/>
            <a:headEnd/>
            <a:tailEnd/>
          </a:ln>
          <a:effec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2800" b="1"/>
              <a:t>Insuficiencia Hepática</a:t>
            </a:r>
            <a:endParaRPr lang="es-ES" altLang="es-AR" sz="2800" b="1"/>
          </a:p>
        </p:txBody>
      </p:sp>
      <p:sp>
        <p:nvSpPr>
          <p:cNvPr id="5" name="Text Box 5"/>
          <p:cNvSpPr txBox="1">
            <a:spLocks noChangeArrowheads="1"/>
          </p:cNvSpPr>
          <p:nvPr/>
        </p:nvSpPr>
        <p:spPr bwMode="auto">
          <a:xfrm>
            <a:off x="2125981" y="1409065"/>
            <a:ext cx="937863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s-AR" altLang="es-AR" sz="2800" b="1" dirty="0"/>
              <a:t>Insuficiencia hepática es el síndrome clínico que se produce cuando la masa de las células hepáticas o su función no puede sostener las actividades vitales del hígado</a:t>
            </a:r>
            <a:endParaRPr lang="es-ES" altLang="es-AR" sz="2800" b="1" dirty="0"/>
          </a:p>
        </p:txBody>
      </p:sp>
      <p:sp>
        <p:nvSpPr>
          <p:cNvPr id="6" name="1 CuadroTexto"/>
          <p:cNvSpPr txBox="1">
            <a:spLocks noChangeArrowheads="1"/>
          </p:cNvSpPr>
          <p:nvPr/>
        </p:nvSpPr>
        <p:spPr bwMode="auto">
          <a:xfrm>
            <a:off x="2992755" y="4565472"/>
            <a:ext cx="830009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2800" b="1" dirty="0"/>
              <a:t>-Aguda</a:t>
            </a:r>
            <a:r>
              <a:rPr lang="es-AR" altLang="es-AR" sz="2800" dirty="0"/>
              <a:t>: Toxinas, Inflamaciones (hepatitis viral)</a:t>
            </a:r>
          </a:p>
          <a:p>
            <a:pPr eaLnBrk="1" hangingPunct="1">
              <a:spcBef>
                <a:spcPct val="0"/>
              </a:spcBef>
              <a:buFontTx/>
              <a:buNone/>
            </a:pPr>
            <a:endParaRPr lang="es-AR" altLang="es-AR" sz="2800" dirty="0"/>
          </a:p>
          <a:p>
            <a:pPr eaLnBrk="1" hangingPunct="1">
              <a:spcBef>
                <a:spcPct val="0"/>
              </a:spcBef>
              <a:buFontTx/>
              <a:buNone/>
            </a:pPr>
            <a:r>
              <a:rPr lang="es-AR" altLang="es-AR" sz="2800" b="1" dirty="0"/>
              <a:t>-Crónica</a:t>
            </a:r>
            <a:r>
              <a:rPr lang="es-AR" altLang="es-AR" sz="2800" dirty="0"/>
              <a:t>: Alcohol, Enfermedades hereditarias, etc.</a:t>
            </a:r>
          </a:p>
        </p:txBody>
      </p:sp>
    </p:spTree>
    <p:extLst>
      <p:ext uri="{BB962C8B-B14F-4D97-AF65-F5344CB8AC3E}">
        <p14:creationId xmlns:p14="http://schemas.microsoft.com/office/powerpoint/2010/main" val="12674488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476890" y="745201"/>
            <a:ext cx="8555254" cy="6019589"/>
          </a:xfrm>
          <a:prstGeom prst="rect">
            <a:avLst/>
          </a:prstGeom>
          <a:ln w="57150">
            <a:solidFill>
              <a:schemeClr val="tx1"/>
            </a:solidFill>
          </a:ln>
        </p:spPr>
      </p:pic>
      <p:sp>
        <p:nvSpPr>
          <p:cNvPr id="5" name="Título 1"/>
          <p:cNvSpPr>
            <a:spLocks noGrp="1"/>
          </p:cNvSpPr>
          <p:nvPr>
            <p:ph type="title"/>
          </p:nvPr>
        </p:nvSpPr>
        <p:spPr>
          <a:xfrm>
            <a:off x="-209769" y="745201"/>
            <a:ext cx="5122325" cy="630412"/>
          </a:xfrm>
        </p:spPr>
        <p:txBody>
          <a:bodyPr>
            <a:noAutofit/>
          </a:bodyPr>
          <a:lstStyle/>
          <a:p>
            <a:pPr algn="ctr"/>
            <a:r>
              <a:rPr lang="es-AR" sz="2400" dirty="0" smtClean="0">
                <a:latin typeface="Arial" panose="020B0604020202020204" pitchFamily="34" charset="0"/>
                <a:cs typeface="Arial" panose="020B0604020202020204" pitchFamily="34" charset="0"/>
              </a:rPr>
              <a:t>CAUSAS</a:t>
            </a:r>
            <a:endParaRPr lang="es-AR" sz="2400" dirty="0">
              <a:latin typeface="Arial" panose="020B0604020202020204" pitchFamily="34" charset="0"/>
              <a:cs typeface="Arial" panose="020B0604020202020204" pitchFamily="34" charset="0"/>
            </a:endParaRPr>
          </a:p>
        </p:txBody>
      </p:sp>
      <p:sp>
        <p:nvSpPr>
          <p:cNvPr id="6" name="Text Box 4"/>
          <p:cNvSpPr txBox="1">
            <a:spLocks noChangeArrowheads="1"/>
          </p:cNvSpPr>
          <p:nvPr/>
        </p:nvSpPr>
        <p:spPr bwMode="auto">
          <a:xfrm>
            <a:off x="3395238" y="87479"/>
            <a:ext cx="3962944" cy="523220"/>
          </a:xfrm>
          <a:prstGeom prst="rect">
            <a:avLst/>
          </a:prstGeom>
          <a:noFill/>
          <a:ln w="9525">
            <a:solidFill>
              <a:schemeClr val="tx1"/>
            </a:solidFill>
            <a:miter lim="800000"/>
            <a:headEnd/>
            <a:tailEnd/>
          </a:ln>
          <a:effec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2800" b="1"/>
              <a:t>Insuficiencia Hepática</a:t>
            </a:r>
            <a:endParaRPr lang="es-ES" altLang="es-AR" sz="2800" b="1"/>
          </a:p>
        </p:txBody>
      </p:sp>
    </p:spTree>
    <p:extLst>
      <p:ext uri="{BB962C8B-B14F-4D97-AF65-F5344CB8AC3E}">
        <p14:creationId xmlns:p14="http://schemas.microsoft.com/office/powerpoint/2010/main" val="2579621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955" y="1310040"/>
            <a:ext cx="8906554" cy="568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ítulo 1"/>
          <p:cNvSpPr>
            <a:spLocks noGrp="1"/>
          </p:cNvSpPr>
          <p:nvPr>
            <p:ph type="title"/>
          </p:nvPr>
        </p:nvSpPr>
        <p:spPr>
          <a:xfrm>
            <a:off x="642488" y="774224"/>
            <a:ext cx="5122325" cy="630412"/>
          </a:xfrm>
        </p:spPr>
        <p:txBody>
          <a:bodyPr>
            <a:noAutofit/>
          </a:bodyPr>
          <a:lstStyle/>
          <a:p>
            <a:pPr algn="ctr"/>
            <a:r>
              <a:rPr lang="es-AR" sz="2400" dirty="0" smtClean="0">
                <a:latin typeface="Arial" panose="020B0604020202020204" pitchFamily="34" charset="0"/>
                <a:cs typeface="Arial" panose="020B0604020202020204" pitchFamily="34" charset="0"/>
              </a:rPr>
              <a:t>Consecuencias</a:t>
            </a:r>
            <a:endParaRPr lang="es-AR" sz="2400" dirty="0">
              <a:latin typeface="Arial" panose="020B0604020202020204" pitchFamily="34" charset="0"/>
              <a:cs typeface="Arial" panose="020B0604020202020204" pitchFamily="34" charset="0"/>
            </a:endParaRPr>
          </a:p>
        </p:txBody>
      </p:sp>
      <p:sp>
        <p:nvSpPr>
          <p:cNvPr id="4" name="Text Box 4"/>
          <p:cNvSpPr txBox="1">
            <a:spLocks noChangeArrowheads="1"/>
          </p:cNvSpPr>
          <p:nvPr/>
        </p:nvSpPr>
        <p:spPr bwMode="auto">
          <a:xfrm>
            <a:off x="3395238" y="87479"/>
            <a:ext cx="3962944" cy="523220"/>
          </a:xfrm>
          <a:prstGeom prst="rect">
            <a:avLst/>
          </a:prstGeom>
          <a:noFill/>
          <a:ln w="9525">
            <a:solidFill>
              <a:schemeClr val="tx1"/>
            </a:solidFill>
            <a:miter lim="800000"/>
            <a:headEnd/>
            <a:tailEnd/>
          </a:ln>
          <a:effec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2800" b="1"/>
              <a:t>Insuficiencia Hepática</a:t>
            </a:r>
            <a:endParaRPr lang="es-ES" altLang="es-AR" sz="2800" b="1"/>
          </a:p>
        </p:txBody>
      </p:sp>
    </p:spTree>
    <p:extLst>
      <p:ext uri="{BB962C8B-B14F-4D97-AF65-F5344CB8AC3E}">
        <p14:creationId xmlns:p14="http://schemas.microsoft.com/office/powerpoint/2010/main" val="4327683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000280" y="88986"/>
            <a:ext cx="7856967" cy="6733502"/>
          </a:xfrm>
          <a:prstGeom prst="rect">
            <a:avLst/>
          </a:prstGeom>
          <a:ln w="38100">
            <a:solidFill>
              <a:schemeClr val="accent1"/>
            </a:solidFill>
          </a:ln>
        </p:spPr>
      </p:pic>
      <p:sp>
        <p:nvSpPr>
          <p:cNvPr id="5" name="Título 1"/>
          <p:cNvSpPr>
            <a:spLocks noGrp="1"/>
          </p:cNvSpPr>
          <p:nvPr>
            <p:ph type="title"/>
          </p:nvPr>
        </p:nvSpPr>
        <p:spPr>
          <a:xfrm>
            <a:off x="180849" y="729834"/>
            <a:ext cx="5122325" cy="630412"/>
          </a:xfrm>
        </p:spPr>
        <p:txBody>
          <a:bodyPr>
            <a:noAutofit/>
          </a:bodyPr>
          <a:lstStyle/>
          <a:p>
            <a:pPr algn="ctr"/>
            <a:r>
              <a:rPr lang="es-AR" sz="2400" dirty="0" smtClean="0">
                <a:latin typeface="Arial" panose="020B0604020202020204" pitchFamily="34" charset="0"/>
                <a:cs typeface="Arial" panose="020B0604020202020204" pitchFamily="34" charset="0"/>
              </a:rPr>
              <a:t>Consecuencias</a:t>
            </a:r>
            <a:endParaRPr lang="es-A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15624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269943" y="678180"/>
            <a:ext cx="7058343" cy="584775"/>
          </a:xfrm>
          <a:prstGeom prst="rect">
            <a:avLst/>
          </a:prstGeom>
          <a:noFill/>
          <a:ln w="9525">
            <a:solidFill>
              <a:schemeClr val="tx1"/>
            </a:solidFill>
            <a:miter lim="800000"/>
            <a:headEnd/>
            <a:tailEnd/>
          </a:ln>
          <a:effectLs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b="1"/>
              <a:t>Enfermedad hepática no alcohólica</a:t>
            </a:r>
            <a:endParaRPr lang="es-ES" altLang="es-AR" b="1"/>
          </a:p>
        </p:txBody>
      </p:sp>
      <p:sp>
        <p:nvSpPr>
          <p:cNvPr id="5" name="Text Box 5"/>
          <p:cNvSpPr txBox="1">
            <a:spLocks noChangeArrowheads="1"/>
          </p:cNvSpPr>
          <p:nvPr/>
        </p:nvSpPr>
        <p:spPr bwMode="auto">
          <a:xfrm>
            <a:off x="2305368" y="1537018"/>
            <a:ext cx="8964612"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2400" b="1" dirty="0"/>
              <a:t>NAFLD</a:t>
            </a:r>
            <a:r>
              <a:rPr lang="es-AR" altLang="es-AR" sz="2400" dirty="0"/>
              <a:t> (</a:t>
            </a:r>
            <a:r>
              <a:rPr lang="es-AR" altLang="es-AR" sz="2400" b="1" dirty="0"/>
              <a:t>N</a:t>
            </a:r>
            <a:r>
              <a:rPr lang="es-AR" altLang="es-AR" sz="2400" dirty="0"/>
              <a:t>on-</a:t>
            </a:r>
            <a:r>
              <a:rPr lang="es-AR" altLang="es-AR" sz="2400" b="1" dirty="0" err="1"/>
              <a:t>A</a:t>
            </a:r>
            <a:r>
              <a:rPr lang="es-AR" altLang="es-AR" sz="2400" dirty="0" err="1"/>
              <a:t>lcoholic</a:t>
            </a:r>
            <a:r>
              <a:rPr lang="es-AR" altLang="es-AR" sz="2400" dirty="0"/>
              <a:t> </a:t>
            </a:r>
            <a:r>
              <a:rPr lang="es-AR" altLang="es-AR" sz="2400" b="1" dirty="0" err="1"/>
              <a:t>F</a:t>
            </a:r>
            <a:r>
              <a:rPr lang="es-AR" altLang="es-AR" sz="2400" dirty="0" err="1"/>
              <a:t>atty</a:t>
            </a:r>
            <a:r>
              <a:rPr lang="es-AR" altLang="es-AR" sz="2400" dirty="0"/>
              <a:t> </a:t>
            </a:r>
            <a:r>
              <a:rPr lang="es-AR" altLang="es-AR" sz="2400" b="1" dirty="0" err="1"/>
              <a:t>L</a:t>
            </a:r>
            <a:r>
              <a:rPr lang="es-AR" altLang="es-AR" sz="2400" dirty="0" err="1"/>
              <a:t>iver</a:t>
            </a:r>
            <a:r>
              <a:rPr lang="es-AR" altLang="es-AR" sz="2400" dirty="0"/>
              <a:t> </a:t>
            </a:r>
            <a:r>
              <a:rPr lang="es-AR" altLang="es-AR" sz="2400" b="1" dirty="0" err="1"/>
              <a:t>D</a:t>
            </a:r>
            <a:r>
              <a:rPr lang="es-AR" altLang="es-AR" sz="2400" dirty="0" err="1"/>
              <a:t>isease</a:t>
            </a:r>
            <a:r>
              <a:rPr lang="es-AR" altLang="es-AR" sz="2400" dirty="0"/>
              <a:t>)</a:t>
            </a:r>
          </a:p>
          <a:p>
            <a:pPr eaLnBrk="1" hangingPunct="1">
              <a:spcBef>
                <a:spcPct val="0"/>
              </a:spcBef>
              <a:buFontTx/>
              <a:buNone/>
            </a:pPr>
            <a:endParaRPr lang="es-AR" altLang="es-AR" sz="1800" b="1" dirty="0"/>
          </a:p>
          <a:p>
            <a:pPr algn="just" eaLnBrk="1" hangingPunct="1">
              <a:spcBef>
                <a:spcPct val="0"/>
              </a:spcBef>
              <a:buFontTx/>
              <a:buNone/>
            </a:pPr>
            <a:r>
              <a:rPr lang="es-AR" altLang="es-AR" sz="2000" dirty="0"/>
              <a:t>Es una enfermedad hepática metabólica. Los </a:t>
            </a:r>
            <a:r>
              <a:rPr lang="es-AR" altLang="es-AR" sz="2000" dirty="0" smtClean="0"/>
              <a:t>pacientes </a:t>
            </a:r>
            <a:r>
              <a:rPr lang="es-AR" altLang="es-AR" sz="2000" dirty="0"/>
              <a:t>presentan hígado graso </a:t>
            </a:r>
            <a:r>
              <a:rPr lang="es-AR" altLang="es-AR" sz="2000" dirty="0">
                <a:solidFill>
                  <a:srgbClr val="C00000"/>
                </a:solidFill>
              </a:rPr>
              <a:t>no asociado al consumo de alcohol</a:t>
            </a:r>
            <a:r>
              <a:rPr lang="es-AR" altLang="es-AR" sz="2000" dirty="0"/>
              <a:t>. Puede presentarse o no con </a:t>
            </a:r>
            <a:r>
              <a:rPr lang="es-AR" altLang="es-AR" sz="2000" b="1" dirty="0"/>
              <a:t>NASH</a:t>
            </a:r>
            <a:r>
              <a:rPr lang="es-AR" altLang="es-AR" sz="2000" dirty="0"/>
              <a:t> (</a:t>
            </a:r>
            <a:r>
              <a:rPr lang="es-AR" altLang="es-AR" sz="2000" b="1" dirty="0"/>
              <a:t>N</a:t>
            </a:r>
            <a:r>
              <a:rPr lang="es-AR" altLang="es-AR" sz="2000" dirty="0"/>
              <a:t>on-</a:t>
            </a:r>
            <a:r>
              <a:rPr lang="es-AR" altLang="es-AR" sz="2000" b="1" dirty="0" err="1"/>
              <a:t>A</a:t>
            </a:r>
            <a:r>
              <a:rPr lang="es-AR" altLang="es-AR" sz="2000" dirty="0" err="1"/>
              <a:t>lcoholic</a:t>
            </a:r>
            <a:r>
              <a:rPr lang="es-AR" altLang="es-AR" sz="2000" dirty="0"/>
              <a:t> </a:t>
            </a:r>
            <a:r>
              <a:rPr lang="es-AR" altLang="es-AR" sz="2000" b="1" dirty="0" err="1"/>
              <a:t>S</a:t>
            </a:r>
            <a:r>
              <a:rPr lang="es-AR" altLang="es-AR" sz="2000" dirty="0" err="1"/>
              <a:t>teato</a:t>
            </a:r>
            <a:r>
              <a:rPr lang="es-AR" altLang="es-AR" sz="2000" b="1" dirty="0" err="1"/>
              <a:t>H</a:t>
            </a:r>
            <a:r>
              <a:rPr lang="es-AR" altLang="es-AR" sz="2000" dirty="0" err="1"/>
              <a:t>epatitis</a:t>
            </a:r>
            <a:r>
              <a:rPr lang="es-AR" altLang="es-AR" sz="2000" dirty="0"/>
              <a:t>) asociada.</a:t>
            </a:r>
            <a:endParaRPr lang="es-ES" altLang="es-AR" sz="2000" dirty="0"/>
          </a:p>
        </p:txBody>
      </p:sp>
      <p:sp>
        <p:nvSpPr>
          <p:cNvPr id="6" name="Text Box 8"/>
          <p:cNvSpPr txBox="1">
            <a:spLocks noChangeArrowheads="1"/>
          </p:cNvSpPr>
          <p:nvPr/>
        </p:nvSpPr>
        <p:spPr bwMode="auto">
          <a:xfrm>
            <a:off x="2810193" y="3553143"/>
            <a:ext cx="7942262"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2400" b="1" dirty="0"/>
              <a:t>Algunas causas de NAFLD</a:t>
            </a:r>
            <a:r>
              <a:rPr lang="es-AR" altLang="es-AR" sz="2400" dirty="0"/>
              <a:t>:</a:t>
            </a:r>
          </a:p>
          <a:p>
            <a:pPr eaLnBrk="1" hangingPunct="1">
              <a:spcBef>
                <a:spcPct val="0"/>
              </a:spcBef>
              <a:buFontTx/>
              <a:buNone/>
            </a:pPr>
            <a:endParaRPr lang="es-AR" altLang="es-AR" sz="1800" dirty="0"/>
          </a:p>
          <a:p>
            <a:pPr eaLnBrk="1" hangingPunct="1">
              <a:lnSpc>
                <a:spcPct val="150000"/>
              </a:lnSpc>
              <a:spcBef>
                <a:spcPct val="0"/>
              </a:spcBef>
              <a:buFontTx/>
              <a:buNone/>
            </a:pPr>
            <a:r>
              <a:rPr lang="es-AR" altLang="es-AR" sz="1800" dirty="0"/>
              <a:t>-</a:t>
            </a:r>
            <a:r>
              <a:rPr lang="es-AR" altLang="es-AR" sz="1800" b="1" dirty="0"/>
              <a:t>Resistencia a la insulina, </a:t>
            </a:r>
            <a:r>
              <a:rPr lang="es-AR" altLang="es-AR" sz="1800" b="1" dirty="0" err="1"/>
              <a:t>hiperinsulinemia</a:t>
            </a:r>
            <a:r>
              <a:rPr lang="es-AR" altLang="es-AR" sz="1800" dirty="0"/>
              <a:t> (obesidad, diabetes</a:t>
            </a:r>
            <a:r>
              <a:rPr lang="es-AR" altLang="es-AR" sz="1800" dirty="0" smtClean="0"/>
              <a:t>).</a:t>
            </a:r>
            <a:endParaRPr lang="es-AR" altLang="es-AR" sz="1800" dirty="0"/>
          </a:p>
          <a:p>
            <a:pPr eaLnBrk="1" hangingPunct="1">
              <a:lnSpc>
                <a:spcPct val="150000"/>
              </a:lnSpc>
              <a:spcBef>
                <a:spcPct val="0"/>
              </a:spcBef>
              <a:buFontTx/>
              <a:buNone/>
            </a:pPr>
            <a:r>
              <a:rPr lang="es-AR" altLang="es-AR" sz="1800" dirty="0"/>
              <a:t>-</a:t>
            </a:r>
            <a:r>
              <a:rPr lang="es-AR" altLang="es-AR" sz="1800" b="1" dirty="0"/>
              <a:t>Medicamentos</a:t>
            </a:r>
            <a:r>
              <a:rPr lang="es-AR" altLang="es-AR" sz="1800" dirty="0"/>
              <a:t>: </a:t>
            </a:r>
            <a:r>
              <a:rPr lang="es-AR" altLang="es-AR" sz="1800" dirty="0" smtClean="0"/>
              <a:t>glucocorticoides</a:t>
            </a:r>
            <a:r>
              <a:rPr lang="es-AR" altLang="es-AR" sz="1800" dirty="0"/>
              <a:t>, estrógenos, </a:t>
            </a:r>
            <a:r>
              <a:rPr lang="es-AR" altLang="es-AR" sz="1800" dirty="0" err="1"/>
              <a:t>tamoxifeno</a:t>
            </a:r>
            <a:r>
              <a:rPr lang="es-AR" altLang="es-AR" sz="1800" dirty="0"/>
              <a:t>, </a:t>
            </a:r>
            <a:r>
              <a:rPr lang="es-AR" altLang="es-AR" sz="1800" dirty="0" err="1" smtClean="0"/>
              <a:t>amiodarona</a:t>
            </a:r>
            <a:r>
              <a:rPr lang="es-AR" altLang="es-AR" sz="1800" dirty="0" smtClean="0"/>
              <a:t>.</a:t>
            </a:r>
            <a:endParaRPr lang="es-AR" altLang="es-AR" sz="1800" dirty="0"/>
          </a:p>
          <a:p>
            <a:pPr eaLnBrk="1" hangingPunct="1">
              <a:lnSpc>
                <a:spcPct val="150000"/>
              </a:lnSpc>
              <a:spcBef>
                <a:spcPct val="0"/>
              </a:spcBef>
              <a:buFontTx/>
              <a:buNone/>
            </a:pPr>
            <a:r>
              <a:rPr lang="es-AR" altLang="es-AR" sz="1800" dirty="0"/>
              <a:t>-</a:t>
            </a:r>
            <a:r>
              <a:rPr lang="es-AR" altLang="es-AR" sz="1800" b="1" dirty="0"/>
              <a:t>Nutricional</a:t>
            </a:r>
            <a:r>
              <a:rPr lang="es-AR" altLang="es-AR" sz="1800" dirty="0"/>
              <a:t>: inanición, obesidad.</a:t>
            </a:r>
          </a:p>
          <a:p>
            <a:pPr eaLnBrk="1" hangingPunct="1">
              <a:lnSpc>
                <a:spcPct val="150000"/>
              </a:lnSpc>
              <a:spcBef>
                <a:spcPct val="0"/>
              </a:spcBef>
              <a:buFontTx/>
              <a:buNone/>
            </a:pPr>
            <a:r>
              <a:rPr lang="es-AR" altLang="es-AR" sz="1800" dirty="0"/>
              <a:t>-</a:t>
            </a:r>
            <a:r>
              <a:rPr lang="es-AR" altLang="es-AR" sz="1800" b="1" dirty="0"/>
              <a:t>Enfermedades hepáticas</a:t>
            </a:r>
            <a:r>
              <a:rPr lang="es-AR" altLang="es-AR" sz="1800" dirty="0"/>
              <a:t>: enfermedad de Wilson, hepatitis crónica </a:t>
            </a:r>
            <a:r>
              <a:rPr lang="es-AR" altLang="es-AR" sz="1800" dirty="0" smtClean="0"/>
              <a:t>C.</a:t>
            </a:r>
            <a:endParaRPr lang="es-AR" altLang="es-AR" sz="1800" dirty="0"/>
          </a:p>
          <a:p>
            <a:pPr eaLnBrk="1" hangingPunct="1">
              <a:spcBef>
                <a:spcPct val="0"/>
              </a:spcBef>
              <a:buFontTx/>
              <a:buNone/>
            </a:pPr>
            <a:endParaRPr lang="es-AR" altLang="es-AR" sz="1800" dirty="0"/>
          </a:p>
          <a:p>
            <a:pPr eaLnBrk="1" hangingPunct="1">
              <a:spcBef>
                <a:spcPct val="0"/>
              </a:spcBef>
              <a:buFontTx/>
              <a:buNone/>
            </a:pPr>
            <a:endParaRPr lang="es-ES" altLang="es-AR" sz="1800" dirty="0"/>
          </a:p>
        </p:txBody>
      </p:sp>
    </p:spTree>
    <p:extLst>
      <p:ext uri="{BB962C8B-B14F-4D97-AF65-F5344CB8AC3E}">
        <p14:creationId xmlns:p14="http://schemas.microsoft.com/office/powerpoint/2010/main" val="35413151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1-in-10.org/wp-content/uploads/2013/02/NAFLD_spectr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628" y="752475"/>
            <a:ext cx="7298372" cy="487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7264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Text Box 5"/>
          <p:cNvSpPr txBox="1">
            <a:spLocks noChangeArrowheads="1"/>
          </p:cNvSpPr>
          <p:nvPr/>
        </p:nvSpPr>
        <p:spPr bwMode="auto">
          <a:xfrm>
            <a:off x="2135189" y="3146425"/>
            <a:ext cx="9511981" cy="2677656"/>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s-AR" altLang="es-AR" sz="2400" b="1" dirty="0"/>
              <a:t>Tratamiento de NAFLD:</a:t>
            </a:r>
          </a:p>
          <a:p>
            <a:pPr algn="just" eaLnBrk="1" hangingPunct="1">
              <a:spcBef>
                <a:spcPct val="0"/>
              </a:spcBef>
              <a:buFontTx/>
              <a:buNone/>
            </a:pPr>
            <a:r>
              <a:rPr lang="es-AR" altLang="es-AR" sz="2400" dirty="0"/>
              <a:t>La reducción de peso tiende a mejorar NAFLD y NASH, pero no hay aun disponible un tratamiento definitivo. Varios medicamentos usados ​​para tratar el componente inflamatorio de NASH, incluyendo antioxidantes y fármacos utilizados para tratar la resistencia a la insulina (por ejemplo, </a:t>
            </a:r>
            <a:r>
              <a:rPr lang="es-AR" altLang="es-AR" sz="2400" dirty="0" err="1"/>
              <a:t>metformina</a:t>
            </a:r>
            <a:r>
              <a:rPr lang="es-AR" altLang="es-AR" sz="2400" dirty="0"/>
              <a:t>). Sin embargo, ellos no son la terapia de rutina de la NAFLD.</a:t>
            </a:r>
            <a:endParaRPr lang="es-ES" altLang="es-AR" sz="2400" dirty="0"/>
          </a:p>
        </p:txBody>
      </p:sp>
      <p:sp>
        <p:nvSpPr>
          <p:cNvPr id="66563" name="Text Box 6"/>
          <p:cNvSpPr txBox="1">
            <a:spLocks noChangeArrowheads="1"/>
          </p:cNvSpPr>
          <p:nvPr/>
        </p:nvSpPr>
        <p:spPr bwMode="auto">
          <a:xfrm>
            <a:off x="2135189" y="1544638"/>
            <a:ext cx="9511981" cy="1200329"/>
          </a:xfrm>
          <a:prstGeom prst="rect">
            <a:avLst/>
          </a:prstGeom>
          <a:no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2400" b="1"/>
              <a:t>Manifestaciones clínicas de NAFLD:</a:t>
            </a:r>
            <a:r>
              <a:rPr lang="es-AR" altLang="es-AR" sz="2400"/>
              <a:t> </a:t>
            </a:r>
          </a:p>
          <a:p>
            <a:pPr eaLnBrk="1" hangingPunct="1">
              <a:spcBef>
                <a:spcPct val="0"/>
              </a:spcBef>
              <a:buFontTx/>
              <a:buNone/>
            </a:pPr>
            <a:r>
              <a:rPr lang="es-AR" altLang="es-AR" sz="2400"/>
              <a:t>Descubrimiento incidental de enzimas hepáticas elevadas, fatiga o malestar vago en el cuadrante superior derecho.</a:t>
            </a:r>
            <a:endParaRPr lang="es-ES" altLang="es-AR" sz="2400"/>
          </a:p>
        </p:txBody>
      </p:sp>
      <p:sp>
        <p:nvSpPr>
          <p:cNvPr id="5" name="Text Box 4"/>
          <p:cNvSpPr txBox="1">
            <a:spLocks noChangeArrowheads="1"/>
          </p:cNvSpPr>
          <p:nvPr/>
        </p:nvSpPr>
        <p:spPr bwMode="auto">
          <a:xfrm>
            <a:off x="2269943" y="678180"/>
            <a:ext cx="7058343" cy="584775"/>
          </a:xfrm>
          <a:prstGeom prst="rect">
            <a:avLst/>
          </a:prstGeom>
          <a:noFill/>
          <a:ln w="9525">
            <a:solidFill>
              <a:schemeClr val="tx1"/>
            </a:solidFill>
            <a:miter lim="800000"/>
            <a:headEnd/>
            <a:tailEnd/>
          </a:ln>
          <a:effectLs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b="1"/>
              <a:t>Enfermedad hepática no alcohólica</a:t>
            </a:r>
            <a:endParaRPr lang="es-ES" altLang="es-AR" b="1"/>
          </a:p>
        </p:txBody>
      </p:sp>
    </p:spTree>
    <p:extLst>
      <p:ext uri="{BB962C8B-B14F-4D97-AF65-F5344CB8AC3E}">
        <p14:creationId xmlns:p14="http://schemas.microsoft.com/office/powerpoint/2010/main" val="3126093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5"/>
          <p:cNvSpPr txBox="1">
            <a:spLocks noChangeArrowheads="1"/>
          </p:cNvSpPr>
          <p:nvPr/>
        </p:nvSpPr>
        <p:spPr bwMode="auto">
          <a:xfrm>
            <a:off x="4727576" y="338139"/>
            <a:ext cx="1996059" cy="46166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2400" b="1"/>
              <a:t>Caso clínico</a:t>
            </a:r>
            <a:endParaRPr lang="es-ES" altLang="es-AR" sz="2400" b="1"/>
          </a:p>
        </p:txBody>
      </p:sp>
      <p:sp>
        <p:nvSpPr>
          <p:cNvPr id="68611" name="Text Box 6"/>
          <p:cNvSpPr txBox="1">
            <a:spLocks noChangeArrowheads="1"/>
          </p:cNvSpPr>
          <p:nvPr/>
        </p:nvSpPr>
        <p:spPr bwMode="auto">
          <a:xfrm>
            <a:off x="1694816" y="1286194"/>
            <a:ext cx="3411144" cy="461665"/>
          </a:xfrm>
          <a:prstGeom prst="rect">
            <a:avLst/>
          </a:prstGeom>
          <a:no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2400" b="1" dirty="0"/>
              <a:t>Información General</a:t>
            </a:r>
            <a:endParaRPr lang="es-ES" altLang="es-AR" sz="2400" b="1" dirty="0"/>
          </a:p>
        </p:txBody>
      </p:sp>
      <p:sp>
        <p:nvSpPr>
          <p:cNvPr id="68612" name="Text Box 7"/>
          <p:cNvSpPr txBox="1">
            <a:spLocks noChangeArrowheads="1"/>
          </p:cNvSpPr>
          <p:nvPr/>
        </p:nvSpPr>
        <p:spPr bwMode="auto">
          <a:xfrm>
            <a:off x="1524000" y="1923099"/>
            <a:ext cx="9821406"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s-ES" altLang="es-AR" sz="1800" b="1"/>
              <a:t>Una mujer de 47 años de edad con antecedentes de abuso de alcohol llega a la guardia con dolor abdominal, dificultad para hablar, somnolencia, y el blanco de los ojos teñidos de color amarillo.</a:t>
            </a:r>
          </a:p>
          <a:p>
            <a:pPr algn="just" eaLnBrk="1" hangingPunct="1">
              <a:spcBef>
                <a:spcPct val="0"/>
              </a:spcBef>
              <a:buFontTx/>
              <a:buNone/>
            </a:pPr>
            <a:r>
              <a:rPr lang="es-ES" altLang="es-AR" sz="1800" b="1"/>
              <a:t>Altura: 1,70m</a:t>
            </a:r>
          </a:p>
          <a:p>
            <a:pPr algn="just" eaLnBrk="1" hangingPunct="1">
              <a:spcBef>
                <a:spcPct val="0"/>
              </a:spcBef>
              <a:buFontTx/>
              <a:buNone/>
            </a:pPr>
            <a:r>
              <a:rPr lang="es-ES" altLang="es-AR" sz="1800" b="1"/>
              <a:t>Peso: 64,4 Kg (luego de paracentesis de 6 litros de líquido)</a:t>
            </a:r>
          </a:p>
          <a:p>
            <a:pPr algn="just" eaLnBrk="1" hangingPunct="1">
              <a:spcBef>
                <a:spcPct val="0"/>
              </a:spcBef>
              <a:buFontTx/>
              <a:buNone/>
            </a:pPr>
            <a:r>
              <a:rPr lang="es-ES" altLang="es-AR" sz="1800" b="1"/>
              <a:t>IMC: 22,2</a:t>
            </a:r>
          </a:p>
          <a:p>
            <a:pPr algn="just" eaLnBrk="1" hangingPunct="1">
              <a:spcBef>
                <a:spcPct val="0"/>
              </a:spcBef>
              <a:buFontTx/>
              <a:buNone/>
            </a:pPr>
            <a:r>
              <a:rPr lang="es-ES" altLang="es-AR" sz="1800" b="1"/>
              <a:t>Diagnóstico: Encefalopatía hepática con ascitis significativa y cirrosis hepática alcoholica.</a:t>
            </a:r>
          </a:p>
        </p:txBody>
      </p:sp>
      <p:sp>
        <p:nvSpPr>
          <p:cNvPr id="54280" name="Text Box 8"/>
          <p:cNvSpPr txBox="1">
            <a:spLocks noChangeArrowheads="1"/>
          </p:cNvSpPr>
          <p:nvPr/>
        </p:nvSpPr>
        <p:spPr bwMode="auto">
          <a:xfrm>
            <a:off x="1682751" y="4442460"/>
            <a:ext cx="966265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ES" altLang="es-AR" sz="1800" b="1" dirty="0"/>
              <a:t>Antecedentes sociales:</a:t>
            </a:r>
            <a:endParaRPr lang="en-US" altLang="es-AR" sz="1800" b="1" dirty="0"/>
          </a:p>
          <a:p>
            <a:pPr algn="just" eaLnBrk="1" hangingPunct="1">
              <a:spcBef>
                <a:spcPct val="0"/>
              </a:spcBef>
              <a:buFontTx/>
              <a:buNone/>
            </a:pPr>
            <a:r>
              <a:rPr lang="en-US" altLang="es-AR" sz="1800" b="1" dirty="0"/>
              <a:t>M </a:t>
            </a:r>
            <a:r>
              <a:rPr lang="en-US" altLang="es-AR" sz="1800" b="1" dirty="0" err="1"/>
              <a:t>es</a:t>
            </a:r>
            <a:r>
              <a:rPr lang="en-US" altLang="es-AR" sz="1800" b="1" dirty="0"/>
              <a:t> </a:t>
            </a:r>
            <a:r>
              <a:rPr lang="en-US" altLang="es-AR" sz="1800" b="1" dirty="0" err="1"/>
              <a:t>una</a:t>
            </a:r>
            <a:r>
              <a:rPr lang="en-US" altLang="es-AR" sz="1800" b="1" dirty="0"/>
              <a:t> </a:t>
            </a:r>
            <a:r>
              <a:rPr lang="en-US" altLang="es-AR" sz="1800" b="1" dirty="0" err="1"/>
              <a:t>madre</a:t>
            </a:r>
            <a:r>
              <a:rPr lang="en-US" altLang="es-AR" sz="1800" b="1" dirty="0"/>
              <a:t> </a:t>
            </a:r>
            <a:r>
              <a:rPr lang="en-US" altLang="es-AR" sz="1800" b="1" dirty="0" err="1"/>
              <a:t>soltera</a:t>
            </a:r>
            <a:r>
              <a:rPr lang="en-US" altLang="es-AR" sz="1800" b="1" dirty="0"/>
              <a:t>. </a:t>
            </a:r>
            <a:r>
              <a:rPr lang="en-US" altLang="es-AR" sz="1800" b="1" dirty="0" err="1"/>
              <a:t>Tiene</a:t>
            </a:r>
            <a:r>
              <a:rPr lang="en-US" altLang="es-AR" sz="1800" b="1" dirty="0"/>
              <a:t> dos </a:t>
            </a:r>
            <a:r>
              <a:rPr lang="en-US" altLang="es-AR" sz="1800" b="1" dirty="0" err="1"/>
              <a:t>hijos</a:t>
            </a:r>
            <a:r>
              <a:rPr lang="en-US" altLang="es-AR" sz="1800" b="1" dirty="0"/>
              <a:t>. </a:t>
            </a:r>
            <a:r>
              <a:rPr lang="es-ES" altLang="es-AR" sz="1800" b="1" dirty="0"/>
              <a:t>Actualmente vive sola en una casa. Fuma menos de un atado de cigarrillos por día. Se piensa que la causa del abuso de bebidas alcohólicas es consecuencia de una historia lejana de violencia conyugal. </a:t>
            </a:r>
          </a:p>
          <a:p>
            <a:pPr algn="just" eaLnBrk="1" hangingPunct="1">
              <a:spcBef>
                <a:spcPct val="0"/>
              </a:spcBef>
              <a:buFontTx/>
              <a:buNone/>
            </a:pPr>
            <a:r>
              <a:rPr lang="es-ES" altLang="es-AR" sz="1800" b="1" dirty="0"/>
              <a:t>La cantidad de alcohol consumido no es especificado claramente.</a:t>
            </a:r>
          </a:p>
        </p:txBody>
      </p:sp>
    </p:spTree>
    <p:extLst>
      <p:ext uri="{BB962C8B-B14F-4D97-AF65-F5344CB8AC3E}">
        <p14:creationId xmlns:p14="http://schemas.microsoft.com/office/powerpoint/2010/main" val="2907291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4"/>
          <p:cNvSpPr txBox="1">
            <a:spLocks noChangeArrowheads="1"/>
          </p:cNvSpPr>
          <p:nvPr/>
        </p:nvSpPr>
        <p:spPr bwMode="auto">
          <a:xfrm>
            <a:off x="1971676" y="928688"/>
            <a:ext cx="8012113"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ES" altLang="es-AR" sz="1800" b="1"/>
              <a:t>Cáncer de tiroides (no recurrente)</a:t>
            </a:r>
          </a:p>
          <a:p>
            <a:pPr eaLnBrk="1" hangingPunct="1">
              <a:spcBef>
                <a:spcPct val="0"/>
              </a:spcBef>
              <a:buFontTx/>
              <a:buNone/>
            </a:pPr>
            <a:r>
              <a:rPr lang="es-ES" altLang="es-AR" sz="1800" b="1"/>
              <a:t>Hipotiroidismo</a:t>
            </a:r>
          </a:p>
          <a:p>
            <a:pPr eaLnBrk="1" hangingPunct="1">
              <a:spcBef>
                <a:spcPct val="0"/>
              </a:spcBef>
              <a:buFontTx/>
              <a:buNone/>
            </a:pPr>
            <a:r>
              <a:rPr lang="es-ES" altLang="es-AR" sz="1800" b="1"/>
              <a:t>Enfermedad hepática</a:t>
            </a:r>
          </a:p>
          <a:p>
            <a:pPr eaLnBrk="1" hangingPunct="1">
              <a:spcBef>
                <a:spcPct val="0"/>
              </a:spcBef>
              <a:buFontTx/>
              <a:buNone/>
            </a:pPr>
            <a:r>
              <a:rPr lang="es-ES" altLang="es-AR" sz="1800" b="1"/>
              <a:t>Cirrosis</a:t>
            </a:r>
          </a:p>
          <a:p>
            <a:pPr eaLnBrk="1" hangingPunct="1">
              <a:spcBef>
                <a:spcPct val="0"/>
              </a:spcBef>
              <a:buFontTx/>
              <a:buNone/>
            </a:pPr>
            <a:r>
              <a:rPr lang="es-ES" altLang="es-AR" sz="1800" b="1"/>
              <a:t>Rosácea</a:t>
            </a:r>
          </a:p>
          <a:p>
            <a:pPr eaLnBrk="1" hangingPunct="1">
              <a:spcBef>
                <a:spcPct val="0"/>
              </a:spcBef>
              <a:buFontTx/>
              <a:buNone/>
            </a:pPr>
            <a:r>
              <a:rPr lang="es-ES" altLang="es-AR" sz="1800" b="1"/>
              <a:t>Enfermedad de reflujo gastroesofágico</a:t>
            </a:r>
          </a:p>
          <a:p>
            <a:pPr eaLnBrk="1" hangingPunct="1">
              <a:spcBef>
                <a:spcPct val="0"/>
              </a:spcBef>
              <a:buFontTx/>
              <a:buNone/>
            </a:pPr>
            <a:r>
              <a:rPr lang="es-ES" altLang="es-AR" sz="1800" b="1"/>
              <a:t>Trastornos de Ansiedad</a:t>
            </a:r>
          </a:p>
          <a:p>
            <a:pPr eaLnBrk="1" hangingPunct="1">
              <a:spcBef>
                <a:spcPct val="0"/>
              </a:spcBef>
              <a:buFontTx/>
              <a:buNone/>
            </a:pPr>
            <a:r>
              <a:rPr lang="es-ES" altLang="es-AR" sz="1800" b="1"/>
              <a:t>Antecedentes de diabetes tipo 2 e hipertensión que ya no requiere medicación pero está controlada con la dieta.</a:t>
            </a:r>
          </a:p>
        </p:txBody>
      </p:sp>
      <p:sp>
        <p:nvSpPr>
          <p:cNvPr id="70659" name="Text Box 6"/>
          <p:cNvSpPr txBox="1">
            <a:spLocks noChangeArrowheads="1"/>
          </p:cNvSpPr>
          <p:nvPr/>
        </p:nvSpPr>
        <p:spPr bwMode="auto">
          <a:xfrm>
            <a:off x="3216276" y="333376"/>
            <a:ext cx="3538148" cy="46166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2400" b="1"/>
              <a:t>Antecedentes médicos</a:t>
            </a:r>
            <a:endParaRPr lang="es-ES" altLang="es-AR" sz="2400" b="1"/>
          </a:p>
        </p:txBody>
      </p:sp>
      <p:sp>
        <p:nvSpPr>
          <p:cNvPr id="70660" name="Text Box 7"/>
          <p:cNvSpPr txBox="1">
            <a:spLocks noChangeArrowheads="1"/>
          </p:cNvSpPr>
          <p:nvPr/>
        </p:nvSpPr>
        <p:spPr bwMode="auto">
          <a:xfrm>
            <a:off x="2116138" y="4405314"/>
            <a:ext cx="53142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ES" altLang="es-AR" sz="1800" b="1"/>
              <a:t>Cirugía de cuello y tiroidectomía total</a:t>
            </a:r>
          </a:p>
          <a:p>
            <a:pPr eaLnBrk="1" hangingPunct="1">
              <a:spcBef>
                <a:spcPct val="0"/>
              </a:spcBef>
              <a:buFontTx/>
              <a:buNone/>
            </a:pPr>
            <a:r>
              <a:rPr lang="es-ES" altLang="es-AR" sz="1800" b="1"/>
              <a:t>Amigdalectomía</a:t>
            </a:r>
          </a:p>
          <a:p>
            <a:pPr eaLnBrk="1" hangingPunct="1">
              <a:spcBef>
                <a:spcPct val="0"/>
              </a:spcBef>
              <a:buFontTx/>
              <a:buNone/>
            </a:pPr>
            <a:r>
              <a:rPr lang="es-ES" altLang="es-AR" sz="1800" b="1"/>
              <a:t>Adenoidectomía</a:t>
            </a:r>
          </a:p>
          <a:p>
            <a:pPr eaLnBrk="1" hangingPunct="1">
              <a:spcBef>
                <a:spcPct val="0"/>
              </a:spcBef>
              <a:buFontTx/>
              <a:buNone/>
            </a:pPr>
            <a:r>
              <a:rPr lang="es-ES" altLang="es-AR" sz="1800" b="1"/>
              <a:t>Cirugía de reducción de mamas hace 30 años. </a:t>
            </a:r>
          </a:p>
        </p:txBody>
      </p:sp>
      <p:sp>
        <p:nvSpPr>
          <p:cNvPr id="70661" name="Text Box 8"/>
          <p:cNvSpPr txBox="1">
            <a:spLocks noChangeArrowheads="1"/>
          </p:cNvSpPr>
          <p:nvPr/>
        </p:nvSpPr>
        <p:spPr bwMode="auto">
          <a:xfrm>
            <a:off x="3216276" y="3825876"/>
            <a:ext cx="2579552" cy="46166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2400" b="1"/>
              <a:t>Cirugías previas</a:t>
            </a:r>
            <a:endParaRPr lang="es-ES" altLang="es-AR" sz="2400" b="1"/>
          </a:p>
        </p:txBody>
      </p:sp>
    </p:spTree>
    <p:extLst>
      <p:ext uri="{BB962C8B-B14F-4D97-AF65-F5344CB8AC3E}">
        <p14:creationId xmlns:p14="http://schemas.microsoft.com/office/powerpoint/2010/main" val="28600121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4"/>
          <p:cNvSpPr txBox="1">
            <a:spLocks noChangeArrowheads="1"/>
          </p:cNvSpPr>
          <p:nvPr/>
        </p:nvSpPr>
        <p:spPr bwMode="auto">
          <a:xfrm>
            <a:off x="1703389" y="981076"/>
            <a:ext cx="858837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s-ES" altLang="es-AR" sz="1800" b="1" dirty="0"/>
              <a:t>Mujer de contextura física pequeña</a:t>
            </a:r>
          </a:p>
          <a:p>
            <a:pPr algn="just" eaLnBrk="1" hangingPunct="1">
              <a:spcBef>
                <a:spcPct val="0"/>
              </a:spcBef>
              <a:buFontTx/>
              <a:buNone/>
            </a:pPr>
            <a:r>
              <a:rPr lang="es-ES" altLang="es-AR" sz="1800" b="1" dirty="0"/>
              <a:t>Signos vitales estables</a:t>
            </a:r>
          </a:p>
          <a:p>
            <a:pPr algn="just" eaLnBrk="1" hangingPunct="1">
              <a:spcBef>
                <a:spcPct val="0"/>
              </a:spcBef>
              <a:buFontTx/>
              <a:buNone/>
            </a:pPr>
            <a:r>
              <a:rPr lang="es-ES" altLang="es-AR" sz="1800" b="1" dirty="0" err="1"/>
              <a:t>Rosacea</a:t>
            </a:r>
            <a:r>
              <a:rPr lang="es-ES" altLang="es-AR" sz="1800" b="1" dirty="0"/>
              <a:t> facial</a:t>
            </a:r>
          </a:p>
          <a:p>
            <a:pPr algn="just" eaLnBrk="1" hangingPunct="1">
              <a:spcBef>
                <a:spcPct val="0"/>
              </a:spcBef>
              <a:buFontTx/>
              <a:buNone/>
            </a:pPr>
            <a:r>
              <a:rPr lang="es-ES" altLang="es-AR" sz="1800" b="1" dirty="0"/>
              <a:t>Abdomen redondeado y simétrico, ruidos </a:t>
            </a:r>
            <a:r>
              <a:rPr lang="es-ES" altLang="es-AR" sz="1800" b="1" dirty="0" err="1" smtClean="0"/>
              <a:t>hidroaéreos</a:t>
            </a:r>
            <a:r>
              <a:rPr lang="es-ES" altLang="es-AR" sz="1800" b="1" dirty="0" smtClean="0"/>
              <a:t> </a:t>
            </a:r>
            <a:r>
              <a:rPr lang="es-ES" altLang="es-AR" sz="1800" b="1" dirty="0"/>
              <a:t>positivos.</a:t>
            </a:r>
          </a:p>
          <a:p>
            <a:pPr algn="just" eaLnBrk="1" hangingPunct="1">
              <a:spcBef>
                <a:spcPct val="0"/>
              </a:spcBef>
              <a:buFontTx/>
              <a:buNone/>
            </a:pPr>
            <a:r>
              <a:rPr lang="es-ES" altLang="es-AR" sz="1800" b="1" dirty="0"/>
              <a:t>El paciente nota dolor en el interior de las costillas y debajo del pecho izquierdo, pero ha mejorado mucho después de la paracentesis realizó la mañana del ingreso. </a:t>
            </a:r>
          </a:p>
          <a:p>
            <a:pPr algn="just" eaLnBrk="1" hangingPunct="1">
              <a:spcBef>
                <a:spcPct val="0"/>
              </a:spcBef>
              <a:buFontTx/>
              <a:buNone/>
            </a:pPr>
            <a:r>
              <a:rPr lang="es-ES" altLang="es-AR" sz="1800" b="1" dirty="0"/>
              <a:t>Sangre oculta en materia fecal positiva, en la guardia.</a:t>
            </a:r>
          </a:p>
        </p:txBody>
      </p:sp>
      <p:sp>
        <p:nvSpPr>
          <p:cNvPr id="72707" name="Text Box 5"/>
          <p:cNvSpPr txBox="1">
            <a:spLocks noChangeArrowheads="1"/>
          </p:cNvSpPr>
          <p:nvPr/>
        </p:nvSpPr>
        <p:spPr bwMode="auto">
          <a:xfrm>
            <a:off x="4367214" y="333376"/>
            <a:ext cx="2339102" cy="46166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2400" b="1"/>
              <a:t>Examen Físico</a:t>
            </a:r>
            <a:endParaRPr lang="es-ES" altLang="es-AR" sz="2400" b="1"/>
          </a:p>
        </p:txBody>
      </p:sp>
      <p:sp>
        <p:nvSpPr>
          <p:cNvPr id="72708" name="Text Box 6"/>
          <p:cNvSpPr txBox="1">
            <a:spLocks noChangeArrowheads="1"/>
          </p:cNvSpPr>
          <p:nvPr/>
        </p:nvSpPr>
        <p:spPr bwMode="auto">
          <a:xfrm>
            <a:off x="1755776" y="4281488"/>
            <a:ext cx="84439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ES" altLang="es-AR" sz="1800" b="1"/>
              <a:t>-Radiografía abdominal sugestivo de obstrucción del intestino delgado.</a:t>
            </a:r>
          </a:p>
          <a:p>
            <a:pPr eaLnBrk="1" hangingPunct="1">
              <a:spcBef>
                <a:spcPct val="0"/>
              </a:spcBef>
              <a:buFontTx/>
              <a:buNone/>
            </a:pPr>
            <a:r>
              <a:rPr lang="es-ES" altLang="es-AR" sz="1800" b="1"/>
              <a:t>-Ecografía de la pelvis que demuestra una gran cantidad de ascitis.</a:t>
            </a:r>
          </a:p>
          <a:p>
            <a:pPr eaLnBrk="1" hangingPunct="1">
              <a:spcBef>
                <a:spcPct val="0"/>
              </a:spcBef>
              <a:buFontTx/>
              <a:buNone/>
            </a:pPr>
            <a:r>
              <a:rPr lang="es-ES" altLang="es-AR" sz="1800" b="1"/>
              <a:t>-Tomografía computarizada (TC) del abdomen del paciente y de la pelvis demuestra ascitis abdominal y pélvica masivas.</a:t>
            </a:r>
          </a:p>
        </p:txBody>
      </p:sp>
      <p:sp>
        <p:nvSpPr>
          <p:cNvPr id="72709" name="Text Box 7"/>
          <p:cNvSpPr txBox="1">
            <a:spLocks noChangeArrowheads="1"/>
          </p:cNvSpPr>
          <p:nvPr/>
        </p:nvSpPr>
        <p:spPr bwMode="auto">
          <a:xfrm>
            <a:off x="4367214" y="3683001"/>
            <a:ext cx="2811604" cy="46166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2400" b="1"/>
              <a:t>Test Diagnósticos</a:t>
            </a:r>
            <a:endParaRPr lang="es-ES" altLang="es-AR" sz="2400" b="1"/>
          </a:p>
        </p:txBody>
      </p:sp>
    </p:spTree>
    <p:extLst>
      <p:ext uri="{BB962C8B-B14F-4D97-AF65-F5344CB8AC3E}">
        <p14:creationId xmlns:p14="http://schemas.microsoft.com/office/powerpoint/2010/main" val="2613017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3604822" y="1727196"/>
            <a:ext cx="8439390" cy="483061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pro_p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2427" y="1785119"/>
            <a:ext cx="7656131" cy="467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8"/>
          <p:cNvSpPr>
            <a:spLocks noChangeShapeType="1"/>
          </p:cNvSpPr>
          <p:nvPr/>
        </p:nvSpPr>
        <p:spPr bwMode="auto">
          <a:xfrm>
            <a:off x="3847967" y="3159298"/>
            <a:ext cx="1684605" cy="4571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6" name="Text Box 9"/>
          <p:cNvSpPr txBox="1">
            <a:spLocks noChangeArrowheads="1"/>
          </p:cNvSpPr>
          <p:nvPr/>
        </p:nvSpPr>
        <p:spPr bwMode="auto">
          <a:xfrm>
            <a:off x="3604822" y="2930698"/>
            <a:ext cx="920750" cy="457200"/>
          </a:xfrm>
          <a:prstGeom prst="rect">
            <a:avLst/>
          </a:prstGeom>
          <a:solidFill>
            <a:schemeClr val="bg1"/>
          </a:solidFill>
          <a:ln>
            <a:noFill/>
          </a:ln>
          <a:effectLs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1200" b="1" dirty="0">
                <a:latin typeface="Courier New" panose="02070309020205020404" pitchFamily="49" charset="0"/>
              </a:rPr>
              <a:t>Espacio</a:t>
            </a:r>
          </a:p>
          <a:p>
            <a:pPr eaLnBrk="1" hangingPunct="1">
              <a:spcBef>
                <a:spcPct val="0"/>
              </a:spcBef>
              <a:buFontTx/>
              <a:buNone/>
            </a:pPr>
            <a:r>
              <a:rPr lang="es-AR" altLang="es-AR" sz="1200" b="1" dirty="0">
                <a:latin typeface="Courier New" panose="02070309020205020404" pitchFamily="49" charset="0"/>
              </a:rPr>
              <a:t>de </a:t>
            </a:r>
            <a:r>
              <a:rPr lang="es-AR" altLang="es-AR" sz="1200" b="1" dirty="0" err="1">
                <a:latin typeface="Courier New" panose="02070309020205020404" pitchFamily="49" charset="0"/>
              </a:rPr>
              <a:t>Disse</a:t>
            </a:r>
            <a:endParaRPr lang="es-ES" altLang="es-AR" sz="1200" b="1" dirty="0">
              <a:latin typeface="Courier New" panose="02070309020205020404" pitchFamily="49" charset="0"/>
            </a:endParaRPr>
          </a:p>
        </p:txBody>
      </p:sp>
      <p:sp>
        <p:nvSpPr>
          <p:cNvPr id="2" name="CuadroTexto 1"/>
          <p:cNvSpPr txBox="1"/>
          <p:nvPr/>
        </p:nvSpPr>
        <p:spPr>
          <a:xfrm>
            <a:off x="1727769" y="618669"/>
            <a:ext cx="2236510" cy="1200329"/>
          </a:xfrm>
          <a:prstGeom prst="rect">
            <a:avLst/>
          </a:prstGeom>
          <a:noFill/>
        </p:spPr>
        <p:txBody>
          <a:bodyPr wrap="none" rtlCol="0">
            <a:spAutoFit/>
          </a:bodyPr>
          <a:lstStyle/>
          <a:p>
            <a:r>
              <a:rPr lang="es-AR" sz="3600" dirty="0" smtClean="0">
                <a:latin typeface="Arial" panose="020B0604020202020204" pitchFamily="34" charset="0"/>
                <a:cs typeface="Arial" panose="020B0604020202020204" pitchFamily="34" charset="0"/>
              </a:rPr>
              <a:t>Histología</a:t>
            </a:r>
          </a:p>
          <a:p>
            <a:r>
              <a:rPr lang="es-AR" sz="3600" dirty="0" smtClean="0">
                <a:latin typeface="Arial" panose="020B0604020202020204" pitchFamily="34" charset="0"/>
                <a:cs typeface="Arial" panose="020B0604020202020204" pitchFamily="34" charset="0"/>
              </a:rPr>
              <a:t> hepática </a:t>
            </a:r>
            <a:endParaRPr lang="es-AR" sz="3600" dirty="0">
              <a:latin typeface="Arial" panose="020B0604020202020204" pitchFamily="34" charset="0"/>
              <a:cs typeface="Arial" panose="020B0604020202020204" pitchFamily="34" charset="0"/>
            </a:endParaRPr>
          </a:p>
        </p:txBody>
      </p:sp>
      <p:sp>
        <p:nvSpPr>
          <p:cNvPr id="7" name="Text Box 9"/>
          <p:cNvSpPr txBox="1">
            <a:spLocks noChangeArrowheads="1"/>
          </p:cNvSpPr>
          <p:nvPr/>
        </p:nvSpPr>
        <p:spPr bwMode="auto">
          <a:xfrm>
            <a:off x="6779480" y="1923618"/>
            <a:ext cx="2333312" cy="276999"/>
          </a:xfrm>
          <a:prstGeom prst="rect">
            <a:avLst/>
          </a:prstGeom>
          <a:solidFill>
            <a:schemeClr val="bg1"/>
          </a:solidFill>
          <a:ln>
            <a:noFill/>
          </a:ln>
          <a:effectLs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1200" b="1" dirty="0" smtClean="0">
                <a:latin typeface="Courier New" panose="02070309020205020404" pitchFamily="49" charset="0"/>
              </a:rPr>
              <a:t>Células endoteliales</a:t>
            </a:r>
            <a:endParaRPr lang="es-ES" altLang="es-AR" sz="1200" b="1" dirty="0">
              <a:latin typeface="Courier New" panose="02070309020205020404" pitchFamily="49" charset="0"/>
            </a:endParaRPr>
          </a:p>
        </p:txBody>
      </p:sp>
      <p:sp>
        <p:nvSpPr>
          <p:cNvPr id="8" name="Text Box 9"/>
          <p:cNvSpPr txBox="1">
            <a:spLocks noChangeArrowheads="1"/>
          </p:cNvSpPr>
          <p:nvPr/>
        </p:nvSpPr>
        <p:spPr bwMode="auto">
          <a:xfrm>
            <a:off x="7946136" y="2375894"/>
            <a:ext cx="1858201" cy="276999"/>
          </a:xfrm>
          <a:prstGeom prst="rect">
            <a:avLst/>
          </a:prstGeom>
          <a:solidFill>
            <a:schemeClr val="bg1"/>
          </a:solidFill>
          <a:ln>
            <a:noFill/>
          </a:ln>
          <a:effectLs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1200" b="1" dirty="0" smtClean="0">
                <a:latin typeface="Courier New" panose="02070309020205020404" pitchFamily="49" charset="0"/>
              </a:rPr>
              <a:t>Células de </a:t>
            </a:r>
            <a:r>
              <a:rPr lang="es-AR" altLang="es-AR" sz="1200" b="1" dirty="0" err="1" smtClean="0">
                <a:latin typeface="Courier New" panose="02070309020205020404" pitchFamily="49" charset="0"/>
              </a:rPr>
              <a:t>Kuppfer</a:t>
            </a:r>
            <a:endParaRPr lang="es-AR" altLang="es-AR" sz="1200" b="1" dirty="0">
              <a:latin typeface="Courier New" panose="02070309020205020404" pitchFamily="49" charset="0"/>
            </a:endParaRPr>
          </a:p>
        </p:txBody>
      </p:sp>
      <p:sp>
        <p:nvSpPr>
          <p:cNvPr id="9" name="Text Box 9"/>
          <p:cNvSpPr txBox="1">
            <a:spLocks noChangeArrowheads="1"/>
          </p:cNvSpPr>
          <p:nvPr/>
        </p:nvSpPr>
        <p:spPr bwMode="auto">
          <a:xfrm>
            <a:off x="7511989" y="2819982"/>
            <a:ext cx="1951175" cy="461665"/>
          </a:xfrm>
          <a:prstGeom prst="rect">
            <a:avLst/>
          </a:prstGeom>
          <a:solidFill>
            <a:schemeClr val="bg1"/>
          </a:solidFill>
          <a:ln>
            <a:noFill/>
          </a:ln>
          <a:effectLs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1200" b="1" dirty="0" smtClean="0">
                <a:latin typeface="Courier New" panose="02070309020205020404" pitchFamily="49" charset="0"/>
              </a:rPr>
              <a:t>Células estrelladas</a:t>
            </a:r>
          </a:p>
          <a:p>
            <a:pPr eaLnBrk="1" hangingPunct="1">
              <a:spcBef>
                <a:spcPct val="0"/>
              </a:spcBef>
              <a:buFontTx/>
              <a:buNone/>
            </a:pPr>
            <a:r>
              <a:rPr lang="es-AR" altLang="es-AR" sz="1200" b="1" dirty="0">
                <a:latin typeface="Courier New" panose="02070309020205020404" pitchFamily="49" charset="0"/>
              </a:rPr>
              <a:t>o</a:t>
            </a:r>
            <a:r>
              <a:rPr lang="es-AR" altLang="es-AR" sz="1200" b="1" dirty="0" smtClean="0">
                <a:latin typeface="Courier New" panose="02070309020205020404" pitchFamily="49" charset="0"/>
              </a:rPr>
              <a:t> de </a:t>
            </a:r>
            <a:r>
              <a:rPr lang="es-AR" altLang="es-AR" sz="1200" b="1" dirty="0" err="1" smtClean="0">
                <a:latin typeface="Courier New" panose="02070309020205020404" pitchFamily="49" charset="0"/>
              </a:rPr>
              <a:t>Ito</a:t>
            </a:r>
            <a:endParaRPr lang="es-AR" altLang="es-AR" sz="1200" b="1" dirty="0">
              <a:latin typeface="Courier New" panose="02070309020205020404" pitchFamily="49" charset="0"/>
            </a:endParaRPr>
          </a:p>
        </p:txBody>
      </p:sp>
      <p:sp>
        <p:nvSpPr>
          <p:cNvPr id="12" name="Text Box 9"/>
          <p:cNvSpPr txBox="1">
            <a:spLocks noChangeArrowheads="1"/>
          </p:cNvSpPr>
          <p:nvPr/>
        </p:nvSpPr>
        <p:spPr bwMode="auto">
          <a:xfrm>
            <a:off x="5758047" y="2561181"/>
            <a:ext cx="1021433" cy="276999"/>
          </a:xfrm>
          <a:prstGeom prst="rect">
            <a:avLst/>
          </a:prstGeom>
          <a:solidFill>
            <a:schemeClr val="bg1"/>
          </a:solidFill>
          <a:ln>
            <a:noFill/>
          </a:ln>
          <a:effectLs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1200" b="1" dirty="0" smtClean="0">
                <a:latin typeface="Courier New" panose="02070309020205020404" pitchFamily="49" charset="0"/>
              </a:rPr>
              <a:t>Sinusoide</a:t>
            </a:r>
            <a:endParaRPr lang="es-AR" altLang="es-AR" sz="1200" b="1" dirty="0">
              <a:latin typeface="Courier New" panose="02070309020205020404" pitchFamily="49" charset="0"/>
            </a:endParaRPr>
          </a:p>
        </p:txBody>
      </p:sp>
      <p:sp>
        <p:nvSpPr>
          <p:cNvPr id="13" name="Text Box 9"/>
          <p:cNvSpPr txBox="1">
            <a:spLocks noChangeArrowheads="1"/>
          </p:cNvSpPr>
          <p:nvPr/>
        </p:nvSpPr>
        <p:spPr bwMode="auto">
          <a:xfrm>
            <a:off x="6963666" y="4055168"/>
            <a:ext cx="1207382" cy="276999"/>
          </a:xfrm>
          <a:prstGeom prst="rect">
            <a:avLst/>
          </a:prstGeom>
          <a:solidFill>
            <a:schemeClr val="bg1"/>
          </a:solidFill>
          <a:ln>
            <a:noFill/>
          </a:ln>
          <a:effectLs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1200" b="1" dirty="0" smtClean="0">
                <a:latin typeface="Courier New" panose="02070309020205020404" pitchFamily="49" charset="0"/>
              </a:rPr>
              <a:t>Hepatocitos</a:t>
            </a:r>
            <a:endParaRPr lang="es-AR" altLang="es-AR" sz="1200" b="1" dirty="0">
              <a:latin typeface="Courier New" panose="02070309020205020404" pitchFamily="49" charset="0"/>
            </a:endParaRPr>
          </a:p>
        </p:txBody>
      </p:sp>
      <p:sp>
        <p:nvSpPr>
          <p:cNvPr id="14" name="Text Box 9"/>
          <p:cNvSpPr txBox="1">
            <a:spLocks noChangeArrowheads="1"/>
          </p:cNvSpPr>
          <p:nvPr/>
        </p:nvSpPr>
        <p:spPr bwMode="auto">
          <a:xfrm>
            <a:off x="9747157" y="5577430"/>
            <a:ext cx="1579278" cy="276999"/>
          </a:xfrm>
          <a:prstGeom prst="rect">
            <a:avLst/>
          </a:prstGeom>
          <a:solidFill>
            <a:schemeClr val="bg1"/>
          </a:solidFill>
          <a:ln>
            <a:noFill/>
          </a:ln>
          <a:effectLs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1200" b="1" dirty="0" smtClean="0">
                <a:latin typeface="Courier New" panose="02070309020205020404" pitchFamily="49" charset="0"/>
              </a:rPr>
              <a:t>Lóbulo hepático</a:t>
            </a:r>
            <a:endParaRPr lang="es-AR" altLang="es-AR" sz="1200" b="1" dirty="0">
              <a:latin typeface="Courier New" panose="02070309020205020404" pitchFamily="49" charset="0"/>
            </a:endParaRPr>
          </a:p>
        </p:txBody>
      </p:sp>
      <p:sp>
        <p:nvSpPr>
          <p:cNvPr id="15" name="Text Box 9"/>
          <p:cNvSpPr txBox="1">
            <a:spLocks noChangeArrowheads="1"/>
          </p:cNvSpPr>
          <p:nvPr/>
        </p:nvSpPr>
        <p:spPr bwMode="auto">
          <a:xfrm>
            <a:off x="5297672" y="4579193"/>
            <a:ext cx="909155" cy="276999"/>
          </a:xfrm>
          <a:prstGeom prst="rect">
            <a:avLst/>
          </a:prstGeom>
          <a:solidFill>
            <a:schemeClr val="bg1"/>
          </a:solidFill>
          <a:ln>
            <a:noFill/>
          </a:ln>
          <a:effectLs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1200" b="1" dirty="0" smtClean="0">
                <a:latin typeface="Courier New" panose="02070309020205020404" pitchFamily="49" charset="0"/>
              </a:rPr>
              <a:t>Hígado</a:t>
            </a:r>
            <a:endParaRPr lang="es-AR" altLang="es-AR" sz="1200" b="1" dirty="0">
              <a:latin typeface="Courier New" panose="02070309020205020404" pitchFamily="49" charset="0"/>
            </a:endParaRPr>
          </a:p>
        </p:txBody>
      </p:sp>
      <p:sp>
        <p:nvSpPr>
          <p:cNvPr id="16" name="Text Box 9"/>
          <p:cNvSpPr txBox="1">
            <a:spLocks noChangeArrowheads="1"/>
          </p:cNvSpPr>
          <p:nvPr/>
        </p:nvSpPr>
        <p:spPr bwMode="auto">
          <a:xfrm>
            <a:off x="10352171" y="2882299"/>
            <a:ext cx="1300356" cy="276999"/>
          </a:xfrm>
          <a:prstGeom prst="rect">
            <a:avLst/>
          </a:prstGeom>
          <a:solidFill>
            <a:schemeClr val="bg1"/>
          </a:solidFill>
          <a:ln>
            <a:noFill/>
          </a:ln>
          <a:effectLs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1200" b="1" dirty="0" smtClean="0">
                <a:latin typeface="Courier New" panose="02070309020205020404" pitchFamily="49" charset="0"/>
              </a:rPr>
              <a:t>Vena central</a:t>
            </a:r>
            <a:endParaRPr lang="es-AR" altLang="es-AR" sz="1200" b="1" dirty="0">
              <a:latin typeface="Courier New" panose="02070309020205020404" pitchFamily="49" charset="0"/>
            </a:endParaRPr>
          </a:p>
        </p:txBody>
      </p:sp>
    </p:spTree>
    <p:extLst>
      <p:ext uri="{BB962C8B-B14F-4D97-AF65-F5344CB8AC3E}">
        <p14:creationId xmlns:p14="http://schemas.microsoft.com/office/powerpoint/2010/main" val="208636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P spid="14" grpId="0" animBg="1"/>
      <p:bldP spid="15"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1992314" y="692151"/>
            <a:ext cx="8156575"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s-ES" altLang="es-AR" sz="1800" b="1"/>
              <a:t> ↓ sodio = hiponatremia</a:t>
            </a:r>
          </a:p>
          <a:p>
            <a:pPr algn="just" eaLnBrk="1" hangingPunct="1">
              <a:spcBef>
                <a:spcPct val="0"/>
              </a:spcBef>
              <a:buFontTx/>
              <a:buNone/>
            </a:pPr>
            <a:endParaRPr lang="es-ES" altLang="es-AR" sz="1800" b="1"/>
          </a:p>
          <a:p>
            <a:pPr algn="just" eaLnBrk="1" hangingPunct="1">
              <a:spcBef>
                <a:spcPct val="0"/>
              </a:spcBef>
              <a:buFontTx/>
              <a:buNone/>
            </a:pPr>
            <a:r>
              <a:rPr lang="es-ES" altLang="es-AR" sz="1800" b="1"/>
              <a:t> ↓ proteina y albumina = hipoalbuminemia – disminución de la producción de albúmina contribuyendo a la ascitis.</a:t>
            </a:r>
          </a:p>
          <a:p>
            <a:pPr algn="just" eaLnBrk="1" hangingPunct="1">
              <a:spcBef>
                <a:spcPct val="0"/>
              </a:spcBef>
              <a:buFontTx/>
              <a:buNone/>
            </a:pPr>
            <a:endParaRPr lang="es-ES" altLang="es-AR" sz="1800" b="1"/>
          </a:p>
          <a:p>
            <a:pPr algn="just" eaLnBrk="1" hangingPunct="1">
              <a:spcBef>
                <a:spcPct val="0"/>
              </a:spcBef>
              <a:buFontTx/>
              <a:buNone/>
            </a:pPr>
            <a:r>
              <a:rPr lang="es-ES" altLang="es-AR" sz="1800" b="1"/>
              <a:t> ↓ amilasa y ↑ lipasa = possible daño pancréatico</a:t>
            </a:r>
          </a:p>
          <a:p>
            <a:pPr algn="just" eaLnBrk="1" hangingPunct="1">
              <a:spcBef>
                <a:spcPct val="0"/>
              </a:spcBef>
              <a:buFontTx/>
              <a:buNone/>
            </a:pPr>
            <a:endParaRPr lang="es-ES" altLang="es-AR" sz="1800" b="1"/>
          </a:p>
          <a:p>
            <a:pPr algn="just" eaLnBrk="1" hangingPunct="1">
              <a:spcBef>
                <a:spcPct val="0"/>
              </a:spcBef>
              <a:buFontTx/>
              <a:buNone/>
            </a:pPr>
            <a:r>
              <a:rPr lang="es-ES" altLang="es-AR" sz="1800" b="1"/>
              <a:t> ↑ amonio = contribuyendo a la encefalopatía hepática.</a:t>
            </a:r>
          </a:p>
          <a:p>
            <a:pPr algn="just" eaLnBrk="1" hangingPunct="1">
              <a:spcBef>
                <a:spcPct val="0"/>
              </a:spcBef>
              <a:buFontTx/>
              <a:buNone/>
            </a:pPr>
            <a:endParaRPr lang="es-ES" altLang="es-AR" sz="1800" b="1"/>
          </a:p>
          <a:p>
            <a:pPr algn="just" eaLnBrk="1" hangingPunct="1">
              <a:spcBef>
                <a:spcPct val="0"/>
              </a:spcBef>
              <a:buFontTx/>
              <a:buNone/>
            </a:pPr>
            <a:r>
              <a:rPr lang="es-ES" altLang="es-AR" sz="1800" b="1"/>
              <a:t> ↑ glucosa = intolerancia a la glucosa</a:t>
            </a:r>
          </a:p>
          <a:p>
            <a:pPr algn="just" eaLnBrk="1" hangingPunct="1">
              <a:spcBef>
                <a:spcPct val="0"/>
              </a:spcBef>
              <a:buFontTx/>
              <a:buNone/>
            </a:pPr>
            <a:endParaRPr lang="es-ES" altLang="es-AR" sz="1800" b="1"/>
          </a:p>
          <a:p>
            <a:pPr algn="just" eaLnBrk="1" hangingPunct="1">
              <a:spcBef>
                <a:spcPct val="0"/>
              </a:spcBef>
              <a:buFontTx/>
              <a:buNone/>
            </a:pPr>
            <a:r>
              <a:rPr lang="es-ES" altLang="es-AR" sz="1800" b="1"/>
              <a:t> ↑ glóbulos blancos = infección </a:t>
            </a:r>
          </a:p>
          <a:p>
            <a:pPr algn="just" eaLnBrk="1" hangingPunct="1">
              <a:spcBef>
                <a:spcPct val="0"/>
              </a:spcBef>
              <a:buFontTx/>
              <a:buNone/>
            </a:pPr>
            <a:endParaRPr lang="es-ES" altLang="es-AR" sz="1800" b="1"/>
          </a:p>
          <a:p>
            <a:pPr algn="just" eaLnBrk="1" hangingPunct="1">
              <a:spcBef>
                <a:spcPct val="0"/>
              </a:spcBef>
              <a:buFontTx/>
              <a:buNone/>
            </a:pPr>
            <a:r>
              <a:rPr lang="es-ES" altLang="es-AR" sz="1800" b="1"/>
              <a:t> ↓ Indices hematológicos, específicamente glóbulos rojos, hemoglobina, hematocrito, volumen corpuscular medio, hemoglobina corpuscular media= anemia macrocítica debido a la enfermedad crónica y a la hipovolemia. </a:t>
            </a:r>
          </a:p>
          <a:p>
            <a:pPr algn="just" eaLnBrk="1" hangingPunct="1">
              <a:spcBef>
                <a:spcPct val="0"/>
              </a:spcBef>
              <a:buFontTx/>
              <a:buNone/>
            </a:pPr>
            <a:endParaRPr lang="es-ES" altLang="es-AR" sz="1800" b="1"/>
          </a:p>
          <a:p>
            <a:pPr algn="just" eaLnBrk="1" hangingPunct="1">
              <a:spcBef>
                <a:spcPct val="0"/>
              </a:spcBef>
              <a:buFontTx/>
              <a:buNone/>
            </a:pPr>
            <a:r>
              <a:rPr lang="es-ES" altLang="es-AR" sz="1800" b="1"/>
              <a:t> ↑ Test de funcionamiento hepático, específicamente AST (GOT) y la bilirrubina (=ictericia) = enfermedad hepática.</a:t>
            </a:r>
          </a:p>
        </p:txBody>
      </p:sp>
      <p:sp>
        <p:nvSpPr>
          <p:cNvPr id="74755" name="Text Box 3"/>
          <p:cNvSpPr txBox="1">
            <a:spLocks noChangeArrowheads="1"/>
          </p:cNvSpPr>
          <p:nvPr/>
        </p:nvSpPr>
        <p:spPr bwMode="auto">
          <a:xfrm>
            <a:off x="3792538" y="188914"/>
            <a:ext cx="3517951" cy="46166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2400" b="1"/>
              <a:t>Valores de Laboratorio</a:t>
            </a:r>
            <a:endParaRPr lang="es-ES" altLang="es-AR" sz="2400" b="1"/>
          </a:p>
        </p:txBody>
      </p:sp>
    </p:spTree>
    <p:extLst>
      <p:ext uri="{BB962C8B-B14F-4D97-AF65-F5344CB8AC3E}">
        <p14:creationId xmlns:p14="http://schemas.microsoft.com/office/powerpoint/2010/main" val="3098285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5" y="1628776"/>
            <a:ext cx="8712200"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3" name="Text Box 5"/>
          <p:cNvSpPr txBox="1">
            <a:spLocks noChangeArrowheads="1"/>
          </p:cNvSpPr>
          <p:nvPr/>
        </p:nvSpPr>
        <p:spPr bwMode="auto">
          <a:xfrm>
            <a:off x="1919288" y="725170"/>
            <a:ext cx="75260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AR" altLang="es-AR" sz="2400" b="1" dirty="0"/>
              <a:t>Tomografía Computada y ultrasonido de abdomen</a:t>
            </a:r>
            <a:endParaRPr lang="es-ES" altLang="es-AR" sz="2400" b="1" dirty="0"/>
          </a:p>
        </p:txBody>
      </p:sp>
    </p:spTree>
    <p:extLst>
      <p:ext uri="{BB962C8B-B14F-4D97-AF65-F5344CB8AC3E}">
        <p14:creationId xmlns:p14="http://schemas.microsoft.com/office/powerpoint/2010/main" val="2643458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47101" y="112701"/>
            <a:ext cx="4505011" cy="697190"/>
          </a:xfrm>
        </p:spPr>
        <p:txBody>
          <a:bodyPr>
            <a:normAutofit fontScale="90000"/>
          </a:bodyPr>
          <a:lstStyle/>
          <a:p>
            <a:r>
              <a:rPr lang="es-AR" altLang="es-AR" b="1" u="sng" dirty="0">
                <a:latin typeface="Arial" panose="020B0604020202020204" pitchFamily="34" charset="0"/>
                <a:cs typeface="Arial" panose="020B0604020202020204" pitchFamily="34" charset="0"/>
              </a:rPr>
              <a:t>Funciones del Hígado</a:t>
            </a:r>
            <a:br>
              <a:rPr lang="es-AR" altLang="es-AR" b="1" u="sng" dirty="0">
                <a:latin typeface="Arial" panose="020B0604020202020204" pitchFamily="34" charset="0"/>
                <a:cs typeface="Arial" panose="020B0604020202020204" pitchFamily="34" charset="0"/>
              </a:rPr>
            </a:br>
            <a:endParaRPr lang="es-AR" dirty="0">
              <a:latin typeface="Arial" panose="020B0604020202020204" pitchFamily="34" charset="0"/>
              <a:cs typeface="Arial" panose="020B0604020202020204" pitchFamily="34" charset="0"/>
            </a:endParaRPr>
          </a:p>
        </p:txBody>
      </p:sp>
      <p:pic>
        <p:nvPicPr>
          <p:cNvPr id="1026" name="Picture 2" descr="hig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519" y="851053"/>
            <a:ext cx="7865019" cy="5799878"/>
          </a:xfrm>
          <a:prstGeom prst="rect">
            <a:avLst/>
          </a:prstGeom>
          <a:noFill/>
          <a:ln w="53975" cmpd="thickThi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7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rrowheads="1"/>
          </p:cNvSpPr>
          <p:nvPr/>
        </p:nvSpPr>
        <p:spPr bwMode="auto">
          <a:xfrm>
            <a:off x="5618261" y="1201789"/>
            <a:ext cx="2592387" cy="1081088"/>
          </a:xfrm>
          <a:prstGeom prst="ellipse">
            <a:avLst/>
          </a:prstGeom>
          <a:solidFill>
            <a:schemeClr val="accent2">
              <a:lumMod val="40000"/>
              <a:lumOff val="60000"/>
            </a:schemeClr>
          </a:solidFill>
          <a:ln w="19050">
            <a:solidFill>
              <a:schemeClr val="tx1"/>
            </a:solidFill>
            <a:round/>
            <a:headEnd/>
            <a:tailEnd/>
          </a:ln>
          <a:effec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AR" altLang="es-AR" sz="1800" b="1" dirty="0"/>
              <a:t>Esteatosis</a:t>
            </a:r>
            <a:endParaRPr lang="es-ES" altLang="es-AR" sz="1800" b="1" dirty="0"/>
          </a:p>
        </p:txBody>
      </p:sp>
      <p:sp>
        <p:nvSpPr>
          <p:cNvPr id="5" name="Oval 8"/>
          <p:cNvSpPr>
            <a:spLocks noChangeArrowheads="1"/>
          </p:cNvSpPr>
          <p:nvPr/>
        </p:nvSpPr>
        <p:spPr bwMode="auto">
          <a:xfrm>
            <a:off x="8642448" y="2928989"/>
            <a:ext cx="2592388" cy="1081088"/>
          </a:xfrm>
          <a:prstGeom prst="ellipse">
            <a:avLst/>
          </a:prstGeom>
          <a:solidFill>
            <a:schemeClr val="accent2">
              <a:lumMod val="40000"/>
              <a:lumOff val="60000"/>
            </a:schemeClr>
          </a:solidFill>
          <a:ln w="19050">
            <a:solidFill>
              <a:schemeClr val="tx1"/>
            </a:solidFill>
            <a:round/>
            <a:headEnd/>
            <a:tailEnd/>
          </a:ln>
          <a:effec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AR" altLang="es-AR" sz="1800" b="1"/>
              <a:t>Fibrosis/Cirrosis</a:t>
            </a:r>
            <a:endParaRPr lang="es-ES" altLang="es-AR" sz="1800" b="1"/>
          </a:p>
        </p:txBody>
      </p:sp>
      <p:sp>
        <p:nvSpPr>
          <p:cNvPr id="6" name="Oval 9"/>
          <p:cNvSpPr>
            <a:spLocks noChangeArrowheads="1"/>
          </p:cNvSpPr>
          <p:nvPr/>
        </p:nvSpPr>
        <p:spPr bwMode="auto">
          <a:xfrm>
            <a:off x="2594073" y="2928989"/>
            <a:ext cx="2592388" cy="1081088"/>
          </a:xfrm>
          <a:prstGeom prst="ellipse">
            <a:avLst/>
          </a:prstGeom>
          <a:solidFill>
            <a:schemeClr val="accent2">
              <a:lumMod val="40000"/>
              <a:lumOff val="60000"/>
            </a:schemeClr>
          </a:solidFill>
          <a:ln w="19050">
            <a:solidFill>
              <a:schemeClr val="tx1"/>
            </a:solidFill>
            <a:round/>
            <a:headEnd/>
            <a:tailEnd/>
          </a:ln>
          <a:effec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AR" altLang="es-AR" sz="1800" b="1"/>
              <a:t>Hepatitis</a:t>
            </a:r>
          </a:p>
          <a:p>
            <a:pPr algn="ctr" eaLnBrk="1" hangingPunct="1">
              <a:spcBef>
                <a:spcPct val="0"/>
              </a:spcBef>
              <a:buFontTx/>
              <a:buNone/>
            </a:pPr>
            <a:r>
              <a:rPr lang="es-AR" altLang="es-AR" sz="1800" b="1"/>
              <a:t> alcohólica</a:t>
            </a:r>
            <a:endParaRPr lang="es-ES" altLang="es-AR" sz="1800" b="1"/>
          </a:p>
        </p:txBody>
      </p:sp>
      <p:sp>
        <p:nvSpPr>
          <p:cNvPr id="7" name="Oval 10"/>
          <p:cNvSpPr>
            <a:spLocks noChangeArrowheads="1"/>
          </p:cNvSpPr>
          <p:nvPr/>
        </p:nvSpPr>
        <p:spPr bwMode="auto">
          <a:xfrm>
            <a:off x="5329336" y="2640064"/>
            <a:ext cx="3168650" cy="2089150"/>
          </a:xfrm>
          <a:prstGeom prst="ellipse">
            <a:avLst/>
          </a:prstGeom>
          <a:solidFill>
            <a:schemeClr val="accent1">
              <a:lumMod val="60000"/>
              <a:lumOff val="40000"/>
            </a:schemeClr>
          </a:solidFill>
          <a:ln w="19050">
            <a:solidFill>
              <a:schemeClr val="tx1"/>
            </a:solidFill>
            <a:round/>
            <a:headEnd/>
            <a:tailEnd/>
          </a:ln>
          <a:effec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AR" altLang="es-AR" sz="2400" b="1">
                <a:solidFill>
                  <a:schemeClr val="bg1"/>
                </a:solidFill>
              </a:rPr>
              <a:t>Enfermedad </a:t>
            </a:r>
          </a:p>
          <a:p>
            <a:pPr algn="ctr" eaLnBrk="1" hangingPunct="1">
              <a:spcBef>
                <a:spcPct val="0"/>
              </a:spcBef>
              <a:buFontTx/>
              <a:buNone/>
            </a:pPr>
            <a:r>
              <a:rPr lang="es-AR" altLang="es-AR" sz="2400" b="1">
                <a:solidFill>
                  <a:schemeClr val="bg1"/>
                </a:solidFill>
              </a:rPr>
              <a:t>hepática </a:t>
            </a:r>
          </a:p>
          <a:p>
            <a:pPr algn="ctr" eaLnBrk="1" hangingPunct="1">
              <a:spcBef>
                <a:spcPct val="0"/>
              </a:spcBef>
              <a:buFontTx/>
              <a:buNone/>
            </a:pPr>
            <a:r>
              <a:rPr lang="es-AR" altLang="es-AR" sz="2400" b="1">
                <a:solidFill>
                  <a:schemeClr val="bg1"/>
                </a:solidFill>
              </a:rPr>
              <a:t>alcohólica</a:t>
            </a:r>
            <a:endParaRPr lang="es-ES" altLang="es-AR" sz="2400" b="1">
              <a:solidFill>
                <a:schemeClr val="bg1"/>
              </a:solidFill>
            </a:endParaRPr>
          </a:p>
        </p:txBody>
      </p:sp>
      <p:sp>
        <p:nvSpPr>
          <p:cNvPr id="8" name="Rectangle 12"/>
          <p:cNvSpPr>
            <a:spLocks noChangeArrowheads="1"/>
          </p:cNvSpPr>
          <p:nvPr/>
        </p:nvSpPr>
        <p:spPr bwMode="auto">
          <a:xfrm>
            <a:off x="6913661" y="5665839"/>
            <a:ext cx="2808287" cy="720725"/>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AR" altLang="es-AR" sz="1800" b="1"/>
              <a:t>Carcinoma</a:t>
            </a:r>
          </a:p>
          <a:p>
            <a:pPr algn="ctr" eaLnBrk="1" hangingPunct="1">
              <a:spcBef>
                <a:spcPct val="0"/>
              </a:spcBef>
              <a:buFontTx/>
              <a:buNone/>
            </a:pPr>
            <a:r>
              <a:rPr lang="es-AR" altLang="es-AR" sz="1800" b="1"/>
              <a:t> Hepatocelular</a:t>
            </a:r>
            <a:endParaRPr lang="es-ES" altLang="es-AR" sz="1800" b="1"/>
          </a:p>
        </p:txBody>
      </p:sp>
      <p:sp>
        <p:nvSpPr>
          <p:cNvPr id="9" name="Line 15"/>
          <p:cNvSpPr>
            <a:spLocks noChangeShapeType="1"/>
          </p:cNvSpPr>
          <p:nvPr/>
        </p:nvSpPr>
        <p:spPr bwMode="auto">
          <a:xfrm>
            <a:off x="6986686" y="4800652"/>
            <a:ext cx="0" cy="720725"/>
          </a:xfrm>
          <a:prstGeom prst="line">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10" name="Line 16"/>
          <p:cNvSpPr>
            <a:spLocks noChangeShapeType="1"/>
          </p:cNvSpPr>
          <p:nvPr/>
        </p:nvSpPr>
        <p:spPr bwMode="auto">
          <a:xfrm>
            <a:off x="9650511" y="4081514"/>
            <a:ext cx="0" cy="1439863"/>
          </a:xfrm>
          <a:prstGeom prst="line">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pic>
        <p:nvPicPr>
          <p:cNvPr id="3" name="Imagen 2"/>
          <p:cNvPicPr>
            <a:picLocks noChangeAspect="1"/>
          </p:cNvPicPr>
          <p:nvPr/>
        </p:nvPicPr>
        <p:blipFill>
          <a:blip r:embed="rId3"/>
          <a:stretch>
            <a:fillRect/>
          </a:stretch>
        </p:blipFill>
        <p:spPr>
          <a:xfrm>
            <a:off x="1823486" y="182614"/>
            <a:ext cx="1895475" cy="1485900"/>
          </a:xfrm>
          <a:prstGeom prst="rect">
            <a:avLst/>
          </a:prstGeom>
          <a:ln w="34925">
            <a:solidFill>
              <a:schemeClr val="accent1"/>
            </a:solidFill>
          </a:ln>
        </p:spPr>
      </p:pic>
    </p:spTree>
    <p:extLst>
      <p:ext uri="{BB962C8B-B14F-4D97-AF65-F5344CB8AC3E}">
        <p14:creationId xmlns:p14="http://schemas.microsoft.com/office/powerpoint/2010/main" val="393983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redondeado 21"/>
          <p:cNvSpPr/>
          <p:nvPr/>
        </p:nvSpPr>
        <p:spPr>
          <a:xfrm>
            <a:off x="589628" y="5105871"/>
            <a:ext cx="5487899" cy="155354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Rectángulo redondeado 20"/>
          <p:cNvSpPr/>
          <p:nvPr/>
        </p:nvSpPr>
        <p:spPr>
          <a:xfrm>
            <a:off x="589628" y="3276215"/>
            <a:ext cx="5487899" cy="150851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Rectángulo redondeado 19"/>
          <p:cNvSpPr/>
          <p:nvPr/>
        </p:nvSpPr>
        <p:spPr>
          <a:xfrm>
            <a:off x="6892289" y="4394594"/>
            <a:ext cx="4606291" cy="19262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Rectángulo redondeado 18"/>
          <p:cNvSpPr/>
          <p:nvPr/>
        </p:nvSpPr>
        <p:spPr>
          <a:xfrm>
            <a:off x="554182" y="1550351"/>
            <a:ext cx="5523345" cy="141278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redondeado 1"/>
          <p:cNvSpPr/>
          <p:nvPr/>
        </p:nvSpPr>
        <p:spPr>
          <a:xfrm>
            <a:off x="6755130" y="1879248"/>
            <a:ext cx="5155711" cy="19663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Text Box 6"/>
          <p:cNvSpPr txBox="1">
            <a:spLocks noChangeArrowheads="1"/>
          </p:cNvSpPr>
          <p:nvPr/>
        </p:nvSpPr>
        <p:spPr bwMode="auto">
          <a:xfrm>
            <a:off x="7814824" y="1977561"/>
            <a:ext cx="2792216" cy="369332"/>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ES_tradnl" altLang="es-AR" sz="1800" b="1" dirty="0" smtClean="0"/>
              <a:t>CANTIDAD Y TIEMPO</a:t>
            </a:r>
            <a:endParaRPr lang="es-ES" altLang="es-AR" sz="1800" b="1" dirty="0"/>
          </a:p>
        </p:txBody>
      </p:sp>
      <p:sp>
        <p:nvSpPr>
          <p:cNvPr id="6" name="Text Box 7"/>
          <p:cNvSpPr txBox="1">
            <a:spLocks noChangeArrowheads="1"/>
          </p:cNvSpPr>
          <p:nvPr/>
        </p:nvSpPr>
        <p:spPr bwMode="auto">
          <a:xfrm>
            <a:off x="1926172" y="1606718"/>
            <a:ext cx="1184940" cy="369332"/>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ES_tradnl" altLang="es-AR" sz="1800" b="1" dirty="0" smtClean="0"/>
              <a:t>GÉNERO</a:t>
            </a:r>
            <a:endParaRPr lang="es-ES" altLang="es-AR" sz="1800" b="1" dirty="0"/>
          </a:p>
        </p:txBody>
      </p:sp>
      <p:sp>
        <p:nvSpPr>
          <p:cNvPr id="7" name="Text Box 8"/>
          <p:cNvSpPr txBox="1">
            <a:spLocks noChangeArrowheads="1"/>
          </p:cNvSpPr>
          <p:nvPr/>
        </p:nvSpPr>
        <p:spPr bwMode="auto">
          <a:xfrm>
            <a:off x="8143084" y="4456394"/>
            <a:ext cx="2082621" cy="369332"/>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ES_tradnl" altLang="es-AR" sz="1800" b="1" dirty="0"/>
              <a:t>CO-MORBILIDAD</a:t>
            </a:r>
            <a:endParaRPr lang="es-ES" altLang="es-AR" sz="1800" b="1" dirty="0"/>
          </a:p>
        </p:txBody>
      </p:sp>
      <p:sp>
        <p:nvSpPr>
          <p:cNvPr id="8" name="Text Box 9"/>
          <p:cNvSpPr txBox="1">
            <a:spLocks noChangeArrowheads="1"/>
          </p:cNvSpPr>
          <p:nvPr/>
        </p:nvSpPr>
        <p:spPr bwMode="auto">
          <a:xfrm>
            <a:off x="1779385" y="3336409"/>
            <a:ext cx="3012440" cy="369332"/>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ES_tradnl" altLang="es-AR" sz="1800" b="1" dirty="0" smtClean="0"/>
              <a:t>ASPECTOS GENÉTICOS</a:t>
            </a:r>
            <a:endParaRPr lang="es-ES" altLang="es-AR" sz="1800" b="1" dirty="0"/>
          </a:p>
        </p:txBody>
      </p:sp>
      <p:sp>
        <p:nvSpPr>
          <p:cNvPr id="9" name="Text Box 10"/>
          <p:cNvSpPr txBox="1">
            <a:spLocks noChangeArrowheads="1"/>
          </p:cNvSpPr>
          <p:nvPr/>
        </p:nvSpPr>
        <p:spPr bwMode="auto">
          <a:xfrm>
            <a:off x="1926172" y="5288146"/>
            <a:ext cx="1967205" cy="369332"/>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ES_tradnl" altLang="es-AR" sz="1800" b="1" dirty="0"/>
              <a:t>MALNUTRICION</a:t>
            </a:r>
            <a:endParaRPr lang="es-ES" altLang="es-AR" sz="1800" b="1" dirty="0"/>
          </a:p>
        </p:txBody>
      </p:sp>
      <p:sp>
        <p:nvSpPr>
          <p:cNvPr id="10" name="Rectangle 11"/>
          <p:cNvSpPr>
            <a:spLocks noChangeArrowheads="1"/>
          </p:cNvSpPr>
          <p:nvPr/>
        </p:nvSpPr>
        <p:spPr bwMode="auto">
          <a:xfrm>
            <a:off x="6172200" y="2588861"/>
            <a:ext cx="5921521" cy="1081087"/>
          </a:xfrm>
          <a:prstGeom prst="rect">
            <a:avLst/>
          </a:prstGeom>
          <a:noFill/>
          <a:ln w="9525">
            <a:noFill/>
            <a:miter lim="800000"/>
            <a:headEnd/>
            <a:tailEnd/>
          </a:ln>
          <a:effec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ES_tradnl" altLang="es-AR" sz="1800" dirty="0"/>
              <a:t>40-80 gr etanol/</a:t>
            </a:r>
            <a:r>
              <a:rPr lang="es-ES_tradnl" altLang="es-AR" sz="1800" dirty="0" err="1"/>
              <a:t>dia</a:t>
            </a:r>
            <a:r>
              <a:rPr lang="es-ES_tradnl" altLang="es-AR" sz="1800" dirty="0"/>
              <a:t>   </a:t>
            </a:r>
            <a:r>
              <a:rPr lang="es-ES_tradnl" altLang="es-AR" sz="1800" dirty="0" smtClean="0"/>
              <a:t>          HÍGADO GRASO</a:t>
            </a:r>
          </a:p>
          <a:p>
            <a:pPr algn="ctr" eaLnBrk="1" hangingPunct="1">
              <a:spcBef>
                <a:spcPct val="0"/>
              </a:spcBef>
              <a:buFontTx/>
              <a:buNone/>
            </a:pPr>
            <a:endParaRPr lang="es-ES_tradnl" altLang="es-AR" sz="1800" dirty="0"/>
          </a:p>
          <a:p>
            <a:pPr algn="ctr" eaLnBrk="1" hangingPunct="1">
              <a:spcBef>
                <a:spcPct val="0"/>
              </a:spcBef>
              <a:buFontTx/>
              <a:buNone/>
            </a:pPr>
            <a:r>
              <a:rPr lang="es-ES_tradnl" altLang="es-AR" sz="1800" dirty="0" smtClean="0"/>
              <a:t>     160 </a:t>
            </a:r>
            <a:r>
              <a:rPr lang="es-ES_tradnl" altLang="es-AR" sz="1800" dirty="0"/>
              <a:t>gr </a:t>
            </a:r>
            <a:r>
              <a:rPr lang="es-ES_tradnl" altLang="es-AR" sz="1800" dirty="0" smtClean="0"/>
              <a:t>etanol/</a:t>
            </a:r>
            <a:r>
              <a:rPr lang="es-ES_tradnl" altLang="es-AR" sz="1800" dirty="0" err="1" smtClean="0"/>
              <a:t>dia</a:t>
            </a:r>
            <a:r>
              <a:rPr lang="es-ES_tradnl" altLang="es-AR" sz="1800" dirty="0" smtClean="0"/>
              <a:t>           </a:t>
            </a:r>
            <a:r>
              <a:rPr lang="es-ES_tradnl" altLang="es-AR" sz="1800" dirty="0"/>
              <a:t>HEPATITIS O </a:t>
            </a:r>
            <a:r>
              <a:rPr lang="es-ES_tradnl" altLang="es-AR" sz="1800" dirty="0" smtClean="0"/>
              <a:t>CIRROSIS</a:t>
            </a:r>
          </a:p>
          <a:p>
            <a:pPr algn="ctr" eaLnBrk="1" hangingPunct="1">
              <a:spcBef>
                <a:spcPct val="0"/>
              </a:spcBef>
              <a:buFontTx/>
              <a:buNone/>
            </a:pPr>
            <a:endParaRPr lang="es-ES_tradnl" altLang="es-AR" sz="1800" dirty="0"/>
          </a:p>
          <a:p>
            <a:pPr algn="ctr" eaLnBrk="1" hangingPunct="1">
              <a:spcBef>
                <a:spcPct val="0"/>
              </a:spcBef>
              <a:buFontTx/>
              <a:buNone/>
            </a:pPr>
            <a:r>
              <a:rPr lang="es-ES_tradnl" altLang="es-AR" sz="1800" dirty="0"/>
              <a:t>DURANTE 10-20 AÑOS</a:t>
            </a:r>
            <a:endParaRPr lang="es-ES" altLang="es-AR" sz="1800" dirty="0"/>
          </a:p>
        </p:txBody>
      </p:sp>
      <p:sp>
        <p:nvSpPr>
          <p:cNvPr id="11" name="Rectangle 13"/>
          <p:cNvSpPr>
            <a:spLocks noChangeArrowheads="1"/>
          </p:cNvSpPr>
          <p:nvPr/>
        </p:nvSpPr>
        <p:spPr bwMode="auto">
          <a:xfrm>
            <a:off x="611301" y="1794986"/>
            <a:ext cx="4457633" cy="923513"/>
          </a:xfrm>
          <a:prstGeom prst="rect">
            <a:avLst/>
          </a:prstGeom>
          <a:noFill/>
          <a:ln w="9525">
            <a:noFill/>
            <a:miter lim="800000"/>
            <a:headEnd/>
            <a:tailEnd/>
          </a:ln>
          <a:effec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ES_tradnl" altLang="es-AR" sz="1800" b="1" dirty="0" smtClean="0"/>
              <a:t>MUJERES: </a:t>
            </a:r>
            <a:r>
              <a:rPr lang="es-ES_tradnl" altLang="es-AR" sz="1800" dirty="0" smtClean="0"/>
              <a:t>Mayor </a:t>
            </a:r>
            <a:r>
              <a:rPr lang="es-ES_tradnl" altLang="es-AR" sz="1800" dirty="0" err="1"/>
              <a:t>suceptibilidad</a:t>
            </a:r>
            <a:r>
              <a:rPr lang="es-ES_tradnl" altLang="es-AR" sz="1800" dirty="0"/>
              <a:t> (20g/día). </a:t>
            </a:r>
          </a:p>
          <a:p>
            <a:pPr algn="ctr" eaLnBrk="1" hangingPunct="1">
              <a:spcBef>
                <a:spcPct val="0"/>
              </a:spcBef>
              <a:buFontTx/>
              <a:buNone/>
            </a:pPr>
            <a:r>
              <a:rPr lang="es-ES_tradnl" altLang="es-AR" sz="1800" dirty="0"/>
              <a:t>Alcohol deshidrogenasa, </a:t>
            </a:r>
            <a:r>
              <a:rPr lang="es-ES_tradnl" altLang="es-AR" sz="1800" dirty="0" smtClean="0"/>
              <a:t>Estrógenos</a:t>
            </a:r>
            <a:r>
              <a:rPr lang="es-ES_tradnl" altLang="es-AR" sz="1800" dirty="0"/>
              <a:t>.</a:t>
            </a:r>
            <a:endParaRPr lang="es-ES" altLang="es-AR" sz="1800" dirty="0"/>
          </a:p>
        </p:txBody>
      </p:sp>
      <p:sp>
        <p:nvSpPr>
          <p:cNvPr id="12" name="Rectangle 14"/>
          <p:cNvSpPr>
            <a:spLocks noChangeArrowheads="1"/>
          </p:cNvSpPr>
          <p:nvPr/>
        </p:nvSpPr>
        <p:spPr bwMode="auto">
          <a:xfrm>
            <a:off x="6755130" y="5033844"/>
            <a:ext cx="3436285" cy="647700"/>
          </a:xfrm>
          <a:prstGeom prst="rect">
            <a:avLst/>
          </a:prstGeom>
          <a:noFill/>
          <a:ln w="9525">
            <a:noFill/>
            <a:miter lim="800000"/>
            <a:headEnd/>
            <a:tailEnd/>
          </a:ln>
          <a:effec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ES_tradnl" altLang="es-AR" sz="1800" dirty="0"/>
              <a:t>HEPATITIS C, </a:t>
            </a:r>
            <a:endParaRPr lang="es-ES_tradnl" altLang="es-AR" sz="1800" dirty="0" smtClean="0"/>
          </a:p>
          <a:p>
            <a:pPr algn="ctr" eaLnBrk="1" hangingPunct="1">
              <a:spcBef>
                <a:spcPct val="0"/>
              </a:spcBef>
              <a:buFontTx/>
              <a:buNone/>
            </a:pPr>
            <a:r>
              <a:rPr lang="es-ES_tradnl" altLang="es-AR" sz="1800" dirty="0" smtClean="0"/>
              <a:t>HEMOCROMATOSIS,</a:t>
            </a:r>
          </a:p>
          <a:p>
            <a:pPr algn="ctr" eaLnBrk="1" hangingPunct="1">
              <a:spcBef>
                <a:spcPct val="0"/>
              </a:spcBef>
              <a:buFontTx/>
              <a:buNone/>
            </a:pPr>
            <a:r>
              <a:rPr lang="es-ES_tradnl" altLang="es-AR" sz="1800" dirty="0" smtClean="0"/>
              <a:t> </a:t>
            </a:r>
            <a:r>
              <a:rPr lang="es-ES_tradnl" altLang="es-AR" sz="1800" dirty="0"/>
              <a:t>HIV </a:t>
            </a:r>
            <a:endParaRPr lang="es-ES" altLang="es-AR" sz="1800" dirty="0"/>
          </a:p>
        </p:txBody>
      </p:sp>
      <p:sp>
        <p:nvSpPr>
          <p:cNvPr id="13" name="Rectangle 15"/>
          <p:cNvSpPr>
            <a:spLocks noChangeArrowheads="1"/>
          </p:cNvSpPr>
          <p:nvPr/>
        </p:nvSpPr>
        <p:spPr bwMode="auto">
          <a:xfrm>
            <a:off x="667202" y="5618836"/>
            <a:ext cx="4420406" cy="647700"/>
          </a:xfrm>
          <a:prstGeom prst="rect">
            <a:avLst/>
          </a:prstGeom>
          <a:noFill/>
          <a:ln w="9525">
            <a:noFill/>
            <a:miter lim="800000"/>
            <a:headEnd/>
            <a:tailEnd/>
          </a:ln>
          <a:effec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ES_tradnl" altLang="es-AR" sz="1800" dirty="0" smtClean="0"/>
              <a:t>DEFICIT DE VIT A y E, OBESIDAD </a:t>
            </a:r>
            <a:endParaRPr lang="es-ES" altLang="es-AR" sz="1800" dirty="0"/>
          </a:p>
        </p:txBody>
      </p:sp>
      <p:sp>
        <p:nvSpPr>
          <p:cNvPr id="14" name="Rectangle 17"/>
          <p:cNvSpPr>
            <a:spLocks noChangeArrowheads="1"/>
          </p:cNvSpPr>
          <p:nvPr/>
        </p:nvSpPr>
        <p:spPr bwMode="auto">
          <a:xfrm>
            <a:off x="685572" y="3723135"/>
            <a:ext cx="3313773" cy="647700"/>
          </a:xfrm>
          <a:prstGeom prst="rect">
            <a:avLst/>
          </a:prstGeom>
          <a:noFill/>
          <a:ln w="9525">
            <a:noFill/>
            <a:miter lim="800000"/>
            <a:headEnd/>
            <a:tailEnd/>
          </a:ln>
          <a:effec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ES_tradnl" altLang="es-AR" sz="1800" dirty="0"/>
              <a:t>GRUPOS </a:t>
            </a:r>
            <a:r>
              <a:rPr lang="es-ES_tradnl" altLang="es-AR" sz="1800" dirty="0" smtClean="0"/>
              <a:t>ÉTNICOS</a:t>
            </a:r>
            <a:r>
              <a:rPr lang="es-ES_tradnl" altLang="es-AR" sz="1800" dirty="0"/>
              <a:t>, </a:t>
            </a:r>
            <a:endParaRPr lang="es-ES_tradnl" altLang="es-AR" sz="1800" dirty="0" smtClean="0"/>
          </a:p>
          <a:p>
            <a:pPr algn="ctr" eaLnBrk="1" hangingPunct="1">
              <a:spcBef>
                <a:spcPct val="0"/>
              </a:spcBef>
              <a:buFontTx/>
              <a:buNone/>
            </a:pPr>
            <a:r>
              <a:rPr lang="es-ES_tradnl" altLang="es-AR" sz="1800" dirty="0" smtClean="0"/>
              <a:t>POLIMORFISMOS GÉNICOS </a:t>
            </a:r>
            <a:endParaRPr lang="es-ES" altLang="es-AR" sz="1800" dirty="0"/>
          </a:p>
        </p:txBody>
      </p:sp>
      <p:sp>
        <p:nvSpPr>
          <p:cNvPr id="15" name="Flecha derecha 14"/>
          <p:cNvSpPr/>
          <p:nvPr/>
        </p:nvSpPr>
        <p:spPr>
          <a:xfrm>
            <a:off x="8961662" y="2531834"/>
            <a:ext cx="493986" cy="1071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Flecha derecha 15"/>
          <p:cNvSpPr/>
          <p:nvPr/>
        </p:nvSpPr>
        <p:spPr>
          <a:xfrm>
            <a:off x="8683504" y="3069268"/>
            <a:ext cx="493986" cy="1071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Título 1"/>
          <p:cNvSpPr>
            <a:spLocks noGrp="1"/>
          </p:cNvSpPr>
          <p:nvPr>
            <p:ph type="title"/>
          </p:nvPr>
        </p:nvSpPr>
        <p:spPr>
          <a:xfrm>
            <a:off x="1769965" y="587829"/>
            <a:ext cx="4093626" cy="772341"/>
          </a:xfrm>
        </p:spPr>
        <p:txBody>
          <a:bodyPr>
            <a:normAutofit/>
          </a:bodyPr>
          <a:lstStyle/>
          <a:p>
            <a:r>
              <a:rPr lang="es-AR" dirty="0">
                <a:latin typeface="Arial" panose="020B0604020202020204" pitchFamily="34" charset="0"/>
                <a:cs typeface="Arial" panose="020B0604020202020204" pitchFamily="34" charset="0"/>
              </a:rPr>
              <a:t>F</a:t>
            </a:r>
            <a:r>
              <a:rPr lang="es-AR" dirty="0" smtClean="0">
                <a:latin typeface="Arial" panose="020B0604020202020204" pitchFamily="34" charset="0"/>
                <a:cs typeface="Arial" panose="020B0604020202020204" pitchFamily="34" charset="0"/>
              </a:rPr>
              <a:t>actores de riesgo</a:t>
            </a:r>
            <a:endParaRPr lang="es-AR"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3"/>
          <a:srcRect l="9948" t="18935" r="12595" b="16416"/>
          <a:stretch/>
        </p:blipFill>
        <p:spPr>
          <a:xfrm>
            <a:off x="4828323" y="3488706"/>
            <a:ext cx="919134" cy="1083533"/>
          </a:xfrm>
          <a:prstGeom prst="rect">
            <a:avLst/>
          </a:prstGeom>
        </p:spPr>
      </p:pic>
      <p:pic>
        <p:nvPicPr>
          <p:cNvPr id="4" name="Imagen 3"/>
          <p:cNvPicPr>
            <a:picLocks noChangeAspect="1"/>
          </p:cNvPicPr>
          <p:nvPr/>
        </p:nvPicPr>
        <p:blipFill rotWithShape="1">
          <a:blip r:embed="rId4"/>
          <a:srcRect l="30265" t="15946" r="29778" b="15148"/>
          <a:stretch/>
        </p:blipFill>
        <p:spPr>
          <a:xfrm>
            <a:off x="5126053" y="1728862"/>
            <a:ext cx="562252" cy="1035367"/>
          </a:xfrm>
          <a:prstGeom prst="rect">
            <a:avLst/>
          </a:prstGeom>
        </p:spPr>
      </p:pic>
      <p:pic>
        <p:nvPicPr>
          <p:cNvPr id="18" name="Imagen 17"/>
          <p:cNvPicPr>
            <a:picLocks noChangeAspect="1"/>
          </p:cNvPicPr>
          <p:nvPr/>
        </p:nvPicPr>
        <p:blipFill>
          <a:blip r:embed="rId5"/>
          <a:stretch>
            <a:fillRect/>
          </a:stretch>
        </p:blipFill>
        <p:spPr>
          <a:xfrm flipH="1">
            <a:off x="4991776" y="5326787"/>
            <a:ext cx="643839" cy="1231799"/>
          </a:xfrm>
          <a:prstGeom prst="rect">
            <a:avLst/>
          </a:prstGeom>
        </p:spPr>
      </p:pic>
      <p:pic>
        <p:nvPicPr>
          <p:cNvPr id="23" name="Imagen 22"/>
          <p:cNvPicPr>
            <a:picLocks noChangeAspect="1"/>
          </p:cNvPicPr>
          <p:nvPr/>
        </p:nvPicPr>
        <p:blipFill>
          <a:blip r:embed="rId6"/>
          <a:stretch>
            <a:fillRect/>
          </a:stretch>
        </p:blipFill>
        <p:spPr>
          <a:xfrm flipH="1">
            <a:off x="10238636" y="4861737"/>
            <a:ext cx="904029" cy="904725"/>
          </a:xfrm>
          <a:prstGeom prst="rect">
            <a:avLst/>
          </a:prstGeom>
        </p:spPr>
      </p:pic>
    </p:spTree>
    <p:extLst>
      <p:ext uri="{BB962C8B-B14F-4D97-AF65-F5344CB8AC3E}">
        <p14:creationId xmlns:p14="http://schemas.microsoft.com/office/powerpoint/2010/main" val="5410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15685" y="692690"/>
            <a:ext cx="5808125" cy="576040"/>
          </a:xfrm>
        </p:spPr>
        <p:txBody>
          <a:bodyPr>
            <a:normAutofit fontScale="90000"/>
          </a:bodyPr>
          <a:lstStyle/>
          <a:p>
            <a:r>
              <a:rPr lang="es-AR" altLang="es-AR" dirty="0">
                <a:latin typeface="Arial" panose="020B0604020202020204" pitchFamily="34" charset="0"/>
                <a:cs typeface="Arial" panose="020B0604020202020204" pitchFamily="34" charset="0"/>
              </a:rPr>
              <a:t>Metabolismo del etanol</a:t>
            </a:r>
            <a:r>
              <a:rPr lang="es-ES" altLang="es-AR" dirty="0">
                <a:latin typeface="Arial" panose="020B0604020202020204" pitchFamily="34" charset="0"/>
                <a:cs typeface="Arial" panose="020B0604020202020204" pitchFamily="34" charset="0"/>
              </a:rPr>
              <a:t/>
            </a:r>
            <a:br>
              <a:rPr lang="es-ES" altLang="es-AR" dirty="0">
                <a:latin typeface="Arial" panose="020B0604020202020204" pitchFamily="34" charset="0"/>
                <a:cs typeface="Arial" panose="020B0604020202020204" pitchFamily="34" charset="0"/>
              </a:rPr>
            </a:br>
            <a:endParaRPr lang="es-AR"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3"/>
          <a:srcRect l="2566" t="5633"/>
          <a:stretch/>
        </p:blipFill>
        <p:spPr>
          <a:xfrm>
            <a:off x="2817090" y="1481754"/>
            <a:ext cx="7777019" cy="4999906"/>
          </a:xfrm>
          <a:prstGeom prst="rect">
            <a:avLst/>
          </a:prstGeom>
          <a:ln w="31750">
            <a:solidFill>
              <a:schemeClr val="accent1"/>
            </a:solidFill>
          </a:ln>
        </p:spPr>
      </p:pic>
    </p:spTree>
    <p:extLst>
      <p:ext uri="{BB962C8B-B14F-4D97-AF65-F5344CB8AC3E}">
        <p14:creationId xmlns:p14="http://schemas.microsoft.com/office/powerpoint/2010/main" val="1285273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rrowheads="1"/>
          </p:cNvSpPr>
          <p:nvPr/>
        </p:nvSpPr>
        <p:spPr bwMode="auto">
          <a:xfrm>
            <a:off x="5618261" y="1201789"/>
            <a:ext cx="2592387" cy="1081088"/>
          </a:xfrm>
          <a:prstGeom prst="ellipse">
            <a:avLst/>
          </a:prstGeom>
          <a:solidFill>
            <a:schemeClr val="accent2">
              <a:lumMod val="40000"/>
              <a:lumOff val="60000"/>
            </a:schemeClr>
          </a:solidFill>
          <a:ln w="19050">
            <a:solidFill>
              <a:schemeClr val="tx1"/>
            </a:solidFill>
            <a:round/>
            <a:headEnd/>
            <a:tailEnd/>
          </a:ln>
          <a:effec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AR" altLang="es-AR" sz="1800" b="1" dirty="0"/>
              <a:t>Esteatosis</a:t>
            </a:r>
            <a:endParaRPr lang="es-ES" altLang="es-AR" sz="1800" b="1" dirty="0"/>
          </a:p>
        </p:txBody>
      </p:sp>
      <p:sp>
        <p:nvSpPr>
          <p:cNvPr id="7" name="Oval 10"/>
          <p:cNvSpPr>
            <a:spLocks noChangeArrowheads="1"/>
          </p:cNvSpPr>
          <p:nvPr/>
        </p:nvSpPr>
        <p:spPr bwMode="auto">
          <a:xfrm>
            <a:off x="5329336" y="2640064"/>
            <a:ext cx="3168650" cy="2089150"/>
          </a:xfrm>
          <a:prstGeom prst="ellipse">
            <a:avLst/>
          </a:prstGeom>
          <a:solidFill>
            <a:schemeClr val="accent1">
              <a:lumMod val="60000"/>
              <a:lumOff val="40000"/>
            </a:schemeClr>
          </a:solidFill>
          <a:ln w="19050">
            <a:solidFill>
              <a:schemeClr val="tx1"/>
            </a:solidFill>
            <a:round/>
            <a:headEnd/>
            <a:tailEnd/>
          </a:ln>
          <a:effec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AR" altLang="es-AR" sz="2400" b="1" dirty="0">
                <a:solidFill>
                  <a:schemeClr val="bg1"/>
                </a:solidFill>
              </a:rPr>
              <a:t>Enfermedad </a:t>
            </a:r>
          </a:p>
          <a:p>
            <a:pPr algn="ctr" eaLnBrk="1" hangingPunct="1">
              <a:spcBef>
                <a:spcPct val="0"/>
              </a:spcBef>
              <a:buFontTx/>
              <a:buNone/>
            </a:pPr>
            <a:r>
              <a:rPr lang="es-AR" altLang="es-AR" sz="2400" b="1" dirty="0">
                <a:solidFill>
                  <a:schemeClr val="bg1"/>
                </a:solidFill>
              </a:rPr>
              <a:t>hepática </a:t>
            </a:r>
          </a:p>
          <a:p>
            <a:pPr algn="ctr" eaLnBrk="1" hangingPunct="1">
              <a:spcBef>
                <a:spcPct val="0"/>
              </a:spcBef>
              <a:buFontTx/>
              <a:buNone/>
            </a:pPr>
            <a:r>
              <a:rPr lang="es-AR" altLang="es-AR" sz="2400" b="1" dirty="0">
                <a:solidFill>
                  <a:schemeClr val="bg1"/>
                </a:solidFill>
              </a:rPr>
              <a:t>alcohólica</a:t>
            </a:r>
            <a:endParaRPr lang="es-ES" altLang="es-AR" sz="2400" b="1" dirty="0">
              <a:solidFill>
                <a:schemeClr val="bg1"/>
              </a:solidFill>
            </a:endParaRPr>
          </a:p>
        </p:txBody>
      </p:sp>
      <p:pic>
        <p:nvPicPr>
          <p:cNvPr id="5" name="Imagen 4"/>
          <p:cNvPicPr>
            <a:picLocks noChangeAspect="1"/>
          </p:cNvPicPr>
          <p:nvPr/>
        </p:nvPicPr>
        <p:blipFill>
          <a:blip r:embed="rId2"/>
          <a:stretch>
            <a:fillRect/>
          </a:stretch>
        </p:blipFill>
        <p:spPr>
          <a:xfrm>
            <a:off x="1823486" y="182614"/>
            <a:ext cx="1895475" cy="1485900"/>
          </a:xfrm>
          <a:prstGeom prst="rect">
            <a:avLst/>
          </a:prstGeom>
          <a:ln w="34925">
            <a:solidFill>
              <a:schemeClr val="accent1"/>
            </a:solidFill>
          </a:ln>
        </p:spPr>
      </p:pic>
    </p:spTree>
    <p:extLst>
      <p:ext uri="{BB962C8B-B14F-4D97-AF65-F5344CB8AC3E}">
        <p14:creationId xmlns:p14="http://schemas.microsoft.com/office/powerpoint/2010/main" val="7855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1785</TotalTime>
  <Words>1781</Words>
  <Application>Microsoft Office PowerPoint</Application>
  <PresentationFormat>Panorámica</PresentationFormat>
  <Paragraphs>327</Paragraphs>
  <Slides>41</Slides>
  <Notes>17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41</vt:i4>
      </vt:variant>
    </vt:vector>
  </HeadingPairs>
  <TitlesOfParts>
    <vt:vector size="47" baseType="lpstr">
      <vt:lpstr>Arial</vt:lpstr>
      <vt:lpstr>Calibri</vt:lpstr>
      <vt:lpstr>Century Gothic</vt:lpstr>
      <vt:lpstr>Courier New</vt:lpstr>
      <vt:lpstr>Wingdings 3</vt:lpstr>
      <vt:lpstr>Espiral</vt:lpstr>
      <vt:lpstr>&gt;Enfermedad hepática alcohólica.   &gt;Enfermedad hepática no alcohólica.   &gt;Insuficiencia Hepática.</vt:lpstr>
      <vt:lpstr>Sistema Porta</vt:lpstr>
      <vt:lpstr>Presentación de PowerPoint</vt:lpstr>
      <vt:lpstr>Presentación de PowerPoint</vt:lpstr>
      <vt:lpstr>Funciones del Hígado </vt:lpstr>
      <vt:lpstr>Presentación de PowerPoint</vt:lpstr>
      <vt:lpstr>Factores de riesgo</vt:lpstr>
      <vt:lpstr>Metabolismo del etanol </vt:lpstr>
      <vt:lpstr>Presentación de PowerPoint</vt:lpstr>
      <vt:lpstr>METABOLISMO DE LIPIDOS </vt:lpstr>
      <vt:lpstr>HIGADO GRASO o ESTEATOSIS HEPÁTICA </vt:lpstr>
      <vt:lpstr>Microscopía del hígado graso </vt:lpstr>
      <vt:lpstr>Manifestaciones clínicas del hígado graso por consumo de etanol   </vt:lpstr>
      <vt:lpstr>Presentación de PowerPoint</vt:lpstr>
      <vt:lpstr>HEPATITIS ALCOHOLICA</vt:lpstr>
      <vt:lpstr>FISIOPATOLOGÍA DE LA HEPATITIS ALCOHÓLICA</vt:lpstr>
      <vt:lpstr>Características clínicas de la hepatitis alcohólica </vt:lpstr>
      <vt:lpstr>Presentación de PowerPoint</vt:lpstr>
      <vt:lpstr>CIRROSIS</vt:lpstr>
      <vt:lpstr>Presentación de PowerPoint</vt:lpstr>
      <vt:lpstr>Presentación de PowerPoint</vt:lpstr>
      <vt:lpstr>Complicaciones de la cirrosis </vt:lpstr>
      <vt:lpstr>HIPERTENSIÓN PORTAL</vt:lpstr>
      <vt:lpstr>Presentación de PowerPoint</vt:lpstr>
      <vt:lpstr>Presentación de PowerPoint</vt:lpstr>
      <vt:lpstr>Peritonitis bacteriana espontánea:</vt:lpstr>
      <vt:lpstr>Presentación de PowerPoint</vt:lpstr>
      <vt:lpstr>Presentación de PowerPoint</vt:lpstr>
      <vt:lpstr>Presentación de PowerPoint</vt:lpstr>
      <vt:lpstr>Presentación de PowerPoint</vt:lpstr>
      <vt:lpstr>CAUSAS</vt:lpstr>
      <vt:lpstr>Consecuencias</vt:lpstr>
      <vt:lpstr>Consecuencias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&gt;Enfermedad hepática alcohólica. &gt;Enfermedad hepática no alcohólica. &gt;Insuficiencia Hepática.</dc:title>
  <dc:creator>Laura Ruiz</dc:creator>
  <cp:lastModifiedBy>María Laura Ruiz</cp:lastModifiedBy>
  <cp:revision>75</cp:revision>
  <dcterms:created xsi:type="dcterms:W3CDTF">2017-09-11T16:54:50Z</dcterms:created>
  <dcterms:modified xsi:type="dcterms:W3CDTF">2019-08-26T15:21:17Z</dcterms:modified>
</cp:coreProperties>
</file>