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83" r:id="rId4"/>
    <p:sldId id="288" r:id="rId5"/>
    <p:sldId id="284" r:id="rId6"/>
    <p:sldId id="285" r:id="rId7"/>
    <p:sldId id="256" r:id="rId8"/>
    <p:sldId id="259" r:id="rId9"/>
    <p:sldId id="260" r:id="rId10"/>
    <p:sldId id="292" r:id="rId11"/>
    <p:sldId id="293" r:id="rId12"/>
    <p:sldId id="294" r:id="rId13"/>
    <p:sldId id="295" r:id="rId14"/>
    <p:sldId id="300" r:id="rId15"/>
    <p:sldId id="296" r:id="rId16"/>
    <p:sldId id="297" r:id="rId17"/>
    <p:sldId id="262" r:id="rId18"/>
    <p:sldId id="299" r:id="rId19"/>
    <p:sldId id="263" r:id="rId20"/>
    <p:sldId id="264" r:id="rId21"/>
    <p:sldId id="272" r:id="rId22"/>
    <p:sldId id="276" r:id="rId23"/>
    <p:sldId id="277" r:id="rId24"/>
    <p:sldId id="298" r:id="rId25"/>
    <p:sldId id="291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1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9D72B-9806-5C47-9AE2-2EB22C04BCA7}" type="datetimeFigureOut">
              <a:rPr lang="es-ES" smtClean="0"/>
              <a:t>3/5/19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EF163-80E9-E24A-88FE-41A53DB536E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74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defTabSz="931863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defTabSz="931863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defTabSz="931863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defTabSz="931863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fld id="{C89D0D46-177B-FB4C-9F25-0A4951053678}" type="slidenum">
              <a:rPr lang="es-ES_tradnl" sz="1200"/>
              <a:pPr/>
              <a:t>1</a:t>
            </a:fld>
            <a:endParaRPr lang="es-ES_tradnl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8193A9-1570-7D49-BAAD-D1CB747BE56A}" type="slidenum">
              <a:rPr lang="en-US" sz="1200">
                <a:latin typeface="Tahoma" charset="0"/>
              </a:rPr>
              <a:pPr eaLnBrk="1" hangingPunct="1"/>
              <a:t>20</a:t>
            </a:fld>
            <a:endParaRPr lang="en-US" sz="1200">
              <a:latin typeface="Tahoma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353A6C-9C08-974D-9AC5-8D0B23403733}" type="slidenum">
              <a:rPr lang="en-US" sz="1200">
                <a:latin typeface="Tahoma" charset="0"/>
              </a:rPr>
              <a:pPr eaLnBrk="1" hangingPunct="1"/>
              <a:t>21</a:t>
            </a:fld>
            <a:endParaRPr lang="en-US" sz="1200">
              <a:latin typeface="Tahoma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E66A6D-2A19-9D48-B089-13961A5DACAC}" type="slidenum">
              <a:rPr lang="en-US" sz="1200">
                <a:latin typeface="Tahoma" charset="0"/>
              </a:rPr>
              <a:pPr eaLnBrk="1" hangingPunct="1"/>
              <a:t>22</a:t>
            </a:fld>
            <a:endParaRPr lang="en-US" sz="1200">
              <a:latin typeface="Tahoma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E48FF3-97FA-8D45-9D02-66A2EA584FF0}" type="slidenum">
              <a:rPr lang="en-US" sz="1200">
                <a:latin typeface="Tahoma" charset="0"/>
              </a:rPr>
              <a:pPr eaLnBrk="1" hangingPunct="1"/>
              <a:t>23</a:t>
            </a:fld>
            <a:endParaRPr lang="en-US" sz="1200">
              <a:latin typeface="Tahoma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0ACD2C-2E7A-3345-85A0-FC5D65FD36AD}" type="slidenum">
              <a:rPr lang="en-US" sz="1200">
                <a:latin typeface="Tahoma" charset="0"/>
              </a:rPr>
              <a:pPr eaLnBrk="1" hangingPunct="1"/>
              <a:t>24</a:t>
            </a:fld>
            <a:endParaRPr lang="en-US" sz="1200">
              <a:latin typeface="Tahoma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7BAA7C-6AB9-8248-B0CE-A7502A5FE0FD}" type="slidenum">
              <a:rPr lang="en-US" sz="1200">
                <a:latin typeface="Tahoma" charset="0"/>
              </a:rPr>
              <a:pPr eaLnBrk="1" hangingPunct="1"/>
              <a:t>8</a:t>
            </a:fld>
            <a:endParaRPr lang="en-US" sz="1200">
              <a:latin typeface="Tahoma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557C00-30C5-E640-A009-DD681A78D7D5}" type="slidenum">
              <a:rPr lang="en-US" sz="1200">
                <a:latin typeface="Tahoma" charset="0"/>
              </a:rPr>
              <a:pPr eaLnBrk="1" hangingPunct="1"/>
              <a:t>9</a:t>
            </a:fld>
            <a:endParaRPr lang="en-US" sz="1200">
              <a:latin typeface="Tahoma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8AF3EB-2EE9-F24F-98CD-17B67B6A6649}" type="slidenum">
              <a:rPr lang="en-US" sz="1200">
                <a:latin typeface="Tahoma" charset="0"/>
              </a:rPr>
              <a:pPr eaLnBrk="1" hangingPunct="1"/>
              <a:t>10</a:t>
            </a:fld>
            <a:endParaRPr lang="en-US" sz="1200">
              <a:latin typeface="Tahoma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2D705-93D2-FC4C-A3BD-DB74D015CE14}" type="slidenum">
              <a:rPr lang="en-US" sz="1200">
                <a:latin typeface="Tahoma" charset="0"/>
              </a:rPr>
              <a:pPr eaLnBrk="1" hangingPunct="1"/>
              <a:t>11</a:t>
            </a:fld>
            <a:endParaRPr lang="en-US" sz="1200">
              <a:latin typeface="Tahoma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00E826-BD2D-974C-913C-6079D8CAF74B}" type="slidenum">
              <a:rPr lang="en-US" sz="1200">
                <a:latin typeface="Tahoma" charset="0"/>
              </a:rPr>
              <a:pPr eaLnBrk="1" hangingPunct="1"/>
              <a:t>12</a:t>
            </a:fld>
            <a:endParaRPr lang="en-US" sz="1200">
              <a:latin typeface="Tahoma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C5421E-4716-2B4D-A33A-F9195A5F0F3D}" type="slidenum">
              <a:rPr lang="en-US" sz="1200">
                <a:latin typeface="Tahoma" charset="0"/>
              </a:rPr>
              <a:pPr eaLnBrk="1" hangingPunct="1"/>
              <a:t>15</a:t>
            </a:fld>
            <a:endParaRPr lang="en-US" sz="1200">
              <a:latin typeface="Tahoma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BA757C-E38F-E34D-BBF2-2D86944D7985}" type="slidenum">
              <a:rPr lang="en-US" sz="1200">
                <a:latin typeface="Tahoma" charset="0"/>
              </a:rPr>
              <a:pPr eaLnBrk="1" hangingPunct="1"/>
              <a:t>17</a:t>
            </a:fld>
            <a:endParaRPr lang="en-US" sz="1200">
              <a:latin typeface="Tahoma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AD39EC-7A3F-8543-83C0-C0D73EA989F7}" type="slidenum">
              <a:rPr lang="en-US" sz="1200">
                <a:latin typeface="Tahoma" charset="0"/>
              </a:rPr>
              <a:pPr eaLnBrk="1" hangingPunct="1"/>
              <a:t>19</a:t>
            </a:fld>
            <a:endParaRPr lang="en-US" sz="1200">
              <a:latin typeface="Tahoma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94B-8D0B-1449-BC22-5B49C03281A5}" type="datetimeFigureOut">
              <a:rPr lang="es-ES" smtClean="0"/>
              <a:t>3/5/19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D39-6727-1942-BEC4-17F0B7140F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88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94B-8D0B-1449-BC22-5B49C03281A5}" type="datetimeFigureOut">
              <a:rPr lang="es-ES" smtClean="0"/>
              <a:t>3/5/19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D39-6727-1942-BEC4-17F0B7140F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53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94B-8D0B-1449-BC22-5B49C03281A5}" type="datetimeFigureOut">
              <a:rPr lang="es-ES" smtClean="0"/>
              <a:t>3/5/19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D39-6727-1942-BEC4-17F0B7140F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91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IntroBio2004 -  UNR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AF5AB-87B0-9A48-AC0C-A1CD9D0208B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8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94B-8D0B-1449-BC22-5B49C03281A5}" type="datetimeFigureOut">
              <a:rPr lang="es-ES" smtClean="0"/>
              <a:t>3/5/19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D39-6727-1942-BEC4-17F0B7140F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71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94B-8D0B-1449-BC22-5B49C03281A5}" type="datetimeFigureOut">
              <a:rPr lang="es-ES" smtClean="0"/>
              <a:t>3/5/19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D39-6727-1942-BEC4-17F0B7140F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18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94B-8D0B-1449-BC22-5B49C03281A5}" type="datetimeFigureOut">
              <a:rPr lang="es-ES" smtClean="0"/>
              <a:t>3/5/19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D39-6727-1942-BEC4-17F0B7140F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78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94B-8D0B-1449-BC22-5B49C03281A5}" type="datetimeFigureOut">
              <a:rPr lang="es-ES" smtClean="0"/>
              <a:t>3/5/19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D39-6727-1942-BEC4-17F0B7140F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02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94B-8D0B-1449-BC22-5B49C03281A5}" type="datetimeFigureOut">
              <a:rPr lang="es-ES" smtClean="0"/>
              <a:t>3/5/19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D39-6727-1942-BEC4-17F0B7140F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0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94B-8D0B-1449-BC22-5B49C03281A5}" type="datetimeFigureOut">
              <a:rPr lang="es-ES" smtClean="0"/>
              <a:t>3/5/19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D39-6727-1942-BEC4-17F0B7140F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70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94B-8D0B-1449-BC22-5B49C03281A5}" type="datetimeFigureOut">
              <a:rPr lang="es-ES" smtClean="0"/>
              <a:t>3/5/19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D39-6727-1942-BEC4-17F0B7140F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84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94B-8D0B-1449-BC22-5B49C03281A5}" type="datetimeFigureOut">
              <a:rPr lang="es-ES" smtClean="0"/>
              <a:t>3/5/19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BD39-6727-1942-BEC4-17F0B7140F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82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194B-8D0B-1449-BC22-5B49C03281A5}" type="datetimeFigureOut">
              <a:rPr lang="es-ES" smtClean="0"/>
              <a:t>3/5/19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BD39-6727-1942-BEC4-17F0B7140F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02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s://proteininformationresource.org/pirwww/aboutpir/doc/nar03pir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2"/>
          <p:cNvSpPr txBox="1">
            <a:spLocks noChangeArrowheads="1"/>
          </p:cNvSpPr>
          <p:nvPr/>
        </p:nvSpPr>
        <p:spPr bwMode="auto">
          <a:xfrm>
            <a:off x="964744" y="2479680"/>
            <a:ext cx="7235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AR" sz="4000" dirty="0" smtClean="0">
                <a:solidFill>
                  <a:schemeClr val="tx2"/>
                </a:solidFill>
                <a:latin typeface="Calibri" charset="0"/>
              </a:rPr>
              <a:t>Introducción a B</a:t>
            </a:r>
            <a:r>
              <a:rPr lang="es-ES" sz="4000" dirty="0" smtClean="0">
                <a:solidFill>
                  <a:schemeClr val="tx2"/>
                </a:solidFill>
                <a:latin typeface="Calibri" charset="0"/>
              </a:rPr>
              <a:t>a</a:t>
            </a:r>
            <a:r>
              <a:rPr lang="es-AR" sz="4000" dirty="0" smtClean="0">
                <a:solidFill>
                  <a:schemeClr val="tx2"/>
                </a:solidFill>
                <a:latin typeface="Calibri" charset="0"/>
              </a:rPr>
              <a:t>ses de Datos</a:t>
            </a:r>
            <a:endParaRPr lang="es-ES" sz="28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2081213" y="3543300"/>
            <a:ext cx="482441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_tradnl" sz="2000" dirty="0">
                <a:solidFill>
                  <a:schemeClr val="accent3"/>
                </a:solidFill>
                <a:latin typeface="Calibri" charset="0"/>
              </a:rPr>
              <a:t>Especialización en Micología y Parasitología </a:t>
            </a:r>
          </a:p>
          <a:p>
            <a:pPr algn="ctr"/>
            <a:r>
              <a:rPr lang="es-ES_tradnl" dirty="0">
                <a:solidFill>
                  <a:schemeClr val="tx2"/>
                </a:solidFill>
                <a:latin typeface="Calibri" charset="0"/>
              </a:rPr>
              <a:t>Facultad de Ciencias Bioquímicas y Farmacéuticas</a:t>
            </a:r>
          </a:p>
          <a:p>
            <a:pPr algn="ctr"/>
            <a:r>
              <a:rPr lang="es-ES_tradnl" dirty="0">
                <a:solidFill>
                  <a:schemeClr val="tx2"/>
                </a:solidFill>
                <a:latin typeface="Calibri" charset="0"/>
              </a:rPr>
              <a:t>Universidad Nacional de Rosario </a:t>
            </a:r>
          </a:p>
          <a:p>
            <a:pPr algn="ctr"/>
            <a:r>
              <a:rPr lang="es-ES_tradnl" dirty="0">
                <a:solidFill>
                  <a:schemeClr val="tx2"/>
                </a:solidFill>
                <a:latin typeface="Calibri" charset="0"/>
              </a:rPr>
              <a:t>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83085"/>
            <a:ext cx="27015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chemeClr val="tx2"/>
                </a:solidFill>
                <a:latin typeface="+mj-lt"/>
                <a:ea typeface="ＭＳ Ｐゴシック" charset="0"/>
                <a:cs typeface="+mn-cs"/>
              </a:rPr>
              <a:t>Dra. Victoria Alonso</a:t>
            </a:r>
          </a:p>
          <a:p>
            <a:pPr>
              <a:defRPr/>
            </a:pPr>
            <a:r>
              <a:rPr lang="es-ES_tradnl" dirty="0" err="1">
                <a:solidFill>
                  <a:schemeClr val="tx2"/>
                </a:solidFill>
                <a:latin typeface="+mj-lt"/>
                <a:ea typeface="ＭＳ Ｐゴシック" charset="0"/>
                <a:cs typeface="+mn-cs"/>
              </a:rPr>
              <a:t>valonso@fbioyf.unr.edu.ar</a:t>
            </a:r>
            <a:endParaRPr lang="es-ES_tradnl" dirty="0">
              <a:solidFill>
                <a:schemeClr val="tx2"/>
              </a:solidFill>
              <a:latin typeface="+mj-lt"/>
              <a:ea typeface="ＭＳ Ｐゴシック" charset="0"/>
              <a:cs typeface="+mn-cs"/>
            </a:endParaRPr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fld id="{61663686-99CC-074F-8D2D-6EFA5034A17F}" type="slidenum">
              <a:rPr lang="es-ES_tradnl" sz="1200">
                <a:solidFill>
                  <a:srgbClr val="898989"/>
                </a:solidFill>
              </a:rPr>
              <a:pPr/>
              <a:t>1</a:t>
            </a:fld>
            <a:endParaRPr lang="es-ES_tradnl" sz="1200">
              <a:solidFill>
                <a:srgbClr val="898989"/>
              </a:solidFill>
            </a:endParaRPr>
          </a:p>
        </p:txBody>
      </p:sp>
      <p:pic>
        <p:nvPicPr>
          <p:cNvPr id="2" name="Imagen 1" descr="how-is-bioinformatics-transforming-biology.jpg"/>
          <p:cNvPicPr>
            <a:picLocks noChangeAspect="1"/>
          </p:cNvPicPr>
          <p:nvPr/>
        </p:nvPicPr>
        <p:blipFill rotWithShape="1"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6" b="27738"/>
          <a:stretch/>
        </p:blipFill>
        <p:spPr>
          <a:xfrm>
            <a:off x="0" y="0"/>
            <a:ext cx="9144000" cy="20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8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594" y="-25402"/>
            <a:ext cx="9187356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AR" sz="4000" smtClean="0">
                <a:solidFill>
                  <a:srgbClr val="1F497D"/>
                </a:solidFill>
                <a:latin typeface="Tahoma" charset="0"/>
              </a:rPr>
              <a:t>Bases de datos primarias de secuencias nucleotidicas</a:t>
            </a:r>
            <a:endParaRPr lang="es-AR" sz="4000">
              <a:solidFill>
                <a:srgbClr val="1F497D"/>
              </a:solidFill>
              <a:latin typeface="Tahom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2579"/>
            <a:ext cx="9208594" cy="753532"/>
          </a:xfrm>
        </p:spPr>
        <p:txBody>
          <a:bodyPr/>
          <a:lstStyle/>
          <a:p>
            <a:pPr eaLnBrk="1" hangingPunct="1"/>
            <a:r>
              <a:rPr lang="en-US" sz="1800" dirty="0" err="1">
                <a:latin typeface="Tahoma" charset="0"/>
              </a:rPr>
              <a:t>Genbank</a:t>
            </a:r>
            <a:r>
              <a:rPr lang="en-US" sz="1800" dirty="0">
                <a:latin typeface="Tahoma" charset="0"/>
              </a:rPr>
              <a:t>, </a:t>
            </a:r>
            <a:r>
              <a:rPr lang="en-US" sz="1800" dirty="0" err="1">
                <a:latin typeface="Tahoma" charset="0"/>
              </a:rPr>
              <a:t>Embl</a:t>
            </a:r>
            <a:r>
              <a:rPr lang="en-US" sz="1800" dirty="0">
                <a:latin typeface="Tahoma" charset="0"/>
              </a:rPr>
              <a:t>, DDBJ  and their weekly updates. These databases exchange information </a:t>
            </a:r>
            <a:r>
              <a:rPr lang="en-US" sz="1800" dirty="0" smtClean="0">
                <a:latin typeface="Tahoma" charset="0"/>
              </a:rPr>
              <a:t>routinely</a:t>
            </a:r>
            <a:endParaRPr lang="en-US" sz="1800" dirty="0">
              <a:latin typeface="Tahoma" charset="0"/>
            </a:endParaRPr>
          </a:p>
        </p:txBody>
      </p:sp>
      <p:grpSp>
        <p:nvGrpSpPr>
          <p:cNvPr id="24580" name="Group 14"/>
          <p:cNvGrpSpPr>
            <a:grpSpLocks/>
          </p:cNvGrpSpPr>
          <p:nvPr/>
        </p:nvGrpSpPr>
        <p:grpSpPr bwMode="auto">
          <a:xfrm>
            <a:off x="1044575" y="2590889"/>
            <a:ext cx="6688138" cy="2919413"/>
            <a:chOff x="416" y="2064"/>
            <a:chExt cx="4563" cy="1914"/>
          </a:xfrm>
        </p:grpSpPr>
        <p:sp>
          <p:nvSpPr>
            <p:cNvPr id="24582" name="Rectangle 4"/>
            <p:cNvSpPr>
              <a:spLocks noChangeArrowheads="1"/>
            </p:cNvSpPr>
            <p:nvPr/>
          </p:nvSpPr>
          <p:spPr bwMode="auto">
            <a:xfrm>
              <a:off x="1103" y="2087"/>
              <a:ext cx="916" cy="47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/>
              <a:r>
                <a:rPr lang="en-US" sz="2400" dirty="0" err="1">
                  <a:cs typeface="Arial" charset="0"/>
                </a:rPr>
                <a:t>GenBank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24583" name="Rectangle 5"/>
            <p:cNvSpPr>
              <a:spLocks noChangeArrowheads="1"/>
            </p:cNvSpPr>
            <p:nvPr/>
          </p:nvSpPr>
          <p:spPr bwMode="auto">
            <a:xfrm>
              <a:off x="2338" y="3217"/>
              <a:ext cx="777" cy="47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/>
              <a:r>
                <a:rPr lang="en-US" sz="2800" dirty="0">
                  <a:cs typeface="Arial" charset="0"/>
                </a:rPr>
                <a:t>EMBL</a:t>
              </a:r>
            </a:p>
          </p:txBody>
        </p:sp>
        <p:sp>
          <p:nvSpPr>
            <p:cNvPr id="24584" name="Rectangle 6"/>
            <p:cNvSpPr>
              <a:spLocks noChangeArrowheads="1"/>
            </p:cNvSpPr>
            <p:nvPr/>
          </p:nvSpPr>
          <p:spPr bwMode="auto">
            <a:xfrm>
              <a:off x="3298" y="2087"/>
              <a:ext cx="777" cy="47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/>
              <a:r>
                <a:rPr lang="en-US" sz="2800">
                  <a:cs typeface="Arial" charset="0"/>
                </a:rPr>
                <a:t>DDBJ</a:t>
              </a:r>
            </a:p>
          </p:txBody>
        </p:sp>
        <p:sp>
          <p:nvSpPr>
            <p:cNvPr id="24585" name="Line 7"/>
            <p:cNvSpPr>
              <a:spLocks noChangeShapeType="1"/>
            </p:cNvSpPr>
            <p:nvPr/>
          </p:nvSpPr>
          <p:spPr bwMode="auto">
            <a:xfrm>
              <a:off x="2019" y="2305"/>
              <a:ext cx="1279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586" name="Line 8"/>
            <p:cNvSpPr>
              <a:spLocks noChangeShapeType="1"/>
            </p:cNvSpPr>
            <p:nvPr/>
          </p:nvSpPr>
          <p:spPr bwMode="auto">
            <a:xfrm flipV="1">
              <a:off x="3115" y="2565"/>
              <a:ext cx="686" cy="6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587" name="Line 9"/>
            <p:cNvSpPr>
              <a:spLocks noChangeShapeType="1"/>
            </p:cNvSpPr>
            <p:nvPr/>
          </p:nvSpPr>
          <p:spPr bwMode="auto">
            <a:xfrm>
              <a:off x="1653" y="2565"/>
              <a:ext cx="685" cy="6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588" name="Text Box 10"/>
            <p:cNvSpPr txBox="1">
              <a:spLocks noChangeArrowheads="1"/>
            </p:cNvSpPr>
            <p:nvPr/>
          </p:nvSpPr>
          <p:spPr bwMode="auto">
            <a:xfrm>
              <a:off x="416" y="2064"/>
              <a:ext cx="698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b="1" dirty="0">
                  <a:solidFill>
                    <a:srgbClr val="1F497D"/>
                  </a:solidFill>
                  <a:cs typeface="Arial" charset="0"/>
                </a:rPr>
                <a:t>NCBI,</a:t>
              </a:r>
            </a:p>
            <a:p>
              <a:pPr algn="l"/>
              <a:r>
                <a:rPr lang="en-US" b="1" dirty="0">
                  <a:solidFill>
                    <a:srgbClr val="1F497D"/>
                  </a:solidFill>
                  <a:cs typeface="Arial" charset="0"/>
                </a:rPr>
                <a:t>USA</a:t>
              </a:r>
            </a:p>
          </p:txBody>
        </p:sp>
        <p:sp>
          <p:nvSpPr>
            <p:cNvPr id="24589" name="Text Box 11"/>
            <p:cNvSpPr txBox="1">
              <a:spLocks noChangeArrowheads="1"/>
            </p:cNvSpPr>
            <p:nvPr/>
          </p:nvSpPr>
          <p:spPr bwMode="auto">
            <a:xfrm>
              <a:off x="4230" y="2064"/>
              <a:ext cx="74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b="1">
                  <a:solidFill>
                    <a:srgbClr val="1F497D"/>
                  </a:solidFill>
                  <a:cs typeface="Arial" charset="0"/>
                </a:rPr>
                <a:t>NIG, </a:t>
              </a:r>
            </a:p>
            <a:p>
              <a:pPr algn="l"/>
              <a:r>
                <a:rPr lang="en-US" b="1">
                  <a:solidFill>
                    <a:srgbClr val="1F497D"/>
                  </a:solidFill>
                  <a:cs typeface="Arial" charset="0"/>
                </a:rPr>
                <a:t>Japan</a:t>
              </a:r>
              <a:endParaRPr lang="en-US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24590" name="Text Box 12"/>
            <p:cNvSpPr txBox="1">
              <a:spLocks noChangeArrowheads="1"/>
            </p:cNvSpPr>
            <p:nvPr/>
          </p:nvSpPr>
          <p:spPr bwMode="auto">
            <a:xfrm>
              <a:off x="2238" y="3675"/>
              <a:ext cx="1419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b="1">
                  <a:solidFill>
                    <a:srgbClr val="1F497D"/>
                  </a:solidFill>
                  <a:cs typeface="Arial" charset="0"/>
                </a:rPr>
                <a:t>EBI, England</a:t>
              </a:r>
              <a:endParaRPr lang="en-US">
                <a:solidFill>
                  <a:srgbClr val="1F497D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48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889" y="4454544"/>
            <a:ext cx="8458200" cy="2393244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Clr>
                <a:srgbClr val="0000CC"/>
              </a:buClr>
            </a:pPr>
            <a:r>
              <a:rPr lang="en-US" sz="2000" dirty="0">
                <a:latin typeface="Tahoma" charset="0"/>
              </a:rPr>
              <a:t>Nucleotide sequence database from European Bioinformatics Institute</a:t>
            </a:r>
          </a:p>
          <a:p>
            <a:pPr lvl="1" eaLnBrk="1" hangingPunct="1">
              <a:lnSpc>
                <a:spcPct val="90000"/>
              </a:lnSpc>
              <a:buClr>
                <a:srgbClr val="0000CC"/>
              </a:buClr>
            </a:pPr>
            <a:endParaRPr lang="en-US" sz="2000" dirty="0">
              <a:latin typeface="Tahoma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CC"/>
              </a:buClr>
            </a:pPr>
            <a:r>
              <a:rPr lang="en-US" sz="2000" dirty="0">
                <a:latin typeface="Tahoma" charset="0"/>
              </a:rPr>
              <a:t>EMBL includes sequences from direct submissions, from genome </a:t>
            </a:r>
            <a:r>
              <a:rPr lang="en-US" sz="2000" dirty="0">
                <a:latin typeface="Tahoma" charset="0"/>
                <a:cs typeface="Times New Roman" charset="0"/>
              </a:rPr>
              <a:t>sequencing projects, scientific literature and patent applications</a:t>
            </a:r>
          </a:p>
          <a:p>
            <a:pPr lvl="1" eaLnBrk="1" hangingPunct="1">
              <a:lnSpc>
                <a:spcPct val="90000"/>
              </a:lnSpc>
              <a:buClr>
                <a:srgbClr val="0000CC"/>
              </a:buClr>
              <a:buFont typeface="Wingdings" charset="0"/>
              <a:buNone/>
            </a:pPr>
            <a:endParaRPr lang="en-US" sz="2000" dirty="0">
              <a:latin typeface="Tahoma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CC"/>
              </a:buClr>
            </a:pPr>
            <a:r>
              <a:rPr lang="en-US" sz="2000" dirty="0">
                <a:latin typeface="Tahoma" charset="0"/>
                <a:cs typeface="Times New Roman" charset="0"/>
              </a:rPr>
              <a:t>Exponential </a:t>
            </a:r>
            <a:r>
              <a:rPr lang="en-US" sz="2000" dirty="0" smtClean="0">
                <a:latin typeface="Tahoma" charset="0"/>
                <a:cs typeface="Times New Roman" charset="0"/>
              </a:rPr>
              <a:t>growth</a:t>
            </a:r>
            <a:endParaRPr lang="en-US" sz="20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ahoma" charset="0"/>
            </a:endParaRPr>
          </a:p>
        </p:txBody>
      </p:sp>
      <p:pic>
        <p:nvPicPr>
          <p:cNvPr id="3" name="Imagen 2" descr="Captura de pantalla 2019-05-02 a la(s) 08.29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61"/>
            <a:ext cx="9144000" cy="448770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13669" y="7951"/>
            <a:ext cx="2389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https</a:t>
            </a:r>
            <a:r>
              <a:rPr lang="pl-PL" b="1" dirty="0" smtClean="0">
                <a:solidFill>
                  <a:schemeClr val="bg1"/>
                </a:solidFill>
              </a:rPr>
              <a:t>://</a:t>
            </a:r>
            <a:r>
              <a:rPr lang="pl-PL" b="1" dirty="0" err="1" smtClean="0">
                <a:solidFill>
                  <a:schemeClr val="bg1"/>
                </a:solidFill>
              </a:rPr>
              <a:t>www.ebi.ac.uk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75092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9793" y="4488331"/>
            <a:ext cx="8954207" cy="2201509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0099"/>
              </a:buClr>
            </a:pPr>
            <a:r>
              <a:rPr lang="en-US" sz="2000" dirty="0" err="1">
                <a:latin typeface="Tahoma" charset="0"/>
              </a:rPr>
              <a:t>GenBank</a:t>
            </a:r>
            <a:endParaRPr lang="en-US" sz="2000" dirty="0">
              <a:latin typeface="Tahoma" charset="0"/>
            </a:endParaRPr>
          </a:p>
          <a:p>
            <a:pPr lvl="1" eaLnBrk="1" hangingPunct="1"/>
            <a:r>
              <a:rPr lang="en-US" sz="1800" dirty="0">
                <a:latin typeface="Tahoma" charset="0"/>
              </a:rPr>
              <a:t>DNA database from National Center Biotechnology Information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Incorporates sequences from publicly available sources (direct submission and large-scale sequencing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Split into smaller, discrete </a:t>
            </a:r>
            <a:r>
              <a:rPr lang="en-US" sz="1800" dirty="0" smtClean="0">
                <a:latin typeface="Tahoma" charset="0"/>
              </a:rPr>
              <a:t>divisions</a:t>
            </a:r>
            <a:endParaRPr lang="en-US" sz="2000" dirty="0">
              <a:latin typeface="Tahoma" charset="0"/>
            </a:endParaRPr>
          </a:p>
          <a:p>
            <a:pPr eaLnBrk="1" hangingPunct="1"/>
            <a:endParaRPr lang="en-US" sz="2000" dirty="0">
              <a:latin typeface="Tahoma" charset="0"/>
            </a:endParaRPr>
          </a:p>
          <a:p>
            <a:pPr eaLnBrk="1" hangingPunct="1"/>
            <a:endParaRPr lang="en-US" sz="2000" dirty="0">
              <a:latin typeface="Tahoma" charset="0"/>
            </a:endParaRPr>
          </a:p>
        </p:txBody>
      </p:sp>
      <p:pic>
        <p:nvPicPr>
          <p:cNvPr id="3" name="Imagen 2" descr="Captura de pantalla 2019-05-02 a la(s) 08.32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9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esson2-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0"/>
            <a:ext cx="4168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2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enbank_grow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4"/>
            <a:ext cx="3983772" cy="2830689"/>
          </a:xfrm>
          <a:prstGeom prst="rect">
            <a:avLst/>
          </a:prstGeom>
        </p:spPr>
      </p:pic>
      <p:pic>
        <p:nvPicPr>
          <p:cNvPr id="3" name="Imagen 2" descr="2017CJ_fig_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99" y="2545292"/>
            <a:ext cx="5672817" cy="43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0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467" y="900289"/>
            <a:ext cx="7286977" cy="204893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000" dirty="0" smtClean="0">
                <a:latin typeface="Tahoma" charset="0"/>
              </a:rPr>
              <a:t>Presentan datos integrados.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Tahoma" charset="0"/>
              </a:rPr>
              <a:t>De un sistema biológico particular.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Tahoma" charset="0"/>
              </a:rPr>
              <a:t>Datos Primarios y secundarios.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Tahoma" charset="0"/>
              </a:rPr>
              <a:t>Curados.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Tahoma" charset="0"/>
              </a:rPr>
              <a:t>Los usuarios también pueden agregar información.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6932" y="-242711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1F497D"/>
                </a:solidFill>
                <a:latin typeface="Tahoma" charset="0"/>
              </a:rPr>
              <a:t>Bases de </a:t>
            </a:r>
            <a:r>
              <a:rPr lang="en-US" sz="3600" dirty="0" err="1" smtClean="0">
                <a:solidFill>
                  <a:srgbClr val="1F497D"/>
                </a:solidFill>
                <a:latin typeface="Tahoma" charset="0"/>
              </a:rPr>
              <a:t>datos</a:t>
            </a:r>
            <a:r>
              <a:rPr lang="en-US" sz="3600" dirty="0" smtClean="0">
                <a:solidFill>
                  <a:srgbClr val="1F497D"/>
                </a:solidFill>
                <a:latin typeface="Tahoma" charset="0"/>
              </a:rPr>
              <a:t> </a:t>
            </a:r>
            <a:r>
              <a:rPr lang="en-US" sz="3600" dirty="0" err="1" smtClean="0">
                <a:solidFill>
                  <a:srgbClr val="1F497D"/>
                </a:solidFill>
                <a:latin typeface="Tahoma" charset="0"/>
              </a:rPr>
              <a:t>genómicas</a:t>
            </a:r>
            <a:endParaRPr lang="en-US" sz="3600" dirty="0">
              <a:solidFill>
                <a:srgbClr val="1F497D"/>
              </a:solidFill>
              <a:latin typeface="Tahoma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" y="2765778"/>
            <a:ext cx="7426228" cy="1520330"/>
          </a:xfrm>
          <a:prstGeom prst="rect">
            <a:avLst/>
          </a:prstGeom>
        </p:spPr>
      </p:pic>
      <p:pic>
        <p:nvPicPr>
          <p:cNvPr id="3" name="Imagen 2" descr="Captura de pantalla 2019-05-02 a la(s) 17.08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43" y="4286108"/>
            <a:ext cx="4938889" cy="24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39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22"/>
            <a:ext cx="9144000" cy="2864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2222"/>
            <a:ext cx="9144000" cy="3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1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587" y="5672926"/>
            <a:ext cx="9035697" cy="973408"/>
          </a:xfrm>
        </p:spPr>
        <p:txBody>
          <a:bodyPr>
            <a:noAutofit/>
          </a:bodyPr>
          <a:lstStyle/>
          <a:p>
            <a:r>
              <a:rPr lang="es-ES_tradnl" sz="1200" dirty="0" smtClean="0">
                <a:latin typeface="Tahoma" charset="0"/>
              </a:rPr>
              <a:t>Establecida en 1986</a:t>
            </a:r>
          </a:p>
          <a:p>
            <a:r>
              <a:rPr lang="es-ES_tradnl" sz="1200" dirty="0" smtClean="0">
                <a:latin typeface="Tahoma" charset="0"/>
              </a:rPr>
              <a:t>Proporciona anotaciones de alto nivel, incluida la descripción de la función de la proteína, la estructura de los dominios de la proteína, las modificaciones </a:t>
            </a:r>
            <a:r>
              <a:rPr lang="es-ES_tradnl" sz="1200" dirty="0" err="1" smtClean="0">
                <a:latin typeface="Tahoma" charset="0"/>
              </a:rPr>
              <a:t>postraduccionales</a:t>
            </a:r>
            <a:r>
              <a:rPr lang="es-ES_tradnl" sz="1200" dirty="0" smtClean="0">
                <a:latin typeface="Tahoma" charset="0"/>
              </a:rPr>
              <a:t>, las variantes, etc.</a:t>
            </a:r>
          </a:p>
          <a:p>
            <a:r>
              <a:rPr lang="es-ES_tradnl" sz="1200" dirty="0" smtClean="0">
                <a:latin typeface="Tahoma" charset="0"/>
              </a:rPr>
              <a:t>Tiene como objetivo ser mínimamente redundante</a:t>
            </a:r>
          </a:p>
          <a:p>
            <a:r>
              <a:rPr lang="es-ES_tradnl" sz="1200" dirty="0" smtClean="0">
                <a:latin typeface="Tahoma" charset="0"/>
              </a:rPr>
              <a:t>Vinculado a muchos otros recursos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0072" y="-279400"/>
            <a:ext cx="91873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4000" smtClean="0">
                <a:solidFill>
                  <a:srgbClr val="1F497D"/>
                </a:solidFill>
                <a:latin typeface="Tahoma" charset="0"/>
              </a:rPr>
              <a:t>Bases de datos de proteínas</a:t>
            </a:r>
            <a:endParaRPr lang="es-AR" sz="4000">
              <a:solidFill>
                <a:srgbClr val="1F497D"/>
              </a:solidFill>
              <a:latin typeface="Tahoma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72" y="697089"/>
            <a:ext cx="9144000" cy="49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1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prot.org/images/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4" y="585787"/>
            <a:ext cx="7593667" cy="57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212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9-05-02 a la(s) 08.51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9"/>
            <a:ext cx="9144000" cy="49353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391255" y="5858416"/>
            <a:ext cx="416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www.uniprot.org</a:t>
            </a:r>
            <a:r>
              <a:rPr lang="en-US" dirty="0" smtClean="0"/>
              <a:t>/</a:t>
            </a:r>
            <a:r>
              <a:rPr lang="en-US" dirty="0" err="1" smtClean="0"/>
              <a:t>uniprot</a:t>
            </a:r>
            <a:r>
              <a:rPr lang="en-US" dirty="0" smtClean="0"/>
              <a:t>/P0DPH7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253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1782" y="62774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/>
            <a:r>
              <a:rPr lang="es-AR" sz="4400" smtClean="0">
                <a:solidFill>
                  <a:schemeClr val="tx2"/>
                </a:solidFill>
                <a:latin typeface="+mj-lt"/>
              </a:rPr>
              <a:t>Definición de Base de Datos</a:t>
            </a:r>
            <a:endParaRPr lang="es-AR" sz="4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7188" y="2311400"/>
            <a:ext cx="826066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3200" dirty="0" smtClean="0">
                <a:latin typeface="+mj-lt"/>
              </a:rPr>
              <a:t>U</a:t>
            </a:r>
            <a:r>
              <a:rPr lang="es-ES" sz="3200" dirty="0" smtClean="0">
                <a:latin typeface="+mj-lt"/>
              </a:rPr>
              <a:t>n</a:t>
            </a:r>
            <a:r>
              <a:rPr lang="en-US" sz="3200" dirty="0" smtClean="0">
                <a:latin typeface="+mj-lt"/>
              </a:rPr>
              <a:t>a  </a:t>
            </a:r>
            <a:r>
              <a:rPr lang="es-ES_tradnl" sz="3200" dirty="0" smtClean="0">
                <a:latin typeface="+mj-lt"/>
              </a:rPr>
              <a:t>base de datos es una recopilación de datos organizados para que su contenido pueda ser fácilmente accesible, administrado y actualizado.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0475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2" descr="data:image/png;base64,iVBORw0KGgoAAAANSUhEUgAAAoAAAAFQCAYAAAAvG8+RAAA73klEQVR42u2df2wcZ5nHKyGEEEIICSGEEEJICCGEEELiD4RQFDlKcGQFGjlNkE19MalK3Lq2aC4+u025ltCatjRcKG2VpiSFy5VKpu1FBJvkWkiJ5Ta9xG7dQ77QUOMoTppQd02dxrXr5/LM3rizszM7P3d3fnw+0sjreWdndr/z7Mz3fd/nfecqAQAAAIBccRUSAAAAAGAAAQAAAAADCAAAAAAYQAAAAADAANbsQ191lbE8+uijntsk8XMn7XPFhZ6Pr33ta/K+970vk98zieevlp/Jz7Hi/CyVjmctM5f3vve98sEPflBWr14tjz32WCrOzwsvvGB85hUrVsj8/HzF7/f+979fvvCFL8jtt98u77zzjuexJyYmjPd95jOfKSt7+eWX5dvf/rZxbNXtk5/8pHz3u981Pk+er31piSvI170VA+hwsj/84Q/L2bNnMYAJ4L777nO8eHKRwQDWygDal4ceeijR5+fVV1+Vj370o/L5z39eXn/99UDf7/vf/77nsXfv3m1se+ONNzqaTrd9YwCTH1eAAcy9AdRl7dq1GMAE8PGPf3z5uz399NOJ+mzr1q2Tz372s/KBD3yAX3yKDGDQz3LmzBlpa2tbXq+tZfWOKzfNXnvtNfn0pz9t/G6cKrH292nr4L333ru87kMf+pCvz6fbHjx4sGT9ypUrl/dz0003ycLCgrH/xx9/3GiJJMaTH1d5Aj0wgBVraU5dwRhAvhu1w3wZQEXNjLXrLil6WLf5xz/+IV/5yleMHgztig2yb7/fTbuIdRtdVBMr1hQNP13JxHjy4opzArk3gHoBdesKrnTx9OpSqrRea9Nf/epXjYuo1kg2b94sFy9eNMpGRkaM2rWWab5OS0tLSdeOdV9vvfWWdHd3GzV53V5r3m43A0VNru5b96vbf+ITnzC6dsxju33eU6dOyXe+8x2jy+c973mPb421m0NvUno8XfS1W9dHHF1JYb/fH/7wh+W8Q40D7Rqz3tT8fDa/mnl9N7/fweSBBx6QL3/5y8vbNzU1Gd8njotjUJ2qaQDDfpYwv9dXXnlleb22rgX9TfiNe78xby/T76m5ZPrdjx49Grglylyn+6jE4cOHje0aGhrKyqwG8Ny5c6770JYu3UY1sndRb9y4cXkfO3bsKCkrFArGe774xS/6jp0gv4U4fjdBYzxpcRXX9VvvUeYx/vSnPznuS+NUy/U3W+t7UtjfWTXu32Gv8xjAKhlAPRHma70IVNsA6g/IKRj12Np94lSmXQdO+1q/fn3ZtpoP5HRBdtrWXD73uc/J3Nyc4zGef/75slwfP1i7Oyp9n7guWmG/nyZkO71n+/btoQ1gJc0qfbcg30H5wQ9+EMvF3s938qNTrQxgkM8S5PeqLTRPPfWU0VVkru/t7Q10foPEfdgbk3nD1c8aROu//e1vy123akDUkFRC9dRt77777rIyvemZ+/76179u5CI6ocbO3O7hhx8uKfvYxz62XKY3VCuPPPKIsf6WW27xdS6D/Bbi+t341T2pcRXX9Xt4eHi5rLm52XF/3/rWt8pitlb3pDgNYNT7d5jrPAawigZQ0ZPn1BVcDQOorXX79u0zavFW86m1GG3J0HX2Mmvegj1YtCakLYHW77Bt27ay2q5Zpj9ErWXoMXQ7c73mBjkdQ3OMvFoW7Vh/CF/60pcMQ6r5SlrjNtfrNnE100f5fnoh0e30Im01FnpzCvLZ/Grmtp+g30GxXgTHxsaMdfpXLzBxG0C/OtXCAAb5LFEGgahZ0t+W3/MbJu6DdgGbpkxH2wbR2lw+8pGPGNo5tUrY0e9gjS0r+t0+9alPlXRpaguGvRdFB4uY23zjG99YXm+OLrZe/7Rb20Tzss2bvR+tgvwW4vrdBDUcSYurOK/fZqzoedSKhhX9X9dbR5LX+p4UNtUi7vt3mOs8BrDKBlAvWtauYLMFrRoG0FoD0hPvt8xpX9Za90svvbS8XkcEWrEmbGsXkIk1J8XaHWQ9hjb72/N/vNALvfn+3/3ud8vrh4aGHG8GUS9aUb6ftcZq1dzerRDEAFbSzG0/Qb+DvRvuRz/6UckUIHEbQL861cIABvksQQygvl/NgZoPvcgHPb9h4j7ojcl6o3XrbnN6n26vJs38/F6jUPUaaPYouKGmwNqNa5rzAwcOlGxnGkVrN7DZwqeG1HzvE088UdL9q9PK+NUqyG8hrt+NXwOY1LiK8/ptbRkzWzdNTHPz05/+tG73pLgMYNT7d5jrPAawygZQceoKrlYOYJQyt+2tAad5BVb0f69aqV6gnI4RpJblVMO2Xlz1tdPxol60onw/648w7DkMopnbfoJ+B6duGm0B02k7qmEA/epUCwMY5LOELQtzfsPEfdAbk7amqCkzzZnbFFZu+9YbulnZ1Xwsa6ubFbNlVfOsvNBWPuuNzT5qWPOU7d3ApnHU3E2z7Hvf+16JOdTRxX61CvJbCLKtnyld0hpXcV6/1cCYZl7/mu/Tv/q/toJZY63W96S4DGDU60uY6zwGsAYG0NrtYM8NTIMBtJbZR5hpDdQr6KzviZoTY7Y0BPmMUY4b5/eLwwCGuRAF/Q6KdiNZE7CtNeRKxqDacev3XFX6PPbvWg2TF/ZGHWfch7kx6RRJ1nPt1oLltm/rtc0+v5+JadCCTFqshs3aUmmigyvsLUdqXlUL/eymbtq1Z70O26eCqqRVkN9CkG1raQBrHVdxX7+t3ZhmC7PZ5Wmfc7LW96SkGMAw13kMYI0MoL0rOEgwaF9+PQ2gJo465Rwomrdglmn3Shw/ljA1SGszd5wtgHF+v3oZwKDfwYo5Ita6b6eRm0kwgNbYcBqsZMZxkBaNpBjAMHEf9sZknTTdaVCV394Ct7kAzVbGIKMSK01zYu5Pb4DmoAFzvkBr/rKmspj5VGHOQZDfQtTfTRzXz3rGVdzXb01Jss9zqOlIej7tg4RqfU9KigGMcp3HAFbZANprx17BYJ12wp4LU2sDaE2Gt9a+Fc2ZMsuseRjV+rFZL+jWHBJrS4DT5Nthjxvn9wt63uMygEG/gxOqtbkPzXNKogG0trLff//9ZeWaI2U1B2kygGHi3iuuKh3b2orlpKXb+7QrrlJrw8mTJ40yTfoPgt7Q3AyCDlqxjhq2jvDVeLcOkPAzU0Ccv4Wwv5taGcBqxVXc12/Fmj+ojxt0Gxlc63tSlN9ZnNeXOK7zGMAqGkD7Tcq+jXXqAh0JpRfTjo4OY0RurQ2g5udoUrXmRFmnGNCcGyuaLG694OsoIzMZWy/amrStF+W4fmyazG2tCWqyuC56U7dO5RHXjzzO7+dWZn1KiY7EtF9EohrAoN9B0f91vZlbY52OQRPvk2gABwYGSubg1DhQLXXRJHPz96UtXGkzgGHi3iuuKh1buzKtg0Ls89g5ve/Pf/6z8fxea7enHZ32xT4Fix1tOdNcPTMfU7+ndXoL+yhlzQm0V6x1nkHFOoDNPiDE7zkI8luI63dTKwNYrbiK+/qtWNMTzO5O60juet2TovzO4ry+hLnOYwBrbACtXcH2bXSEk1PSpk4jUEsDqDVVqxm13lTtSfLKXXfd5TuXJY55sazzhPmZBzDqceP6fm5lbvuPywAG/Q72fdkX+0jMpBhAxZzKxG3RxzbVwuTFfaMOE/deceV1bPugEOtv30/+mmnCrJitcJUmRq60T83ls3fva/ehdfSt3vysN2HzO5jXNqdRnmGn9LH/FuL63dTKAFYrruK+fptYGyPs8zvW654U5XcW9/Ul6HUeA1hjA6i4DQIx5+zRvnyt4ejFUmuwtQog83/9gepErtpaac46rjVwnRfQDZ2lXGv/Ouu4+YgnzdHQ5G0dyRenAVR0xJ92I+lx9DPqxcA+GWyczfxxfL9KZebM+NYbWZwGMMh3UHRCW+1yMWfD18+l/1frSSBxnittKdDuEOtn15qvnyfFJNkAhon7SnHl59j2QSFOc8zZK6x6rbDHk2nU9Hzo9aRSq5G+V3s+9GZvbq+tkdrt5zay2Jomo9dNtzK3yYS9Jnf2+1uI63dTSwNYjbiK+3gm1vxUbfGv9jXbL2F/Z9W4vgS5zmMAAQCg6pjdf3FNigwA2QYDCACQAbRVzzqNBwAABhAAIONoN5R2kdkf5wUAgAEEAAAAAAwgAAAAAAYQAAAAADCAAAAAAIABBAAAAAAMIAAAAABgAAEAAAAAAwgAAAAAGEAAAAAAwAACAAAAAAYw5fzgBz8o+f+2224z1rGULl1dXeiArujKgrboiq4hFgxgCgxg0BOVF5555hlEQFd0BbRFV3SN6DMwgBjAVPHXv/4VEdAVXQFt0RVdMYAYQAAAAAAMIAaQWhSgK7qiLaArumIAMYDZgPwUdEVXQFt0RdecGMAVK1aULUHKleHhYWltbTUWfe2F1/ZRyzGA1E7RFV0BbdEVXTGAHgYwSvn4+Lh0dnZKoVAwFh2OrevCbh+1HAMIAAAAGMAqG8C+vj4ZHR1d/n9sbEx6e3tDbx+1HANI7RRd0RXQFl3RFQPowwA2NDRIe3u7DA4OBi5vbGyUpaWl5f/1ta5zw2v7qOUYwPCQn4Ku6Apoi67omhMDaJqoiYkJ6e7ulqGhoUDlTi2EahgrGc5K20ctt58Qpxm6MYDOTE9PIwK6oivIzMwMIlQBWgCzG6+pHwWsOXVtbW2Byu0tcouLi4FaAO3bRy33c2IwgAAAADlnfh4DaLKwsCAtLS2Byu05efq6p6fHdR9e20ctxwBSO0VXdAW0Rdf88Or//m+wN2iL4b59Is3N3kseDODc3Jz09/c75vlVKtcRuDoSd3Z21miG1RG6IyMjrsfx2j5qOQYwPOSnoCu6Atqia925fDl+I2df9H0xdh2ndhDIypUrZevWrXLkyJHA5YrOxactg01NTTIwMFD2/iDbx1GOAaR2iq7oCmiLrilEe/gCGrm/vfhisGPE2PWbagNYTaampq6cn+a6fw4MIAAAQI3x25KnaGvc3r0i11xTNIF1MnIYwJjo6OiQyclJDCC1U3QFdEVbdE2zrkHMnKIPaAjTLXv+fCp1xQAmFAygP8hPQVd0BbTNua5OrWphzJwuL78c7bgp0hUDiAGkdgroiq5oC8nV1a0lz2tARRAzV+k4GdUVA4gBBAAAqD9hWvLcRsbW0MxlxWdgADGA1E4BXdEVbaE2uqpRC9uSl6ABFWmMVwwgBjDVkPeDrugKaJtCXdW8WVv3ctaSRw4gYACp9aMrugLaZl9Xs7XO3tqnrXspbslLc7xiADGAAAAA8WK23Dl175qtfeTpYQABA0itH13RFdA2I7ran4xh7d7NYWtfUuMVA4gBTDXk/aArugLa1lFX09BduiRy9KjInXcWn4wxNobhS3i8YgAxgNSiAF3RFW3BW1drl61T125/f9EEOg3mgMTFKwYQAwgAAFCKPT/PaT4+a9fu22+jWcp9RioM4IoVK8oWO8PDw9La2mos+jpoedz7C3o8DCC1fnRFV0DbunDypPd8fHTtpj5eU2sAKzF+pabS2dkphULBWLq6uox1fsvj3l/Q42EA/UPeD7qiK6BtTCwuFs2f5vDpQA6rrozYzVy8ZtIA9vX1XYnd0eX/x8bGpLe313d53PsLejwMILV+dEVXQNuaol24Zkuf5X6FrtmN19QawIaGBmlvb5fBwcGy8sbGRllaWlr+X1/rOr/lce8v6PEwgAAAUFNOnRLZto2WvhyR2kEgaqImJiaku7tbhoaGygyiHTWMfsudDGeU/QU5np4Qc8EAejM9PY0I6IquIDOMPI2G3kcffLBsNS2A2Y3X1I8C1py6tra2knX2FrfFxcWKLXL2cjtR9xf0eE4nBgPoDHk/6IqugLYx8MADIr//PbrmKF5TbwAXFhakpaWlZJ09505f9/T0+C63E3V/QY+HAfQPtVN0RVdA2xi4+WaRv/wFXXMUr6k2gHNzc9Lf31+WB6gjbHWk7ezsrNHMqiNwR0ZGfJfbibq/oMfDAAIAQE14/XWRX/xCZMMGkTffRI8ckdpBICtXrpStW7fKkSNHHLfRufa0ZbCpqUkGBgYClbvNKxh2f37KMYDU+tEVXQFta8pbbxWNn07ofPEiuuYsXnkSiI2pqSlp1mHwCTsxGEBnyE9BV3QFtA2JDkRob0fXnMYrBtBGR0eHTE5OYgCpRaEroCvaZptXXy3m/qFrLuMVA5hQMIAAAFBVdHDiHXegAz4DA4gBpBYF6IquaJsb/vhHkX/7N3TNabxiADGAqYb8FHRFV0DbkDz1lMijj6JrTuMVA4gBpBYF6IquaJtH1Pz953+ia07jFQOIAQQAgDyi3b/aDQz4DAwgBpBaFKAruqJtTtABIJanVKFrvuIVA4gBTDXkp6ArugLahuT73y9OBYOuuYxXDCAGkFoUoCu6om3euHxZ5LvfFXnjDXTNabxiADGAAACQJ06eFNEnXunyzjvogc/AAGIAqUUBuqIr2maa558XueaaYu7f0hK65jheMYAYwFRDfgq6oiugrU9OnCiav+PH0ZV4Tb8BPHz4sKxYsaJknf5vX+wMDw9La2ursehrL7y2j1qOAaTWj67oCmhbNd56q9jlq92/6Eq8pt0Anj59Wjo6OhwNYCXGx8els7NTCoWCsXR1dRnrwm4ftRwDCAAAVeXNN0WuvRYdIP0GcHZ2VrZu3SoXLlwIbAD7+vpk1DL30djYmPT29obePmo5BpBaP7qiK6BtVTl3TuSGG9CVeE2/AdyxY8dyK5qTAWxoaJD29nYZHBwse29jY6MsWZJf9bWuc8Nr+6jlGMDwkJ+CrugKaOuDV14R2b4dXYnXdBvAAwcOyNDQUInhs6Mma2JiQrq7u0u2ddteDaMbXttHLbefEHPBAHozPT2NCOiKriAzMzOIUIkXXxS5/fbAb6MFMLvxmkoD6DTIw63bV3Pu2traStbZW+QWFxcDtQDat49a7ufEYAABACA0OvjwJz9BB0i3AXQyhG4sLCxIS0tLyTp7Tp6+7unpcd2H1/ZRyzGA4aF2iq7oCmjrg8OHRR56CF2J13wYwLm5Oenv7y/LA9TcQR2JqwNJtBlWR+iOjIy47t9r+6jlGMDwkJ+CrugKaOuDJ54Q+dWv0JV4zbYB1P9XrlxpjBI+cuSI43t0Lj5tGWxqapKBgQFPQ1lp+zjKMYDU+tEVXQFtq4aavyefRFfiNVsGME6mpqakWSfLTNiJwQACAEBoHnyw2A0MgAF0RieWnpycxABSi0JXQFe0zQ733lscCIKuxCsGMF3OHAPoDPkp6IqugLY+0ClgdCoYdCVeMYAYQGpRgK7oirY54Z//uTgZNLoSr/U0gDpAw0Qfi6aTIuvgiMuXLxMVGEAAAIibjo7i4+AAkmIAV61atTyRs47aBQwgtVN0RVdA25jRByK8+Sa6Eq/1NYDmNCv79u0zXl999dXGHHlqBgEDGATyU9AVXQFtPVhYENHZLRYX0ZV4ra8BXL16tWH41qxZYxjAZ5991lhvbRnEAGIAqZ2iK7oC2sbA+fMiIXvY0DW78VoXA7hp06blbl9t/bMaQ8AAAgBAjIyPi9x2GzpA/Q2gtv41NjYaiz6uzWT9+vWcEQwgtVN0RVdA2zh5+mmRn/0MXYnX+htAwADGBfkp6IqugLYe/PrXIo8/jq7EKwYQA0gtCtAVXdE2N2jrX0jDga7Zjde6GcC+vj5Zt26dMQegCYNAMIAAABAzO3YU8wAB6m0A29ralgeBWE1fGAN4+PDh5WllrAwPD0tra6uxDDs8/9CrPO79BT0eBpDaKbqiK6BtZObnRb73PZHXXkNX4rX+BlCN3unTp2VpaanE9AUdBKL76OjoKDOA41dqOp2dnVIoFIylq6vLWOe33E7U/QU9HgbQP+SnoCu6Atq6MDNTnP8v5ByA6JrteK3bPIDHjh27UjGZNwzgwsKCHD9+3OgS9ouOJNYnh1y4cKHMAGr38ujo6PL/+ri53t5e3+V2ou4v6PEwgNRO0RVdAW0js3evPnFB5J130JV4TYYB3L1793IXsHU5cOCA733s2LFjuRXNbgB1ehltXTTR17rOb7mdqPsLejwMIAAAROL4cZGNG4uTQAMkxQAq+hi4pqYmowVQ/+r/flGjODQ0tPy/3QA65QRaB5t4lduJur8gx9MTYi4YQG+mp6cRAV3RFWRGuzuhyPPPi1xzjcgLL0TeFS2A2Y3XVE4D49R6aDVZ9ha3xcXFii1y9nI7UfcX9HhOJwYD6Az5KeiKroC2/8/lyyInTxbNn7YAoivxmjUD6GQIrdhz7vR1T0+P73I7UfcX9HgYQGqn6IqugLaBjJ+mRJkDPiz3G3QlXnNlADU3UEfa6kARbWbVEbgjIyO+y+1E3V/Q42EAAQDAF1bj9/LLRTMIkCQDaJ3uxa0LN+xE0G7zALa0tBj5hQMDA4HK496fn3IMILVTdEVXQNtAaHdve3tVjR8xm914rZkBtD/xw2mpNBCjVkxNTV2pSDUn7sRgAJ0hPwVd0RVyqa050CPG7l50zVe88ixgGzqx9OTkJAaQWhS6ArqibbLNX0wDPdA1n/FatyeBAAYQAAACcuJEzcwf5Mtn1MQA6iPfLpOoigGkdoqu6Apo65+5ueJgDzWB6Eq8ptEAnjp1Su644w4iAAMYGfJT0BVdITfaXrwoct116Eq8ptcAxj0KGANILQrQFV3RNvNMTIh4PEceXYnXRBvAJI8CxgACAEAiGR4WufdedID0GkDAAFI7RVd0BbQNyMGDIvv2oSvxigHEAAL5KeiKrpAbbdX8qQlEV+I1rQbQLdePHEAMILVTdEVXQFsXtPtXu4HRlXjNkgEcGxvDAGIAAQDADR0AogNBANJmANesWeM6AliXq6++mjOCAaR2iq7oCmjrhE4Bo1PBoCvxmjYDuGnTJqOVz5zyxbqsXbtWTp8+TVRgAANBfgq6oivkQtuTJ0U2bBC5dAldidf0GUCTqNO9mC2Gup/29nY5bnskjlProp3h4WFpbW01lmEfORVe20ctxwBSO0VXdAW0deT8+eLj39QEoivxmmYDGCeTk5NXKkUbygxgJcbHx6Wzs1MKhYKxdHV1GevCbh+1HAMIAACu7N1bXADSbgC1xc4pHzDMIJClpSVpamoKZAD7+vpkdHR0+X8dgNJbYXZ1r+2jlmMAqZ2iK7oC2jrywgsiGzcWWwHRlXhNuwHUfD+nPMCgXcPamrZr1y45dOhQmQE0u4cHBwfL3tfY2GgYR6uJ1HVueG0ftRwDGB7yU9AVXSGz2s7MFLt+//u/0ZV4zYYBVLN34cKFSPswWw2HhoYcy9VkTUxMSHd3d9k2Ti2Elcyn1/ZRy+0nxFwwgN5MT08jArqiK1zxSjPZ+1JHj4rceWddPwItgNmN17oYQJ3u5VIMI5nm5uZkz549crDCzOjaStjW1layzt4it7i4GKgF0L591HI/JwYDCACQM+66q2gCAbJiAI8cOSLXX399bF9i1apVrmULCwvS0tJSss6ek6eve3p6XPfhtX3UcgwgtVN0RVdA2xLeeqs47cubb6Ir8ZodA+g2EXSYQSA6oOI6nRzTAW0h7O/vL8sD1BG4OhJ3dnbWaIbVEbojIyOux/DaPmo5BjA85KegK7pCJrU9e1akowNdiddsGUD74I+gg0BMw6gtf9u2bZNz586Vlev+tm7darQ2OqFz8WnLoI4gHhgYKHt/kO3jKMcAUjtFV3QFtF3mxAmRnTvRlXjNlgFMMlNTU9Lc3Jy4E4MBBADIEb/9LXP/AQawlnR0dBiTS2MAqUWhK6Ar2tYNNX+2Kc7QlXjNhAHUgRHr1q0r6fYNkwOYF2eOAXSG/BR0RVfIpLY//GGxGxhdidcsGUCdlsVp4AcGEANI7RRd0RXQ9go33FAcCIKuxGuWDKAavdOnTxtz41lN3/r164kKDCAAQL55+20RzUVfWEALyJYBXL16tRw7dkzm5+cNA6hz9enzgbVLGDCA1E7RFV0h19r+/e8iLtOboSvxmmoDuHv3bsd5AA8cOEBUYAADQX4KuqIrZE7bU6dEPB4WgK7EayoNoLJv3z5jTjxtAdS/+j9gAKmdoiu6Qu61fe45kR//GF2J12waQMAAAgCAA7/7ncjDD6MDYAA5MRhAaqfoiq6QG23//d9FfvMbdCVeMYAYQAygG+SnoCu6Qua03b1b5A9/QFfiFQOIAcQAUjtFV3SF3Gj7r/8q8uKL6Eq8YgAxgBhAAIDccNNNImfOoANgAO2Y08boY+Ta29uNOQTtDA8PS2trq7Ho66Dlce8v6PEwgNRO0RVdIafaXrlPyKVL6Eq8ZsMAVuuRb5OTk7Jhw4aSdePj49LZ2SmFQsFYurq6jHV+y+1E3V/Q42EA/UN+CrqiK2RKWzV+3/kOuhKv2TGA2mJ38eLF2A2gPk5O5xG00tfXJ6Ojo8v/j42NSW9vr+9yO1H3F/R4GEBqp+iKrpBTbbXrV7uA0ZV4zYoBXLt2rePTP6xLUGOorWm7du2SQ4cOlaxvbGw0jKHVJOo6v+V2ou4v6PEwgAAAOUUHf+ggEICsGMCXXnrJeNavmjzT7NkXzenzi2kah4aGHMvsWPftVR73/oIcT0+IuWAAvZmenkYEdEVXkJmZmWx8EZ3+RaeBSQi0AGY3XusyCCSI0avE3Nyc7NmzRw4ePFiy3t7itri4WLFFzl5uJ+r+gh7P6cRgAJ0hPwVd0RUypa1OAK0TQaMr8ZpFAxg3q1atKvnfnnOnr3ssD9b2KrcTdX9Bj4cBpHaKrugKOdVWHwGnj4JDV+IVA1gZHVBx3XXXlazTEbY60nZ2dtZoZtURuCMjI77L7UTdX9DjYQABAHLKj38s8txz6ADZNICvv/66bNy40Wi50/w4HSDy4IMP+n6/mf+n79+2bZucO3eubBuda6+lpcUYITwwMBCo3ClnL8r+/JRjAKmdoiu6AtqK9g6dOoWuxGs2DeCmTZtKRv6uWbPGeK35fPVmampKmpubE3diMIDOkJ+CrugKmdJ2yxaRv/8dXYnXbBrA1atXy8TERMnACM2L05bAetPR0WFMLo0BpBaFroCuaFtTTpwQ0QcbJOQpIMRstnWtiwF06mJV4pwgOu1gAAEAcsLlyyInT4pcc03xL0BWDaC2AP75z382pkNR9K/+7zU1CgYQqJ2iK7pCprTVGSI07UgXy2wR6Eq8ZtIAWnMArYs+1QMwgEEgPwVd0RVSq61OBqytfmNjxVZAdCVes24AL126JBs2bDBG8Wq3r7b87U7QzOcYQGpR6Iqu6Iq2VefoUZE770RX4jU/BhAwgAAAuUZb/Pr7iyYQAAMIGEBqp+iKrpBxbXWgh5n3l6ARv8RsvnTFAGIAUw35KeiKrpAqbc3Rvjrg4+230ZV4xQACBpDaKbqiK2Ra20IhsaN9idn86YoBxAACAEC1GR9/t9sXIIE+AwOIAaQWBeiKrmgbJzrgQ43fyy+jKyRG17oYQJ74gQGMC/JT0BVdIfHamq1/CZ3rj5jNp651MYDr16+/8jsI/0MwJ45uaGgwnt175swZx3LrYmd4eFhaW1uNRV974bV91HIMILVTdEVXyJi2ZstfSlv/iNls61oXA3jq1Cm54447Iu9naWlJnnzySdmyZUuZAaxcGRuXzs5OKRQKxtLV1WWsC7t91HIMIABAxrA+4i2FLX+QfepiAJ1a6HQJ2zWsTxQJYgD7+vqu/DbfHYU1NjYmvb29obePWo4BpHaKrugKGdL2/PnUjfYlZvOna91yAJ0W7dINXskaNVrX7AZQ99Xe3i6Dg4Nl79FHz2nroYm+1nVueG0ftRwDGB7yU9AVXSFx2u7dW1zQFRKsa6pHAV+8eNHIATx79mxZmZqsiYkJ6e7ulqGhoTKDaKeS+fTaPmq5/YSYCwbQm+npaURAV3QFmZmZScYHOX5cZOPGYitgBqAFMLvxmloDODU1JT09PYYJrITm3LW1tZWss7fILS4uBmoBtG8ftdzPicEAAgAkHDV/+pSPF15AC0g8dTOAmhe3bt26kpYwvzmAavq2b98uc3NzntsuLCxIS0tL2bGtOXn6Ws1kpc9aafuo5RhAaqfoiq6Qcm21RSeD5o+Yza6udTGA2iLnNPDDrwFU8zc5Oem5nRrE/v7+sjxAHYGrI3FnZ2eNZljNIRwZGXHdj9f2UcsxgOEhPwVd0RUSoe3RoyJ33omukBpd6zYI5PTp00a3qNX06fyAfvCa5880llu3bpUjR4447kPn4tOWwaamJhkYGCh7f5Dt4yjHAFI7RVd0hRRr299fNIHoCinRtS4GcPXq1XLs2DGZn583jJp20x4/ftzoEq43mlvYnIBnNWIAAQBSwptvFqd9uXQJLSA11MUA7t6927EV78CBA3UXREcV++lexgBSi0JXQFe0NXL/zAmf0RVSpGvdBoHs27fP6A7VFkD9q/8DBjAo5KegK7pCXbXVe1eG71/EbHZ1TfU8gBhAoHaKrugKddN2fr7Y8peUOQiJWXTFAGIAAQCgyugz3XnWL2TEZ9TMAG7bts0YDKK5fzr445FHHuFsYACpnaIrukKytTXNnpn39/LL6Aqp1LUuBnDz5s2Og0Duu+8+ogIDGAjyU9AVXaFm2uqE/qbxy0nLHzGbXV3rNg+gzs+n078oOh3MoUOHZNWqVUQFBpDaKbqiKyRPW322rz7pw/JUJ3SFNOtaFwO4Zs0ax/Vez8fFAAIAQF3Yu7e4AGTUZ9TEAO7fv1/27NlTsk4fjzY2NsYZwQBSO0VXdIVkaXv8eLHLV1sB0RUyomtNDKBTvp/TsmnTJqICAxgI8lPQFV2hqtqePFns+n3hBXSFTOlaEwOoOX9+loaGBqICA0jtFF3RFZKhrQ7y0Ja/nOX9EbP50JV5ADGAAADgRIYf8QaQSgNodhlri6E+u/fMmTNl2wwPD0tra6ux6Oug5XHvL+jxMIDUTtEVXaGO2mrXL5M8E7MZ1rUuBvDJJ580pnyx5wBqN3AQlpaWjH1t2bKlZP34+LgxqKRQKBhLV1eXsc5vuZ2o+wt6PAygf8hPQVd0hdi1NfP+ctz1S8xmX9e6GEDzCSBx5QDa5w/s6+u78rt994ero4t7e3t9l9uJur+gx8MAUjtFV3SFOmirrX3k/RGzOdG1LgZQjd7Zs2dj+QJqrLR1zYrOJ6itgyb62jrHoFe5naj7C3o8DCAAQI0xn+tL3h/khLoYwOuvv954+kdULl68aOQA2s2kti46mU6/5Xai7i/I8fSEmAsG0Jvp6WlEQFd0BZmZmQn/ZrPVL+PP9Q0DLYAJjNc0G0Dl1ltvjfT+qakp6enpMUygHXuL2+LiYsUWOXt53PsLejynE4MBdIb8FHRFV4isLQM+iNkc6loXAzg0NGTk/IUdBKKmb/v27TI3N+dYbs+509dqFv2Wx72/oMfDAFI7RVd0hRpp+/zzDPggZnOpa92eBRxlEIiav8nJSddyHWGrI21nZ2eNZlbNERwZGfFdHvf+gh4PAwgAUGW0tc9s+dNHvQHkjLoYQDV7UQaBOD1Gzo7OtdfS0iJNTU0yMDAQqDzu/fkpxwBSO0VXdIUaaWsaP0b7ErM51rUuBlCNUByDQKqB5hY2J2AEGAbQH+SnoCu6QiBtrXP8kfNHzOZY17oYwIWFBSMvLonoqOJK3csYQGpR6AromlJtmeOPmEXX+hpApy7cME8CyTIYQACAmDCNH3P8AdTXANoHf0R9EggGkFoUoCu6oq0j1gmegZhF1/oaQMAAxgX5KeiKruCqbaHABM/ELLpiADGA1KIAXdE1N9paR/oCMYuuyTCA5ABiAAEAqobO68dgD4DkGUCn/D81gOQAYgCpnaIrukIkbc+fL07zwuTOxCy6Js8AOqHm7+jRo0QFBjAQ5KegK7pCibb79ons3YsgxCy6psUAjo2NydVXX01UYACpnaIrukI4bWdni12/MzMIQsyia1oM4Llz5+gCxgACAARH5/ljuheA5BtAt0Ega9eu5YxgAKmdoiu6Qjjjx3QvxCy6JtsAOg0C6e/vJyIwgIEhPwVd0TWnWKd5uWL8jh4+jCbELLom3QDGwdTUlOzfv1/a29vLypxaF+0MDw9La2ursehrL7y2j1qOAaR2iq7oCj55/vl3p3nRVkC0JWbRNT8GcOfOnXLw4EFHc+e0zsr4+Lh0dnZKoVAwlq6uLmNd2O2jlmMAAQB8oGZPW/6Y5gUgnQbw+JUf7po1a2KZCDqMAezr67tScXx3glAdgdzb2xt6+6jlGEBqp+iKruCBtcvXYYJntCVm0TUFBlAHe5iGz7qEGQXsZgB1X9o9PDg4WFbe2NgoS0tLy//ra13nhtf2UcsxgOEhPwVd0TXD/H/37rL5s3T5oi0xi64pNIBq9i5cuBDLF3Br7VOTNTExId3d3TI0NOT5nkrm02v7qOX2E2IuGEBvpqenEQFd0TWLWFv8fDzWbYa5/6oCLYDVIQnxWhcDqBM+X7p0qaoG0ERz7tra2krW2VvkFhcXA7UA2rePWu7nxGAAASA3WAd5KC6tfgCQMgN45MgRuf7662tiABcWFqSlpaVknT0nT1/39PS47sNr+6jlGEBqp+iKriCRBnmgLTGLrikwgG4TQcc1CMRkbm7OmF/QngeoI3B1JO7s7KzRDKsjdEdGRlz347V91HIMYHjIT0FXdM0A8/OlEzp7dPeiLTGLrik1gE4TQQcdBFJprj/TTG7dutVobXRC5+LTlsGmpiYZGBjwNJWVto+jHANI7RRd0TV3aB7Uvn2lT/II2d2LtsQsuqbAACYZnWC6OQHPksQAAkCm0VY/vdaqAVQjSJ4fAAawnnR0dMjk5CQGkFoUugK6VhOz1Q9tiVl0xQACBjAo5KegK7qm1PjF3NOCtsQsumIAMYDUogBd0TVJaPdulYwfMUvMoisGEAMIAJA042cd3QsAifUZGEAMILUoQFd0jY7V+OnoXrQlZiFRumIAMYCphvwUdEXXhGHt7o0wrQvaErPoigHEAGIAqZ2iK7qmAWurX42ndSFm0RVdMYAYQACAWmEd3FGj7l4AwABiAKlFIQK6omu9TZ9JHSdzJmbRFV0xgBjAHEF+Crqia53MH9oSs5BqXTGAGEBqUYCu6OqOtVUvwdO5ELPoiq4YQAwgAEAcWAd1MJcfQKZ9RmoM4NTUlOzfv1/a29sdy4eHh6W1tdVY9HXQ8rj3F/R4GEBqp+iKrnUjhYM6iFl0RdecGMCdO3fKwYMHZcWKFQ6V1nHp7OyUQqFgLF1dXcY6v+Vx7y/o8TCA/iE/BV3RNQbMbl57S18dB3UQs+iKrhjAijgZwL6+PhkdHV3+f2xsTHp7e32Xx72/oMfDAFI7RVd0rYnhK9ZQM9HFS8yiK7piAKWxsVGWlpaW/9fXus5vedz7C3o8DCAA1MzwMXcfQC7JpAF0WtfQ0OC7PO79BT0eBpDaKbqia80MX4q6eYlZdEVXDGBFc2VvcVtcXKzYImcvj3t/QY6nJ8RcMIDenDx5EhHQFV2taLpJDgwfRqU2kAOIAUyVAbTn3Onrnp4e3+Vx7y/o8ZxODAaQiz66omtFXntNZO9ekWuuKZrAjBs+YhZd0RUDWLZOR9jqSNvZ2VmZmZkxRuCOjIz4Lo97f0GPhwEEAE/U2F26JHL0qMiddxZb+h55ROT8ebQBgOwaQDV+9sWKzrXX0tIiTU1NMjAwUPb+SuVOpjLK/vyUYwCpnaIruvoyfcVa5bvdu/39RRP4xhtoC+iKrtk3gNVCJ5huTsBUCBhAf5Cfgq650FVziH/72/K8vrffRlRiFl3RFQMYBx0dHTI5OYkBpBaFrlBbXd3M3PS0yI4dxeXcueK6nOT1EbPoiq4YwNyBAQTIEZrLZx+5a10OHSq2AgIAYAAxgEDtFF0zoqvm8GkunxO09hGz6IquGEAMIJRCfgq6JgqPnDxXXc2BHEDMoiu6YgAxgBhAaqfomhDm593LzKlY1MRV6sb1WnQ/QMyiK7piADGAGECAGuLU1TozI7Jvn7d5M1vwwpo4RvMCAAYQMIDUTtG1xjg9L9dc1ACqEYzBvBGvxCy6QlJ0xQBiAFMN+SnoGpkXXxRpby99Xq5Jpa5fdCVm0RVSrCsGEANILQqyqau1S3dxUeTsWZETJ4oTKuszc3/4Q534U2TDBpGXXkJXYhbQNVe6YgAxgADZwumpGbrccIPIzp1F86fz6qkZVFM4N4dmAJB7n4EBxABSi4L06ur01AzlnXfQlZgFdEVXDCAGMCuQn4KuBmar3+bNiX5qBvGKtugKSdE1kwZwxYoVZYud4eFhaW1tNRZ97YXX9lHLMYDUTtG1AgsL7mVurX7oSswCuqJr/gxgJcbHx6Wzs1MKhYKxdHV1GevCbh+1HAMIYDN6OoBDR+f+x3+I3HKL9zx8PCsXAAAD6GUA+/r6ZHR0dPn/sbEx6e3tDb191HIMILXT3Oqqpu2VV0R+8xsN8lJTd+utIo89VjSClaZjSdGzcolXtEVXSIqumTWADQ0N0t7eLoODg2XljY2NV+47S5Z70JKxzg2v7aOWYwDDQ35KCnW9eFHk6adFdu0q5ux1dxcnW9ZRuaaZq9Tli66AtuiKrhhA94aFJZmYmLhyb+mWoaGhMoNoRw1jJUNZafuo5RhAaqeZ1lWnWVFz94tfiHR1FSddVvOnJlDNILoC2qIrumIA40Zz7tra2krW2VvkFhcXA7UA2rePWm4/IeaCAYTU8dZbIqdOiWil64EHRG6+uTjR8m23iTzxhMjp0+TqAQAkgMwbwIWFBWlpaSlZZ8/J09c9PT2u+/DaPmq5nxODAaR2mkhd33hDZGREZP9+Ec1rVbOnpu/BB0V+/3uRv/xF5NIlBCVe0RZdIWG6ZtoAzs3NSX9/f1keoI7A1ZG4s7OzMjMzY4zQHdGbmAte20ctxwCGh/yUGuqqLXd/+5vI4cMiP/tZ8cka//RPInfeWRzE8T//U2wBBOIVbdEVEq9rZgeBrFy5UrZu3SpHjhxx3Ebn4tOWwaamJhkYGCh7f5Dt4yjHAFI7TZyu2nKnpk7NnZo8TaW48cai+dPf1dQU3bnEK9qiK6RUV54EYmPqyk2tWaegSNiJwQBCVbHn7m3bVpyK5V/+ReTRR0Wee67Y3QsAAJkAA2ijo6NDJicnMYDUorKJTrOi3bjHjhXn2LvnnuLIXFvu3tlnn6U7l3hFW0DXDOuKAUyJM8cAOkN+SgCjd9NNRaOnhk////WvNTehuJ1tMmV0JV7RFtA127piADGA1KLSjLbSRTB66Eq8oi2gaz51xQBiACFNvPnmu8/I7esrGj01fCGNHgAA4DMwgBhAalH1YnHReb0aObvhu+WWd5+RW6U59qj1E69oC+iabV0xgBjAVJO6/BSnLlvtqtURt27Lrbe+a/j0sWroSrwC2qIrumIAMYDUohKGtTXPqQXPqct2YcF5X27rqfUTr4C26IquGEAMINQAuxnT//205llb8HgsGgAAJNBnYAAxgPmsRTm1tFlb7zTvzql71mmkrXVfdWrBo9aPrmgL6IquGEAMYGbxnUdhH2Thx9zZW+/m5yvvM4+6ArqiLbpCKnXFAGIAs1WLCjLIopK5U1LaeketH13RFtAVXTGAGMDs4NVNG2SQRY7NHQAAAAawRgxfMSKtra3Goq8xgD7Q1ryg3bQMsqDWj65oC+iKrhjAJDA+Pi6dnZ1SKBSMpaury1iXOwOo3axvvFFskdPvr0Z4cFDk8cdF9uwRufdekdtuK3bZbt7sq5v2j//1XwRYFSDvB13RFtA127piAGtAX1+fjI6OLv8/NjYmvb292TGAbt2p9oEW2j3b3i7S3V00ej/5icjDDxcNoBpBNYRqDKem5IpTFnn7bWqn1PrRFdAWXdEVA5hOGhsbZWlpafl/fa3ramYA434urN8RtPYWPJ5PCwAAkAgwgDVgxYoVZesaGhpqYwC1Ra2SQQu7eI2gVWow0ILaKbqiK6AtuqIrBjCR2FsAFxcXXVsA9YSYi9v6isvnP1++dHT4f7+fZceOePcXYbn55psT81mytKAruqZt6enpQYcqLJqzjg7ZjVcMYJWx5wDqaz35AAAAAGkAAxgCHfGrtajZ2VmZmZkxRgSPjIwgDAAAAGAAs4zO/dfS0iJNTU0yMDCAIAAAAIABhMqQM8HCwsLCwsJCDiCA8Ig8dEVXQFt0RVdaAIEfEaAruqItoCu6YgABAAAAAAMIAAAAABhAAAAAAMAAQk2ZmpqS/fv3S3t7u2P5s88+K9dee61s3rxZnnnmmcDlOg1Pa2ursehrdI2uqz7i0L7kBfP76iMdOzo65MyZM4FjLmo5ugbXLa8xG4euXteSvF5jq61tkmIWAwhVYefOnXLw4EHH4FbjsWvXLuMRejqRtj5F5ejRo77LdSJunXy7UCgYi07KrevQNZqueTJ8bugjHp988knZsmVLyXqvmItajq7hdMt7zIbV1etakvd4raa2SYpZDCBUvTZlR39QakJMLly4IDfeeKPvcvuj+MbGxqS3txddI+qKAXyXVatWlfzvFXNRy9E1nG7EbDhdva4lxGv1tMUAQq6NinY/Xr58uaSmtXr1at/ljY2Nxjprua5D12i6mt0e2m0xODiY25jVi7vW8K14xVzUcnQNpxsxG05Xr2sJ8Vo9bZMUsxhAqLlROXHihNx9992ysLAgc3Nzcs899xg/CL/lTvu0lqNrOF3Ni9nExIR0d3fL0NBQ7uL14sWLRt7P2bNnPfUOEpN5j9lq6Zr3mA2rqx+TkvdrbLW0TVLMYgCh5kZF0cEImzZtkg0bNsjTTz9t/PVbbq+BabcmLYDRdbWiuS1tbW250lQTtzUvUi/8Xi0i9piLWo6u0XXLW8xG0dXrWpL3a2w1tU1SzGIAoS5GxYqOotLBCX7L7TkY+lp/rOgaTVcr2krY0tKSq9r+9u3bjZZRJ7xiLmo5ukbXLU8xG1VXr2tJnq+x1dY2STGLAYS6GhX98WguhA5I8FuuI6505NXs7KwxmlVzNEZGRtA1oq4meuHr7+/PVU6VXvAnJyddy71iLmo5ukbTLW8xG1VXr2tJnq+x1dY2STGLAYSqGRS3uY7M/3V0ldam7PMseZUr2nqlNaempiYZGBhA1xh01bKVK1fK1q1b5ciRI8RrwJiLWo6uwXXLa8zGoavXPrjGVkfbJMUsBhAAAAAgZ2AAAQAAADCAAAAAAIABBAAAAAAMIAAAAABgAAEAAAAAAwgAAAAAGEAAAAAAwAACQIQf8VVXsbDUZQEADCAA1NEAAhB3AIABBOBGDEDcAQAGEIAbMQBxBwAYQABuxADEHQAGEAC4EQMQdwAYQADgRlwVVqxYkcj9xf25qr3van5eDCAABhAAMIC+Wb16dWr0s3/WJBjAIPphAAEAAwiAAYyV+fl52blzp6xZs0a2bNkiFy9eLDEeo6OjsmnTJqP80KFDy+vNxb5te3u7rFy5ssy4VDrO0aNHpbm52XhfJbPjdDz7Z3N6j9tndXpvpc/pxM9//nNZu3attLW1yTPPPFNynGPHjsn1118vDQ0Nxvc7fPiw62dy29bcfmRkxPi8q1atkt7eXikUCr7e66atn++JAQTAAAJARg3gQw89JI8//rjx+qmnnpK77rqrxHjs2LFDLly4IFNTU/LNb37T0YyZ/99+++1y/vx5x20qHaexsVHOnTvn+VntJs7ts1V6n9d7K31OO7/85S/lV7/6lfH60qVL8thjj5Uc64477pBXX33VeD02NmYYRbfP5LXtfffdt2zSnnvuObnnnnt8vddNWz/fEwMIgAEEgIwawKuvvlpmZmaM10tLS2XGQ42NmwGzm6rFxUVX41XpOK2trXLgwAGjVSqIAXT7bH4MoNt7K31OOy0tLTI3N1fxWJU+f5Dvamf9+vW+3uumrZ/viQEEwAACQFIMYHNz+MXFLFgXs/vWzTj5KXPb3u04k5OT0tHRYZgSbd0KY4qCGsAwn9OOU5l1X9ry9qMf/chohbN3wdo/Q5BtFe269fNeN239fE8MIAAGEACSYgBjZsOGDa4tb3EawErHMdE8NzUq9TSAfj6n1YRp65nbvjQvULuFL1++7Pn5vbY9ffp02Xnz8143bf18TwwgAAYQADJqADWHTXPAghonNT/2ASOV3l/pOCZqcqphAL0+a9DPaaJ5eENDQ8Zr3f+uXbvKNHrllVcMkzg8PGyUvf76646fqdK2+nrjxo1y5swZ4/9Tp04ZOYx+3uumrZ/viQEEwAACQEYNoLJnzx6jRcir69H6v7YoaZejXwPodRxdtKwaXcBen9Xv57QzOztrjMhVA6YjdPWzW7fX0bhNTU3GogNG7r///uUBJ/bPVGlb3U5HGF977bXGsbZv314y2KbSeytp6/U9MYAAGEAAyLABBCDuADCAAMCNGIC4A8AAAgA3YiDuAAADCADciIG4AwAMIABwIwbiDgAwgADAjRiIOwDAAAJAmBsxC0s9FgDAAAIAAABASvg/tXqFD+304ncAAAAASUVORK5CYII="/>
          <p:cNvSpPr>
            <a:spLocks noChangeAspect="1" noChangeArrowheads="1"/>
          </p:cNvSpPr>
          <p:nvPr/>
        </p:nvSpPr>
        <p:spPr bwMode="auto">
          <a:xfrm>
            <a:off x="453866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268" name="AutoShape 4" descr="data:image/png;base64,iVBORw0KGgoAAAANSUhEUgAAAoAAAAFQCAYAAAAvG8+RAAA73klEQVR42u2df2wcZ5nHKyGEEEIICSGEEEJICCGEEELiD4RQFDlKcGQFGjlNkE19MalK3Lq2aC4+u025ltCatjRcKG2VpiSFy5VKpu1FBJvkWkiJ5Ta9xG7dQ77QUOMoTppQd02dxrXr5/LM3rizszM7P3d3fnw+0sjreWdndr/z7Mz3fd/nfecqAQAAAIBccRUSAAAAAGAAAQAAAAADCAAAAAAYQAAAAADAANbsQ191lbE8+uijntsk8XMn7XPFhZ6Pr33ta/K+970vk98zieevlp/Jz7Hi/CyVjmctM5f3vve98sEPflBWr14tjz32WCrOzwsvvGB85hUrVsj8/HzF7/f+979fvvCFL8jtt98u77zzjuexJyYmjPd95jOfKSt7+eWX5dvf/rZxbNXtk5/8pHz3u981Pk+er31piSvI170VA+hwsj/84Q/L2bNnMYAJ4L777nO8eHKRwQDWygDal4ceeijR5+fVV1+Vj370o/L5z39eXn/99UDf7/vf/77nsXfv3m1se+ONNzqaTrd9YwCTH1eAAcy9AdRl7dq1GMAE8PGPf3z5uz399NOJ+mzr1q2Tz372s/KBD3yAX3yKDGDQz3LmzBlpa2tbXq+tZfWOKzfNXnvtNfn0pz9t/G6cKrH292nr4L333ru87kMf+pCvz6fbHjx4sGT9ypUrl/dz0003ycLCgrH/xx9/3GiJJMaTH1d5Aj0wgBVraU5dwRhAvhu1w3wZQEXNjLXrLil6WLf5xz/+IV/5yleMHgztig2yb7/fTbuIdRtdVBMr1hQNP13JxHjy4opzArk3gHoBdesKrnTx9OpSqrRea9Nf/epXjYuo1kg2b94sFy9eNMpGRkaM2rWWab5OS0tLSdeOdV9vvfWWdHd3GzV53V5r3m43A0VNru5b96vbf+ITnzC6dsxju33eU6dOyXe+8x2jy+c973mPb421m0NvUno8XfS1W9dHHF1JYb/fH/7wh+W8Q40D7Rqz3tT8fDa/mnl9N7/fweSBBx6QL3/5y8vbNzU1Gd8njotjUJ2qaQDDfpYwv9dXXnlleb22rgX9TfiNe78xby/T76m5ZPrdjx49Grglylyn+6jE4cOHje0aGhrKyqwG8Ny5c6770JYu3UY1sndRb9y4cXkfO3bsKCkrFArGe774xS/6jp0gv4U4fjdBYzxpcRXX9VvvUeYx/vSnPznuS+NUy/U3W+t7UtjfWTXu32Gv8xjAKhlAPRHma70IVNsA6g/IKRj12Np94lSmXQdO+1q/fn3ZtpoP5HRBdtrWXD73uc/J3Nyc4zGef/75slwfP1i7Oyp9n7guWmG/nyZkO71n+/btoQ1gJc0qfbcg30H5wQ9+EMvF3s938qNTrQxgkM8S5PeqLTRPPfWU0VVkru/t7Q10foPEfdgbk3nD1c8aROu//e1vy123akDUkFRC9dRt77777rIyvemZ+/76179u5CI6ocbO3O7hhx8uKfvYxz62XKY3VCuPPPKIsf6WW27xdS6D/Bbi+t341T2pcRXX9Xt4eHi5rLm52XF/3/rWt8pitlb3pDgNYNT7d5jrPAawigZQ0ZPn1BVcDQOorXX79u0zavFW86m1GG3J0HX2Mmvegj1YtCakLYHW77Bt27ay2q5Zpj9ErWXoMXQ7c73mBjkdQ3OMvFoW7Vh/CF/60pcMQ6r5SlrjNtfrNnE100f5fnoh0e30Im01FnpzCvLZ/Grmtp+g30GxXgTHxsaMdfpXLzBxG0C/OtXCAAb5LFEGgahZ0t+W3/MbJu6DdgGbpkxH2wbR2lw+8pGPGNo5tUrY0e9gjS0r+t0+9alPlXRpaguGvRdFB4uY23zjG99YXm+OLrZe/7Rb20Tzss2bvR+tgvwW4vrdBDUcSYurOK/fZqzoedSKhhX9X9dbR5LX+p4UNtUi7vt3mOs8BrDKBlAvWtauYLMFrRoG0FoD0hPvt8xpX9Za90svvbS8XkcEWrEmbGsXkIk1J8XaHWQ9hjb72/N/vNALvfn+3/3ud8vrh4aGHG8GUS9aUb6ftcZq1dzerRDEAFbSzG0/Qb+DvRvuRz/6UckUIHEbQL861cIABvksQQygvl/NgZoPvcgHPb9h4j7ojcl6o3XrbnN6n26vJs38/F6jUPUaaPYouKGmwNqNa5rzAwcOlGxnGkVrN7DZwqeG1HzvE088UdL9q9PK+NUqyG8hrt+NXwOY1LiK8/ptbRkzWzdNTHPz05/+tG73pLgMYNT7d5jrPAawygZQceoKrlYOYJQyt+2tAad5BVb0f69aqV6gnI4RpJblVMO2Xlz1tdPxol60onw/648w7DkMopnbfoJ+B6duGm0B02k7qmEA/epUCwMY5LOELQtzfsPEfdAbk7amqCkzzZnbFFZu+9YbulnZ1Xwsa6ubFbNlVfOsvNBWPuuNzT5qWPOU7d3ApnHU3E2z7Hvf+16JOdTRxX61CvJbCLKtnyld0hpXcV6/1cCYZl7/mu/Tv/q/toJZY63W96S4DGDU60uY6zwGsAYG0NrtYM8NTIMBtJbZR5hpDdQr6KzviZoTY7Y0BPmMUY4b5/eLwwCGuRAF/Q6KdiNZE7CtNeRKxqDacev3XFX6PPbvWg2TF/ZGHWfch7kx6RRJ1nPt1oLltm/rtc0+v5+JadCCTFqshs3aUmmigyvsLUdqXlUL/eymbtq1Z70O26eCqqRVkN9CkG1raQBrHVdxX7+t3ZhmC7PZ5Wmfc7LW96SkGMAw13kMYI0MoL0rOEgwaF9+PQ2gJo465Rwomrdglmn3Shw/ljA1SGszd5wtgHF+v3oZwKDfwYo5Ita6b6eRm0kwgNbYcBqsZMZxkBaNpBjAMHEf9sZknTTdaVCV394Ct7kAzVbGIKMSK01zYu5Pb4DmoAFzvkBr/rKmspj5VGHOQZDfQtTfTRzXz3rGVdzXb01Jss9zqOlIej7tg4RqfU9KigGMcp3HAFbZANprx17BYJ12wp4LU2sDaE2Gt9a+Fc2ZMsuseRjV+rFZL+jWHBJrS4DT5Nthjxvn9wt63uMygEG/gxOqtbkPzXNKogG0trLff//9ZeWaI2U1B2kygGHi3iuuKh3b2orlpKXb+7QrrlJrw8mTJ40yTfoPgt7Q3AyCDlqxjhq2jvDVeLcOkPAzU0Ccv4Wwv5taGcBqxVXc12/Fmj+ojxt0Gxlc63tSlN9ZnNeXOK7zGMAqGkD7Tcq+jXXqAh0JpRfTjo4OY0RurQ2g5udoUrXmRFmnGNCcGyuaLG694OsoIzMZWy/amrStF+W4fmyazG2tCWqyuC56U7dO5RHXjzzO7+dWZn1KiY7EtF9EohrAoN9B0f91vZlbY52OQRPvk2gABwYGSubg1DhQLXXRJHPz96UtXGkzgGHi3iuuKh1buzKtg0Ls89g5ve/Pf/6z8fxea7enHZ32xT4Fix1tOdNcPTMfU7+ndXoL+yhlzQm0V6x1nkHFOoDNPiDE7zkI8luI63dTKwNYrbiK+/qtWNMTzO5O60juet2TovzO4ry+hLnOYwBrbACtXcH2bXSEk1PSpk4jUEsDqDVVqxm13lTtSfLKXXfd5TuXJY55sazzhPmZBzDqceP6fm5lbvuPywAG/Q72fdkX+0jMpBhAxZzKxG3RxzbVwuTFfaMOE/deceV1bPugEOtv30/+mmnCrJitcJUmRq60T83ls3fva/ehdfSt3vysN2HzO5jXNqdRnmGn9LH/FuL63dTKAFYrruK+fptYGyPs8zvW654U5XcW9/Ul6HUeA1hjA6i4DQIx5+zRvnyt4ejFUmuwtQog83/9gepErtpaac46rjVwnRfQDZ2lXGv/Ouu4+YgnzdHQ5G0dyRenAVR0xJ92I+lx9DPqxcA+GWyczfxxfL9KZebM+NYbWZwGMMh3UHRCW+1yMWfD18+l/1frSSBxnittKdDuEOtn15qvnyfFJNkAhon7SnHl59j2QSFOc8zZK6x6rbDHk2nU9Hzo9aRSq5G+V3s+9GZvbq+tkdrt5zay2Jomo9dNtzK3yYS9Jnf2+1uI63dTSwNYjbiK+3gm1vxUbfGv9jXbL2F/Z9W4vgS5zmMAAQCg6pjdf3FNigwA2QYDCACQAbRVzzqNBwAABhAAIONoN5R2kdkf5wUAgAEEAAAAAAwgAAAAAAYQAAAAADCAAAAAAIABBAAAAAAMIAAAAABgAAEAAAAAAwgAAAAAGEAAAAAAwAACAAAAAAYw5fzgBz8o+f+2224z1rGULl1dXeiArujKgrboiq4hFgxgCgxg0BOVF5555hlEQFd0BbRFV3SN6DMwgBjAVPHXv/4VEdAVXQFt0RVdMYAYQAAAAAAMIAaQWhSgK7qiLaArumIAMYDZgPwUdEVXQFt0RdecGMAVK1aULUHKleHhYWltbTUWfe2F1/ZRyzGA1E7RFV0BbdEVXTGAHgYwSvn4+Lh0dnZKoVAwFh2OrevCbh+1HAMIAAAAGMAqG8C+vj4ZHR1d/n9sbEx6e3tDbx+1HANI7RRd0RXQFl3RFQPowwA2NDRIe3u7DA4OBi5vbGyUpaWl5f/1ta5zw2v7qOUYwPCQn4Ku6Apoi67omhMDaJqoiYkJ6e7ulqGhoUDlTi2EahgrGc5K20ctt58Qpxm6MYDOTE9PIwK6oivIzMwMIlQBWgCzG6+pHwWsOXVtbW2Byu0tcouLi4FaAO3bRy33c2IwgAAAADlnfh4DaLKwsCAtLS2Byu05efq6p6fHdR9e20ctxwBSO0VXdAW0Rdf88Or//m+wN2iL4b59Is3N3kseDODc3Jz09/c75vlVKtcRuDoSd3Z21miG1RG6IyMjrsfx2j5qOQYwPOSnoCu6Atqia925fDl+I2df9H0xdh2ndhDIypUrZevWrXLkyJHA5YrOxactg01NTTIwMFD2/iDbx1GOAaR2iq7oCmiLrilEe/gCGrm/vfhisGPE2PWbagNYTaampq6cn+a6fw4MIAAAQI3x25KnaGvc3r0i11xTNIF1MnIYwJjo6OiQyclJDCC1U3QFdEVbdE2zrkHMnKIPaAjTLXv+fCp1xQAmFAygP8hPQVd0BbTNua5OrWphzJwuL78c7bgp0hUDiAGkdgroiq5oC8nV1a0lz2tARRAzV+k4GdUVA4gBBAAAqD9hWvLcRsbW0MxlxWdgADGA1E4BXdEVbaE2uqpRC9uSl6ABFWmMVwwgBjDVkPeDrugKaJtCXdW8WVv3ctaSRw4gYACp9aMrugLaZl9Xs7XO3tqnrXspbslLc7xiADGAAAAA8WK23Dl175qtfeTpYQABA0itH13RFdA2I7ran4xh7d7NYWtfUuMVA4gBTDXk/aArugLa1lFX09BduiRy9KjInXcWn4wxNobhS3i8YgAxgNSiAF3RFW3BW1drl61T125/f9EEOg3mgMTFKwYQAwgAAFCKPT/PaT4+a9fu22+jWcp9RioM4IoVK8oWO8PDw9La2mos+jpoedz7C3o8DCC1fnRFV0DbunDypPd8fHTtpj5eU2sAKzF+pabS2dkphULBWLq6uox1fsvj3l/Q42EA/UPeD7qiK6BtTCwuFs2f5vDpQA6rrozYzVy8ZtIA9vX1XYnd0eX/x8bGpLe313d53PsLejwMILV+dEVXQNuaol24Zkuf5X6FrtmN19QawIaGBmlvb5fBwcGy8sbGRllaWlr+X1/rOr/lce8v6PEwgAAAUFNOnRLZto2WvhyR2kEgaqImJiaku7tbhoaGygyiHTWMfsudDGeU/QU5np4Qc8EAejM9PY0I6IquIDOMPI2G3kcffLBsNS2A2Y3X1I8C1py6tra2knX2FrfFxcWKLXL2cjtR9xf0eE4nBgPoDHk/6IqugLYx8MADIr//PbrmKF5TbwAXFhakpaWlZJ09505f9/T0+C63E3V/QY+HAfQPtVN0RVdA2xi4+WaRv/wFXXMUr6k2gHNzc9Lf31+WB6gjbHWk7ezsrNHMqiNwR0ZGfJfbibq/oMfDAAIAQE14/XWRX/xCZMMGkTffRI8ckdpBICtXrpStW7fKkSNHHLfRufa0ZbCpqUkGBgYClbvNKxh2f37KMYDU+tEVXQFta8pbbxWNn07ofPEiuuYsXnkSiI2pqSlp1mHwCTsxGEBnyE9BV3QFtA2JDkRob0fXnMYrBtBGR0eHTE5OYgCpRaEroCvaZptXXy3m/qFrLuMVA5hQMIAAAFBVdHDiHXegAz4DA4gBpBYF6IquaJsb/vhHkX/7N3TNabxiADGAqYb8FHRFV0DbkDz1lMijj6JrTuMVA4gBpBYF6IquaJtH1Pz953+ia07jFQOIAQQAgDyi3b/aDQz4DAwgBpBaFKAruqJtTtABIJanVKFrvuIVA4gBTDXkp6ArugLahuT73y9OBYOuuYxXDCAGkFoUoCu6om3euHxZ5LvfFXnjDXTNabxiADGAAACQJ06eFNEnXunyzjvogc/AAGIAqUUBuqIr2maa558XueaaYu7f0hK65jheMYAYwFRDfgq6oiugrU9OnCiav+PH0ZV4Tb8BPHz4sKxYsaJknf5vX+wMDw9La2ursehrL7y2j1qOAaTWj67oCmhbNd56q9jlq92/6Eq8pt0Anj59Wjo6OhwNYCXGx8els7NTCoWCsXR1dRnrwm4ftRwDCAAAVeXNN0WuvRYdIP0GcHZ2VrZu3SoXLlwIbAD7+vpk1DL30djYmPT29obePmo5BpBaP7qiK6BtVTl3TuSGG9CVeE2/AdyxY8dyK5qTAWxoaJD29nYZHBwse29jY6MsWZJf9bWuc8Nr+6jlGMDwkJ+CrugKaOuDV14R2b4dXYnXdBvAAwcOyNDQUInhs6Mma2JiQrq7u0u2ddteDaMbXttHLbefEHPBAHozPT2NCOiKriAzMzOIUIkXXxS5/fbAb6MFMLvxmkoD6DTIw63bV3Pu2traStbZW+QWFxcDtQDat49a7ufEYAABACA0OvjwJz9BB0i3AXQyhG4sLCxIS0tLyTp7Tp6+7unpcd2H1/ZRyzGA4aF2iq7oCmjrg8OHRR56CF2J13wYwLm5Oenv7y/LA9TcQR2JqwNJtBlWR+iOjIy47t9r+6jlGMDwkJ+CrugKaOuDJ54Q+dWv0JV4zbYB1P9XrlxpjBI+cuSI43t0Lj5tGWxqapKBgQFPQ1lp+zjKMYDU+tEVXQFtq4aavyefRFfiNVsGME6mpqakWSfLTNiJwQACAEBoHnyw2A0MgAF0RieWnpycxABSi0JXQFe0zQ733lscCIKuxCsGMF3OHAPoDPkp6IqugLY+0ClgdCoYdCVeMYAYQGpRgK7oirY54Z//uTgZNLoSr/U0gDpAw0Qfi6aTIuvgiMuXLxMVGEAAAIibjo7i4+AAkmIAV61atTyRs47aBQwgtVN0RVdA25jRByK8+Sa6Eq/1NYDmNCv79u0zXl999dXGHHlqBgEDGATyU9AVXQFtPVhYENHZLRYX0ZV4ra8BXL16tWH41qxZYxjAZ5991lhvbRnEAGIAqZ2iK7oC2sbA+fMiIXvY0DW78VoXA7hp06blbl9t/bMaQ8AAAgBAjIyPi9x2GzpA/Q2gtv41NjYaiz6uzWT9+vWcEQwgtVN0RVdA2zh5+mmRn/0MXYnX+htAwADGBfkp6IqugLYe/PrXIo8/jq7EKwYQA0gtCtAVXdE2N2jrX0jDga7Zjde6GcC+vj5Zt26dMQegCYNAMIAAABAzO3YU8wAB6m0A29ralgeBWE1fGAN4+PDh5WllrAwPD0tra6uxDDs8/9CrPO79BT0eBpDaKbqiK6BtZObnRb73PZHXXkNX4rX+BlCN3unTp2VpaanE9AUdBKL76OjoKDOA41dqOp2dnVIoFIylq6vLWOe33E7U/QU9HgbQP+SnoCu6Atq6MDNTnP8v5ByA6JrteK3bPIDHjh27UjGZNwzgwsKCHD9+3OgS9ouOJNYnh1y4cKHMAGr38ujo6PL/+ri53t5e3+V2ou4v6PEwgNRO0RVdAW0js3evPnFB5J130JV4TYYB3L1793IXsHU5cOCA733s2LFjuRXNbgB1ehltXTTR17rOb7mdqPsLejwMIAAAROL4cZGNG4uTQAMkxQAq+hi4pqYmowVQ/+r/flGjODQ0tPy/3QA65QRaB5t4lduJur8gx9MTYi4YQG+mp6cRAV3RFWRGuzuhyPPPi1xzjcgLL0TeFS2A2Y3XVE4D49R6aDVZ9ha3xcXFii1y9nI7UfcX9HhOJwYD6Az5KeiKroC2/8/lyyInTxbNn7YAoivxmjUD6GQIrdhz7vR1T0+P73I7UfcX9HgYQGqn6IqugLaBjJ+mRJkDPiz3G3QlXnNlADU3UEfa6kARbWbVEbgjIyO+y+1E3V/Q42EAAQDAF1bj9/LLRTMIkCQDaJ3uxa0LN+xE0G7zALa0tBj5hQMDA4HK496fn3IMILVTdEVXQNtAaHdve3tVjR8xm914rZkBtD/xw2mpNBCjVkxNTV2pSDUn7sRgAJ0hPwVd0RVyqa050CPG7l50zVe88ixgGzqx9OTkJAaQWhS6ArqibbLNX0wDPdA1n/FatyeBAAYQAAACcuJEzcwf5Mtn1MQA6iPfLpOoigGkdoqu6Apo65+5ueJgDzWB6Eq8ptEAnjp1Su644w4iAAMYGfJT0BVdITfaXrwoct116Eq8ptcAxj0KGANILQrQFV3RNvNMTIh4PEceXYnXRBvAJI8CxgACAEAiGR4WufdedID0GkDAAFI7RVd0BbQNyMGDIvv2oSvxigHEAAL5KeiKrpAbbdX8qQlEV+I1rQbQLdePHEAMILVTdEVXQFsXtPtXu4HRlXjNkgEcGxvDAGIAAQDADR0AogNBANJmANesWeM6AliXq6++mjOCAaR2iq7oCmjrhE4Bo1PBoCvxmjYDuGnTJqOVz5zyxbqsXbtWTp8+TVRgAANBfgq6oivkQtuTJ0U2bBC5dAldidf0GUCTqNO9mC2Gup/29nY5bnskjlProp3h4WFpbW01lmEfORVe20ctxwBSO0VXdAW0deT8+eLj39QEoivxmmYDGCeTk5NXKkUbygxgJcbHx6Wzs1MKhYKxdHV1GevCbh+1HAMIAACu7N1bXADSbgC1xc4pHzDMIJClpSVpamoKZAD7+vpkdHR0+X8dgNJbYXZ1r+2jlmMAqZ2iK7oC2jrywgsiGzcWWwHRlXhNuwHUfD+nPMCgXcPamrZr1y45dOhQmQE0u4cHBwfL3tfY2GgYR6uJ1HVueG0ftRwDGB7yU9AVXSGz2s7MFLt+//u/0ZV4zYYBVLN34cKFSPswWw2HhoYcy9VkTUxMSHd3d9k2Ti2Elcyn1/ZRy+0nxFwwgN5MT08jArqiK1zxSjPZ+1JHj4rceWddPwItgNmN17oYQJ3u5VIMI5nm5uZkz549crDCzOjaStjW1layzt4it7i4GKgF0L591HI/JwYDCACQM+66q2gCAbJiAI8cOSLXX399bF9i1apVrmULCwvS0tJSss6ek6eve3p6XPfhtX3UcgwgtVN0RVdA2xLeeqs47cubb6Ir8ZodA+g2EXSYQSA6oOI6nRzTAW0h7O/vL8sD1BG4OhJ3dnbWaIbVEbojIyOux/DaPmo5BjA85KegK7pCJrU9e1akowNdiddsGUD74I+gg0BMw6gtf9u2bZNz586Vlev+tm7darQ2OqFz8WnLoI4gHhgYKHt/kO3jKMcAUjtFV3QFtF3mxAmRnTvRlXjNlgFMMlNTU9Lc3Jy4E4MBBADIEb/9LXP/AQawlnR0dBiTS2MAqUWhK6Ar2tYNNX+2Kc7QlXjNhAHUgRHr1q0r6fYNkwOYF2eOAXSG/BR0RVfIpLY//GGxGxhdidcsGUCdlsVp4AcGEANI7RRd0RXQ9go33FAcCIKuxGuWDKAavdOnTxtz41lN3/r164kKDCAAQL55+20RzUVfWEALyJYBXL16tRw7dkzm5+cNA6hz9enzgbVLGDCA1E7RFV0h19r+/e8iLtOboSvxmmoDuHv3bsd5AA8cOEBUYAADQX4KuqIrZE7bU6dEPB4WgK7EayoNoLJv3z5jTjxtAdS/+j9gAKmdoiu6Qu61fe45kR//GF2J12waQMAAAgCAA7/7ncjDD6MDYAA5MRhAaqfoiq6QG23//d9FfvMbdCVeMYAYQAygG+SnoCu6Qua03b1b5A9/QFfiFQOIAcQAUjtFV3SF3Gj7r/8q8uKL6Eq8YgAxgBhAAIDccNNNImfOoANgAO2Y08boY+Ta29uNOQTtDA8PS2trq7Ho66Dlce8v6PEwgNRO0RVdIafaXrlPyKVL6Eq8ZsMAVuuRb5OTk7Jhw4aSdePj49LZ2SmFQsFYurq6jHV+y+1E3V/Q42EA/UN+CrqiK2RKWzV+3/kOuhKv2TGA2mJ38eLF2A2gPk5O5xG00tfXJ6Ojo8v/j42NSW9vr+9yO1H3F/R4GEBqp+iKrpBTbbXrV7uA0ZV4zYoBXLt2rePTP6xLUGOorWm7du2SQ4cOlaxvbGw0jKHVJOo6v+V2ou4v6PEwgAAAOUUHf+ggEICsGMCXXnrJeNavmjzT7NkXzenzi2kah4aGHMvsWPftVR73/oIcT0+IuWAAvZmenkYEdEVXkJmZmWx8EZ3+RaeBSQi0AGY3XusyCCSI0avE3Nyc7NmzRw4ePFiy3t7itri4WLFFzl5uJ+r+gh7P6cRgAJ0hPwVd0RUypa1OAK0TQaMr8ZpFAxg3q1atKvnfnnOnr3ssD9b2KrcTdX9Bj4cBpHaKrugKOdVWHwGnj4JDV+IVA1gZHVBx3XXXlazTEbY60nZ2dtZoZtURuCMjI77L7UTdX9DjYQABAHLKj38s8txz6ADZNICvv/66bNy40Wi50/w4HSDy4IMP+n6/mf+n79+2bZucO3eubBuda6+lpcUYITwwMBCo3ClnL8r+/JRjAKmdoiu6AtqK9g6dOoWuxGs2DeCmTZtKRv6uWbPGeK35fPVmampKmpubE3diMIDOkJ+CrugKmdJ2yxaRv/8dXYnXbBrA1atXy8TERMnACM2L05bAetPR0WFMLo0BpBaFroCuaFtTTpwQ0QcbJOQpIMRstnWtiwF06mJV4pwgOu1gAAEAcsLlyyInT4pcc03xL0BWDaC2AP75z382pkNR9K/+7zU1CgYQqJ2iK7pCprTVGSI07UgXy2wR6Eq8ZtIAWnMArYs+1QMwgEEgPwVd0RVSq61OBqytfmNjxVZAdCVes24AL126JBs2bDBG8Wq3r7b87U7QzOcYQGpR6Iqu6Iq2VefoUZE770RX4jU/BhAwgAAAuUZb/Pr7iyYQAAMIGEBqp+iKrpBxbXWgh5n3l6ARv8RsvnTFAGIAUw35KeiKrpAqbc3Rvjrg4+230ZV4xQACBpDaKbqiK2Ra20IhsaN9idn86YoBxAACAEC1GR9/t9sXIIE+AwOIAaQWBeiKrmgbJzrgQ43fyy+jKyRG17oYQJ74gQGMC/JT0BVdIfHamq1/CZ3rj5jNp651MYDr16+/8jsI/0MwJ45uaGgwnt175swZx3LrYmd4eFhaW1uNRV974bV91HIMILVTdEVXyJi2ZstfSlv/iNls61oXA3jq1Cm54447Iu9naWlJnnzySdmyZUuZAaxcGRuXzs5OKRQKxtLV1WWsC7t91HIMIABAxrA+4i2FLX+QfepiAJ1a6HQJ2zWsTxQJYgD7+vqu/DbfHYU1NjYmvb29obePWo4BpHaKrugKGdL2/PnUjfYlZvOna91yAJ0W7dINXskaNVrX7AZQ99Xe3i6Dg4Nl79FHz2nroYm+1nVueG0ftRwDGB7yU9AVXSFx2u7dW1zQFRKsa6pHAV+8eNHIATx79mxZmZqsiYkJ6e7ulqGhoTKDaKeS+fTaPmq5/YSYCwbQm+npaURAV3QFmZmZScYHOX5cZOPGYitgBqAFMLvxmloDODU1JT09PYYJrITm3LW1tZWss7fILS4uBmoBtG8ftdzPicEAAgAkHDV/+pSPF15AC0g8dTOAmhe3bt26kpYwvzmAavq2b98uc3NzntsuLCxIS0tL2bGtOXn6Ws1kpc9aafuo5RhAaqfoiq6Qcm21RSeD5o+Yza6udTGA2iLnNPDDrwFU8zc5Oem5nRrE/v7+sjxAHYGrI3FnZ2eNZljNIRwZGXHdj9f2UcsxgOEhPwVd0RUSoe3RoyJ33omukBpd6zYI5PTp00a3qNX06fyAfvCa5880llu3bpUjR4447kPn4tOWwaamJhkYGCh7f5Dt4yjHAFI7RVd0hRRr299fNIHoCinRtS4GcPXq1XLs2DGZn583jJp20x4/ftzoEq43mlvYnIBnNWIAAQBSwptvFqd9uXQJLSA11MUA7t6927EV78CBA3UXREcV++lexgBSi0JXQFe0NXL/zAmf0RVSpGvdBoHs27fP6A7VFkD9q/8DBjAo5KegK7pCXbXVe1eG71/EbHZ1TfU8gBhAoHaKrugKddN2fr7Y8peUOQiJWXTFAGIAAQCgyugz3XnWL2TEZ9TMAG7bts0YDKK5fzr445FHHuFsYACpnaIrukKytTXNnpn39/LL6Aqp1LUuBnDz5s2Og0Duu+8+ogIDGAjyU9AVXaFm2uqE/qbxy0nLHzGbXV3rNg+gzs+n078oOh3MoUOHZNWqVUQFBpDaKbqiKyRPW322rz7pw/JUJ3SFNOtaFwO4Zs0ax/Vez8fFAAIAQF3Yu7e4AGTUZ9TEAO7fv1/27NlTsk4fjzY2NsYZwQBSO0VXdIVkaXv8eLHLV1sB0RUyomtNDKBTvp/TsmnTJqICAxgI8lPQFV2hqtqePFns+n3hBXSFTOlaEwOoOX9+loaGBqICA0jtFF3RFZKhrQ7y0Ja/nOX9EbP50JV5ADGAAADgRIYf8QaQSgNodhlri6E+u/fMmTNl2wwPD0tra6ux6Oug5XHvL+jxMIDUTtEVXaGO2mrXL5M8E7MZ1rUuBvDJJ580pnyx5wBqN3AQlpaWjH1t2bKlZP34+LgxqKRQKBhLV1eXsc5vuZ2o+wt6PAygf8hPQVd0hdi1NfP+ctz1S8xmX9e6GEDzCSBx5QDa5w/s6+u78rt994ero4t7e3t9l9uJur+gx8MAUjtFV3SFOmirrX3k/RGzOdG1LgZQjd7Zs2dj+QJqrLR1zYrOJ6itgyb62jrHoFe5naj7C3o8DCAAQI0xn+tL3h/khLoYwOuvv954+kdULl68aOQA2s2kti46mU6/5Xai7i/I8fSEmAsG0Jvp6WlEQFd0BZmZmQn/ZrPVL+PP9Q0DLYAJjNc0G0Dl1ltvjfT+qakp6enpMUygHXuL2+LiYsUWOXt53PsLejynE4MBdIb8FHRFV4isLQM+iNkc6loXAzg0NGTk/IUdBKKmb/v27TI3N+dYbs+509dqFv2Wx72/oMfDAFI7RVd0hRpp+/zzDPggZnOpa92eBRxlEIiav8nJSddyHWGrI21nZ2eNZlbNERwZGfFdHvf+gh4PAwgAUGW0tc9s+dNHvQHkjLoYQDV7UQaBOD1Gzo7OtdfS0iJNTU0yMDAQqDzu/fkpxwBSO0VXdIUaaWsaP0b7ErM51rUuBlCNUByDQKqB5hY2J2AEGAbQH+SnoCu6QiBtrXP8kfNHzOZY17oYwIWFBSMvLonoqOJK3csYQGpR6AromlJtmeOPmEXX+hpApy7cME8CyTIYQACAmDCNH3P8AdTXANoHf0R9EggGkFoUoCu6oq0j1gmegZhF1/oaQMAAxgX5KeiKruCqbaHABM/ELLpiADGA1KIAXdE1N9paR/oCMYuuyTCA5ABiAAEAqobO68dgD4DkGUCn/D81gOQAYgCpnaIrukIkbc+fL07zwuTOxCy6Js8AOqHm7+jRo0QFBjAQ5KegK7pCibb79ons3YsgxCy6psUAjo2NydVXX01UYACpnaIrukI4bWdni12/MzMIQsyia1oM4Llz5+gCxgACAARH5/ljuheA5BtAt0Ega9eu5YxgAKmdoiu6Qjjjx3QvxCy6JtsAOg0C6e/vJyIwgIEhPwVd0TWnWKd5uWL8jh4+jCbELLom3QDGwdTUlOzfv1/a29vLypxaF+0MDw9La2ursehrL7y2j1qOAaR2iq7oCj55/vl3p3nRVkC0JWbRNT8GcOfOnXLw4EFHc+e0zsr4+Lh0dnZKoVAwlq6uLmNd2O2jlmMAAQB8oGZPW/6Y5gUgnQbw+JUf7po1a2KZCDqMAezr67tScXx3glAdgdzb2xt6+6jlGEBqp+iKruCBtcvXYYJntCVm0TUFBlAHe5iGz7qEGQXsZgB1X9o9PDg4WFbe2NgoS0tLy//ra13nhtf2UcsxgOEhPwVd0TXD/H/37rL5s3T5oi0xi64pNIBq9i5cuBDLF3Br7VOTNTExId3d3TI0NOT5nkrm02v7qOX2E2IuGEBvpqenEQFd0TWLWFv8fDzWbYa5/6oCLYDVIQnxWhcDqBM+X7p0qaoG0ERz7tra2krW2VvkFhcXA7UA2rePWu7nxGAAASA3WAd5KC6tfgCQMgN45MgRuf7662tiABcWFqSlpaVknT0nT1/39PS47sNr+6jlGEBqp+iKriCRBnmgLTGLrikwgG4TQcc1CMRkbm7OmF/QngeoI3B1JO7s7KzRDKsjdEdGRlz347V91HIMYHjIT0FXdM0A8/OlEzp7dPeiLTGLrik1gE4TQQcdBFJprj/TTG7dutVobXRC5+LTlsGmpiYZGBjwNJWVto+jHANI7RRd0TV3aB7Uvn2lT/II2d2LtsQsuqbAACYZnWC6OQHPksQAAkCm0VY/vdaqAVQjSJ4fAAawnnR0dMjk5CQGkFoUugK6VhOz1Q9tiVl0xQACBjAo5KegK7qm1PjF3NOCtsQsumIAMYDUogBd0TVJaPdulYwfMUvMoisGEAMIAJA042cd3QsAifUZGEAMILUoQFd0jY7V+OnoXrQlZiFRumIAMYCphvwUdEXXhGHt7o0wrQvaErPoigHEAGIAqZ2iK7qmAWurX42ndSFm0RVdMYAYQACAWmEd3FGj7l4AwABiAKlFIQK6omu9TZ9JHSdzJmbRFV0xgBjAHEF+Crqia53MH9oSs5BqXTGAGEBqUYCu6OqOtVUvwdO5ELPoiq4YQAwgAEAcWAd1MJcfQKZ9RmoM4NTUlOzfv1/a29sdy4eHh6W1tdVY9HXQ8rj3F/R4GEBqp+iKrnUjhYM6iFl0RdecGMCdO3fKwYMHZcWKFQ6V1nHp7OyUQqFgLF1dXcY6v+Vx7y/o8TCA/iE/BV3RNQbMbl57S18dB3UQs+iKrhjAijgZwL6+PhkdHV3+f2xsTHp7e32Xx72/oMfDAFI7RVd0rYnhK9ZQM9HFS8yiK7piAKWxsVGWlpaW/9fXus5vedz7C3o8DCAA1MzwMXcfQC7JpAF0WtfQ0OC7PO79BT0eBpDaKbqia80MX4q6eYlZdEVXDGBFc2VvcVtcXKzYImcvj3t/QY6nJ8RcMIDenDx5EhHQFV2taLpJDgwfRqU2kAOIAUyVAbTn3Onrnp4e3+Vx7y/o8ZxODAaQiz66omtFXntNZO9ekWuuKZrAjBs+YhZd0RUDWLZOR9jqSNvZ2VmZmZkxRuCOjIz4Lo97f0GPhwEEAE/U2F26JHL0qMiddxZb+h55ROT8ebQBgOwaQDV+9sWKzrXX0tIiTU1NMjAwUPb+SuVOpjLK/vyUYwCpnaIruvoyfcVa5bvdu/39RRP4xhtoC+iKrtk3gNVCJ5huTsBUCBhAf5Cfgq650FVziH/72/K8vrffRlRiFl3RFQMYBx0dHTI5OYkBpBaFrlBbXd3M3PS0yI4dxeXcueK6nOT1EbPoiq4YwNyBAQTIEZrLZx+5a10OHSq2AgIAYAAxgEDtFF0zoqvm8GkunxO09hGz6IquGEAMIJRCfgq6JgqPnDxXXc2BHEDMoiu6YgAxgBhAaqfomhDm593LzKlY1MRV6sb1WnQ/QMyiK7piADGAGECAGuLU1TozI7Jvn7d5M1vwwpo4RvMCAAYQMIDUTtG1xjg9L9dc1ACqEYzBvBGvxCy6QlJ0xQBiAFMN+SnoGpkXXxRpby99Xq5Jpa5fdCVm0RVSrCsGEANILQqyqau1S3dxUeTsWZETJ4oTKuszc3/4Q534U2TDBpGXXkJXYhbQNVe6YgAxgADZwumpGbrccIPIzp1F86fz6qkZVFM4N4dmAJB7n4EBxABSi4L06ur01AzlnXfQlZgFdEVXDCAGMCuQn4KuBmar3+bNiX5qBvGKtugKSdE1kwZwxYoVZYud4eFhaW1tNRZ97YXX9lHLMYDUTtG1AgsL7mVurX7oSswCuqJr/gxgJcbHx6Wzs1MKhYKxdHV1GevCbh+1HAMIYDN6OoBDR+f+x3+I3HKL9zx8PCsXAAAD6GUA+/r6ZHR0dPn/sbEx6e3tDb191HIMILXT3Oqqpu2VV0R+8xsN8lJTd+utIo89VjSClaZjSdGzcolXtEVXSIqumTWADQ0N0t7eLoODg2XljY2NV+47S5Z70JKxzg2v7aOWYwDDQ35KCnW9eFHk6adFdu0q5ux1dxcnW9ZRuaaZq9Tli66AtuiKrhhA94aFJZmYmLhyb+mWoaGhMoNoRw1jJUNZafuo5RhAaqeZ1lWnWVFz94tfiHR1FSddVvOnJlDNILoC2qIrumIA40Zz7tra2krW2VvkFhcXA7UA2rePWm4/IeaCAYTU8dZbIqdOiWil64EHRG6+uTjR8m23iTzxhMjp0+TqAQAkgMwbwIWFBWlpaSlZZ8/J09c9PT2u+/DaPmq5nxODAaR2mkhd33hDZGREZP9+Ec1rVbOnpu/BB0V+/3uRv/xF5NIlBCVe0RZdIWG6ZtoAzs3NSX9/f1keoI7A1ZG4s7OzMjMzY4zQHdGbmAte20ctxwCGh/yUGuqqLXd/+5vI4cMiP/tZ8cka//RPInfeWRzE8T//U2wBBOIVbdEVEq9rZgeBrFy5UrZu3SpHjhxx3Ebn4tOWwaamJhkYGCh7f5Dt4yjHAFI7TZyu2nKnpk7NnZo8TaW48cai+dPf1dQU3bnEK9qiK6RUV54EYmPqyk2tWaegSNiJwQBCVbHn7m3bVpyK5V/+ReTRR0Wee67Y3QsAAJkAA2ijo6NDJicnMYDUorKJTrOi3bjHjhXn2LvnnuLIXFvu3tlnn6U7l3hFW0DXDOuKAUyJM8cAOkN+SgCjd9NNRaOnhk////WvNTehuJ1tMmV0JV7RFtA127piADGA1KLSjLbSRTB66Eq8oi2gaz51xQBiACFNvPnmu8/I7esrGj01fCGNHgAA4DMwgBhAalH1YnHReb0aObvhu+WWd5+RW6U59qj1E69oC+iabV0xgBjAVJO6/BSnLlvtqtURt27Lrbe+a/j0sWroSrwC2qIrumIAMYDUohKGtTXPqQXPqct2YcF5X27rqfUTr4C26IquGEAMINQAuxnT//205llb8HgsGgAAJNBnYAAxgPmsRTm1tFlb7zTvzql71mmkrXVfdWrBo9aPrmgL6IquGEAMYGbxnUdhH2Thx9zZW+/m5yvvM4+6ArqiLbpCKnXFAGIAs1WLCjLIopK5U1LaeketH13RFtAVXTGAGMDs4NVNG2SQRY7NHQAAAAawRgxfMSKtra3Goq8xgD7Q1ryg3bQMsqDWj65oC+iKrhjAJDA+Pi6dnZ1SKBSMpaury1iXOwOo3axvvFFskdPvr0Z4cFDk8cdF9uwRufdekdtuK3bZbt7sq5v2j//1XwRYFSDvB13RFtA127piAGtAX1+fjI6OLv8/NjYmvb292TGAbt2p9oEW2j3b3i7S3V00ej/5icjDDxcNoBpBNYRqDKem5IpTFnn7bWqn1PrRFdAWXdEVA5hOGhsbZWlpafl/fa3ramYA434urN8RtPYWPJ5PCwAAkAgwgDVgxYoVZesaGhpqYwC1Ra2SQQu7eI2gVWow0ILaKbqiK6AtuqIrBjCR2FsAFxcXXVsA9YSYi9v6isvnP1++dHT4f7+fZceOePcXYbn55psT81mytKAruqZt6enpQYcqLJqzjg7ZjVcMYJWx5wDqaz35AAAAAGkAAxgCHfGrtajZ2VmZmZkxRgSPjIwgDAAAAGAAs4zO/dfS0iJNTU0yMDCAIAAAAIABhMqQM8HCwsLCwsJCDiCA8Ig8dEVXQFt0RVdaAIEfEaAruqItoCu6YgABAAAAAAMIAAAAABhAAAAAAMAAQk2ZmpqS/fv3S3t7u2P5s88+K9dee61s3rxZnnnmmcDlOg1Pa2ursehrdI2uqz7i0L7kBfP76iMdOzo65MyZM4FjLmo5ugbXLa8xG4euXteSvF5jq61tkmIWAwhVYefOnXLw4EHH4FbjsWvXLuMRejqRtj5F5ejRo77LdSJunXy7UCgYi07KrevQNZqueTJ8bugjHp988knZsmVLyXqvmItajq7hdMt7zIbV1etakvd4raa2SYpZDCBUvTZlR39QakJMLly4IDfeeKPvcvuj+MbGxqS3txddI+qKAXyXVatWlfzvFXNRy9E1nG7EbDhdva4lxGv1tMUAQq6NinY/Xr58uaSmtXr1at/ljY2Nxjprua5D12i6mt0e2m0xODiY25jVi7vW8K14xVzUcnQNpxsxG05Xr2sJ8Vo9bZMUsxhAqLlROXHihNx9992ysLAgc3Nzcs899xg/CL/lTvu0lqNrOF3Ni9nExIR0d3fL0NBQ7uL14sWLRt7P2bNnPfUOEpN5j9lq6Zr3mA2rqx+TkvdrbLW0TVLMYgCh5kZF0cEImzZtkg0bNsjTTz9t/PVbbq+BabcmLYDRdbWiuS1tbW250lQTtzUvUi/8Xi0i9piLWo6u0XXLW8xG0dXrWpL3a2w1tU1SzGIAoS5GxYqOotLBCX7L7TkY+lp/rOgaTVcr2krY0tKSq9r+9u3bjZZRJ7xiLmo5ukbXLU8xG1VXr2tJnq+x1dY2STGLAYS6GhX98WguhA5I8FuuI6505NXs7KwxmlVzNEZGRtA1oq4meuHr7+/PVU6VXvAnJyddy71iLmo5ukbTLW8xG1VXr2tJnq+x1dY2STGLAYSqGRS3uY7M/3V0ldam7PMseZUr2nqlNaempiYZGBhA1xh01bKVK1fK1q1b5ciRI8RrwJiLWo6uwXXLa8zGoavXPrjGVkfbJMUsBhAAAAAgZ2AAAQAAADCAAAAAAIABBAAAAAAMIAAAAABgAAEAAAAAAwgAAAAAGEAAAAAAwAACQIQf8VVXsbDUZQEADCAA1NEAAhB3AIABBOBGDEDcAQAGEIAbMQBxBwAYQABuxADEHQAGEAC4EQMQdwAYQADgRlwVVqxYkcj9xf25qr3van5eDCAABhAAMIC+Wb16dWr0s3/WJBjAIPphAAEAAwiAAYyV+fl52blzp6xZs0a2bNkiFy9eLDEeo6OjsmnTJqP80KFDy+vNxb5te3u7rFy5ssy4VDrO0aNHpbm52XhfJbPjdDz7Z3N6j9tndXpvpc/pxM9//nNZu3attLW1yTPPPFNynGPHjsn1118vDQ0Nxvc7fPiw62dy29bcfmRkxPi8q1atkt7eXikUCr7e66atn++JAQTAAAJARg3gQw89JI8//rjx+qmnnpK77rqrxHjs2LFDLly4IFNTU/LNb37T0YyZ/99+++1y/vx5x20qHaexsVHOnTvn+VntJs7ts1V6n9d7K31OO7/85S/lV7/6lfH60qVL8thjj5Uc64477pBXX33VeD02NmYYRbfP5LXtfffdt2zSnnvuObnnnnt8vddNWz/fEwMIgAEEgIwawKuvvlpmZmaM10tLS2XGQ42NmwGzm6rFxUVX41XpOK2trXLgwAGjVSqIAXT7bH4MoNt7K31OOy0tLTI3N1fxWJU+f5Dvamf9+vW+3uumrZ/viQEEwAACQFIMYHNz+MXFLFgXs/vWzTj5KXPb3u04k5OT0tHRYZgSbd0KY4qCGsAwn9OOU5l1X9ry9qMf/chohbN3wdo/Q5BtFe269fNeN239fE8MIAAGEACSYgBjZsOGDa4tb3EawErHMdE8NzUq9TSAfj6n1YRp65nbvjQvULuFL1++7Pn5vbY9ffp02Xnz8143bf18TwwgAAYQADJqADWHTXPAghonNT/2ASOV3l/pOCZqcqphAL0+a9DPaaJ5eENDQ8Zr3f+uXbvKNHrllVcMkzg8PGyUvf76646fqdK2+nrjxo1y5swZ4/9Tp04ZOYx+3uumrZ/viQEEwAACQEYNoLJnzx6jRcir69H6v7YoaZejXwPodRxdtKwaXcBen9Xv57QzOztrjMhVA6YjdPWzW7fX0bhNTU3GogNG7r///uUBJ/bPVGlb3U5HGF977bXGsbZv314y2KbSeytp6/U9MYAAGEAAyLABBCDuADCAAMCNGIC4A8AAAgA3YiDuAAADCADciIG4AwAMIABwIwbiDgAwgADAjRiIOwDAAAJAmBsxC0s9FgDAAAIAAABASvg/tXqFD+304ncAAAAASUVORK5CYII="/>
          <p:cNvSpPr>
            <a:spLocks noChangeAspect="1" noChangeArrowheads="1"/>
          </p:cNvSpPr>
          <p:nvPr/>
        </p:nvSpPr>
        <p:spPr bwMode="auto">
          <a:xfrm>
            <a:off x="453866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269" name="AutoShape 6" descr="data:image/png;base64,iVBORw0KGgoAAAANSUhEUgAAAoAAAAFQCAYAAAAvG8+RAAA73klEQVR42u2df2wcZ5nHKyGEEEIICSGEEEJICCGEEELiD4RQFDlKcGQFGjlNkE19MalK3Lq2aC4+u025ltCatjRcKG2VpiSFy5VKpu1FBJvkWkiJ5Ta9xG7dQ77QUOMoTppQd02dxrXr5/LM3rizszM7P3d3fnw+0sjreWdndr/z7Mz3fd/nfecqAQAAAIBccRUSAAAAAGAAAQAAAAADCAAAAAAYQAAAAADAANbsQ191lbE8+uijntsk8XMn7XPFhZ6Pr33ta/K+970vk98zieevlp/Jz7Hi/CyVjmctM5f3vve98sEPflBWr14tjz32WCrOzwsvvGB85hUrVsj8/HzF7/f+979fvvCFL8jtt98u77zzjuexJyYmjPd95jOfKSt7+eWX5dvf/rZxbNXtk5/8pHz3u981Pk+er31piSvI170VA+hwsj/84Q/L2bNnMYAJ4L777nO8eHKRwQDWygDal4ceeijR5+fVV1+Vj370o/L5z39eXn/99UDf7/vf/77nsXfv3m1se+ONNzqaTrd9YwCTH1eAAcy9AdRl7dq1GMAE8PGPf3z5uz399NOJ+mzr1q2Tz372s/KBD3yAX3yKDGDQz3LmzBlpa2tbXq+tZfWOKzfNXnvtNfn0pz9t/G6cKrH292nr4L333ru87kMf+pCvz6fbHjx4sGT9ypUrl/dz0003ycLCgrH/xx9/3GiJJMaTH1d5Aj0wgBVraU5dwRhAvhu1w3wZQEXNjLXrLil6WLf5xz/+IV/5yleMHgztig2yb7/fTbuIdRtdVBMr1hQNP13JxHjy4opzArk3gHoBdesKrnTx9OpSqrRea9Nf/epXjYuo1kg2b94sFy9eNMpGRkaM2rWWab5OS0tLSdeOdV9vvfWWdHd3GzV53V5r3m43A0VNru5b96vbf+ITnzC6dsxju33eU6dOyXe+8x2jy+c973mPb421m0NvUno8XfS1W9dHHF1JYb/fH/7wh+W8Q40D7Rqz3tT8fDa/mnl9N7/fweSBBx6QL3/5y8vbNzU1Gd8njotjUJ2qaQDDfpYwv9dXXnlleb22rgX9TfiNe78xby/T76m5ZPrdjx49Grglylyn+6jE4cOHje0aGhrKyqwG8Ny5c6770JYu3UY1sndRb9y4cXkfO3bsKCkrFArGe774xS/6jp0gv4U4fjdBYzxpcRXX9VvvUeYx/vSnPznuS+NUy/U3W+t7UtjfWTXu32Gv8xjAKhlAPRHma70IVNsA6g/IKRj12Np94lSmXQdO+1q/fn3ZtpoP5HRBdtrWXD73uc/J3Nyc4zGef/75slwfP1i7Oyp9n7guWmG/nyZkO71n+/btoQ1gJc0qfbcg30H5wQ9+EMvF3s938qNTrQxgkM8S5PeqLTRPPfWU0VVkru/t7Q10foPEfdgbk3nD1c8aROu//e1vy123akDUkFRC9dRt77777rIyvemZ+/76179u5CI6ocbO3O7hhx8uKfvYxz62XKY3VCuPPPKIsf6WW27xdS6D/Bbi+t341T2pcRXX9Xt4eHi5rLm52XF/3/rWt8pitlb3pDgNYNT7d5jrPAawigZQ0ZPn1BVcDQOorXX79u0zavFW86m1GG3J0HX2Mmvegj1YtCakLYHW77Bt27ay2q5Zpj9ErWXoMXQ7c73mBjkdQ3OMvFoW7Vh/CF/60pcMQ6r5SlrjNtfrNnE100f5fnoh0e30Im01FnpzCvLZ/Grmtp+g30GxXgTHxsaMdfpXLzBxG0C/OtXCAAb5LFEGgahZ0t+W3/MbJu6DdgGbpkxH2wbR2lw+8pGPGNo5tUrY0e9gjS0r+t0+9alPlXRpaguGvRdFB4uY23zjG99YXm+OLrZe/7Rb20Tzss2bvR+tgvwW4vrdBDUcSYurOK/fZqzoedSKhhX9X9dbR5LX+p4UNtUi7vt3mOs8BrDKBlAvWtauYLMFrRoG0FoD0hPvt8xpX9Za90svvbS8XkcEWrEmbGsXkIk1J8XaHWQ9hjb72/N/vNALvfn+3/3ud8vrh4aGHG8GUS9aUb6ftcZq1dzerRDEAFbSzG0/Qb+DvRvuRz/6UckUIHEbQL861cIABvksQQygvl/NgZoPvcgHPb9h4j7ojcl6o3XrbnN6n26vJs38/F6jUPUaaPYouKGmwNqNa5rzAwcOlGxnGkVrN7DZwqeG1HzvE088UdL9q9PK+NUqyG8hrt+NXwOY1LiK8/ptbRkzWzdNTHPz05/+tG73pLgMYNT7d5jrPAawygZQceoKrlYOYJQyt+2tAad5BVb0f69aqV6gnI4RpJblVMO2Xlz1tdPxol60onw/648w7DkMopnbfoJ+B6duGm0B02k7qmEA/epUCwMY5LOELQtzfsPEfdAbk7amqCkzzZnbFFZu+9YbulnZ1Xwsa6ubFbNlVfOsvNBWPuuNzT5qWPOU7d3ApnHU3E2z7Hvf+16JOdTRxX61CvJbCLKtnyld0hpXcV6/1cCYZl7/mu/Tv/q/toJZY63W96S4DGDU60uY6zwGsAYG0NrtYM8NTIMBtJbZR5hpDdQr6KzviZoTY7Y0BPmMUY4b5/eLwwCGuRAF/Q6KdiNZE7CtNeRKxqDacev3XFX6PPbvWg2TF/ZGHWfch7kx6RRJ1nPt1oLltm/rtc0+v5+JadCCTFqshs3aUmmigyvsLUdqXlUL/eymbtq1Z70O26eCqqRVkN9CkG1raQBrHVdxX7+t3ZhmC7PZ5Wmfc7LW96SkGMAw13kMYI0MoL0rOEgwaF9+PQ2gJo465Rwomrdglmn3Shw/ljA1SGszd5wtgHF+v3oZwKDfwYo5Ita6b6eRm0kwgNbYcBqsZMZxkBaNpBjAMHEf9sZknTTdaVCV394Ct7kAzVbGIKMSK01zYu5Pb4DmoAFzvkBr/rKmspj5VGHOQZDfQtTfTRzXz3rGVdzXb01Jss9zqOlIej7tg4RqfU9KigGMcp3HAFbZANprx17BYJ12wp4LU2sDaE2Gt9a+Fc2ZMsuseRjV+rFZL+jWHBJrS4DT5Nthjxvn9wt63uMygEG/gxOqtbkPzXNKogG0trLff//9ZeWaI2U1B2kygGHi3iuuKh3b2orlpKXb+7QrrlJrw8mTJ40yTfoPgt7Q3AyCDlqxjhq2jvDVeLcOkPAzU0Ccv4Wwv5taGcBqxVXc12/Fmj+ojxt0Gxlc63tSlN9ZnNeXOK7zGMAqGkD7Tcq+jXXqAh0JpRfTjo4OY0RurQ2g5udoUrXmRFmnGNCcGyuaLG694OsoIzMZWy/amrStF+W4fmyazG2tCWqyuC56U7dO5RHXjzzO7+dWZn1KiY7EtF9EohrAoN9B0f91vZlbY52OQRPvk2gABwYGSubg1DhQLXXRJHPz96UtXGkzgGHi3iuuKh1buzKtg0Ls89g5ve/Pf/6z8fxea7enHZ32xT4Fix1tOdNcPTMfU7+ndXoL+yhlzQm0V6x1nkHFOoDNPiDE7zkI8luI63dTKwNYrbiK+/qtWNMTzO5O60juet2TovzO4ry+hLnOYwBrbACtXcH2bXSEk1PSpk4jUEsDqDVVqxm13lTtSfLKXXfd5TuXJY55sazzhPmZBzDqceP6fm5lbvuPywAG/Q72fdkX+0jMpBhAxZzKxG3RxzbVwuTFfaMOE/deceV1bPugEOtv30/+mmnCrJitcJUmRq60T83ls3fva/ehdfSt3vysN2HzO5jXNqdRnmGn9LH/FuL63dTKAFYrruK+fptYGyPs8zvW654U5XcW9/Ul6HUeA1hjA6i4DQIx5+zRvnyt4ejFUmuwtQog83/9gepErtpaac46rjVwnRfQDZ2lXGv/Ouu4+YgnzdHQ5G0dyRenAVR0xJ92I+lx9DPqxcA+GWyczfxxfL9KZebM+NYbWZwGMMh3UHRCW+1yMWfD18+l/1frSSBxnittKdDuEOtn15qvnyfFJNkAhon7SnHl59j2QSFOc8zZK6x6rbDHk2nU9Hzo9aRSq5G+V3s+9GZvbq+tkdrt5zay2Jomo9dNtzK3yYS9Jnf2+1uI63dTSwNYjbiK+3gm1vxUbfGv9jXbL2F/Z9W4vgS5zmMAAQCg6pjdf3FNigwA2QYDCACQAbRVzzqNBwAABhAAIONoN5R2kdkf5wUAgAEEAAAAAAwgAAAAAAYQAAAAADCAAAAAAIABBAAAAAAMIAAAAABgAAEAAAAAAwgAAAAAGEAAAAAAwAACAAAAAAYw5fzgBz8o+f+2224z1rGULl1dXeiArujKgrboiq4hFgxgCgxg0BOVF5555hlEQFd0BbRFV3SN6DMwgBjAVPHXv/4VEdAVXQFt0RVdMYAYQAAAAAAMIAaQWhSgK7qiLaArumIAMYDZgPwUdEVXQFt0RdecGMAVK1aULUHKleHhYWltbTUWfe2F1/ZRyzGA1E7RFV0BbdEVXTGAHgYwSvn4+Lh0dnZKoVAwFh2OrevCbh+1HAMIAAAAGMAqG8C+vj4ZHR1d/n9sbEx6e3tDbx+1HANI7RRd0RXQFl3RFQPowwA2NDRIe3u7DA4OBi5vbGyUpaWl5f/1ta5zw2v7qOUYwPCQn4Ku6Apoi67omhMDaJqoiYkJ6e7ulqGhoUDlTi2EahgrGc5K20ctt58Qpxm6MYDOTE9PIwK6oivIzMwMIlQBWgCzG6+pHwWsOXVtbW2Byu0tcouLi4FaAO3bRy33c2IwgAAAADlnfh4DaLKwsCAtLS2Byu05efq6p6fHdR9e20ctxwBSO0VXdAW0Rdf88Or//m+wN2iL4b59Is3N3kseDODc3Jz09/c75vlVKtcRuDoSd3Z21miG1RG6IyMjrsfx2j5qOQYwPOSnoCu6Atqia925fDl+I2df9H0xdh2ndhDIypUrZevWrXLkyJHA5YrOxactg01NTTIwMFD2/iDbx1GOAaR2iq7oCmiLrilEe/gCGrm/vfhisGPE2PWbagNYTaampq6cn+a6fw4MIAAAQI3x25KnaGvc3r0i11xTNIF1MnIYwJjo6OiQyclJDCC1U3QFdEVbdE2zrkHMnKIPaAjTLXv+fCp1xQAmFAygP8hPQVd0BbTNua5OrWphzJwuL78c7bgp0hUDiAGkdgroiq5oC8nV1a0lz2tARRAzV+k4GdUVA4gBBAAAqD9hWvLcRsbW0MxlxWdgADGA1E4BXdEVbaE2uqpRC9uSl6ABFWmMVwwgBjDVkPeDrugKaJtCXdW8WVv3ctaSRw4gYACp9aMrugLaZl9Xs7XO3tqnrXspbslLc7xiADGAAAAA8WK23Dl175qtfeTpYQABA0itH13RFdA2I7ran4xh7d7NYWtfUuMVA4gBTDXk/aArugLa1lFX09BduiRy9KjInXcWn4wxNobhS3i8YgAxgNSiAF3RFW3BW1drl61T125/f9EEOg3mgMTFKwYQAwgAAFCKPT/PaT4+a9fu22+jWcp9RioM4IoVK8oWO8PDw9La2mos+jpoedz7C3o8DCC1fnRFV0DbunDypPd8fHTtpj5eU2sAKzF+pabS2dkphULBWLq6uox1fsvj3l/Q42EA/UPeD7qiK6BtTCwuFs2f5vDpQA6rrozYzVy8ZtIA9vX1XYnd0eX/x8bGpLe313d53PsLejwMILV+dEVXQNuaol24Zkuf5X6FrtmN19QawIaGBmlvb5fBwcGy8sbGRllaWlr+X1/rOr/lce8v6PEwgAAAUFNOnRLZto2WvhyR2kEgaqImJiaku7tbhoaGygyiHTWMfsudDGeU/QU5np4Qc8EAejM9PY0I6IquIDOMPI2G3kcffLBsNS2A2Y3X1I8C1py6tra2knX2FrfFxcWKLXL2cjtR9xf0eE4nBgPoDHk/6IqugLYx8MADIr//PbrmKF5TbwAXFhakpaWlZJ09505f9/T0+C63E3V/QY+HAfQPtVN0RVdA2xi4+WaRv/wFXXMUr6k2gHNzc9Lf31+WB6gjbHWk7ezsrNHMqiNwR0ZGfJfbibq/oMfDAAIAQE14/XWRX/xCZMMGkTffRI8ckdpBICtXrpStW7fKkSNHHLfRufa0ZbCpqUkGBgYClbvNKxh2f37KMYDU+tEVXQFta8pbbxWNn07ofPEiuuYsXnkSiI2pqSlp1mHwCTsxGEBnyE9BV3QFtA2JDkRob0fXnMYrBtBGR0eHTE5OYgCpRaEroCvaZptXXy3m/qFrLuMVA5hQMIAAAFBVdHDiHXegAz4DA4gBpBYF6IquaJsb/vhHkX/7N3TNabxiADGAqYb8FHRFV0DbkDz1lMijj6JrTuMVA4gBpBYF6IquaJtH1Pz953+ia07jFQOIAQQAgDyi3b/aDQz4DAwgBpBaFKAruqJtTtABIJanVKFrvuIVA4gBTDXkp6ArugLahuT73y9OBYOuuYxXDCAGkFoUoCu6om3euHxZ5LvfFXnjDXTNabxiADGAAACQJ06eFNEnXunyzjvogc/AAGIAqUUBuqIr2maa558XueaaYu7f0hK65jheMYAYwFRDfgq6oiugrU9OnCiav+PH0ZV4Tb8BPHz4sKxYsaJknf5vX+wMDw9La2ursehrL7y2j1qOAaTWj67oCmhbNd56q9jlq92/6Eq8pt0Anj59Wjo6OhwNYCXGx8els7NTCoWCsXR1dRnrwm4ftRwDCAAAVeXNN0WuvRYdIP0GcHZ2VrZu3SoXLlwIbAD7+vpk1DL30djYmPT29obePmo5BpBaP7qiK6BtVTl3TuSGG9CVeE2/AdyxY8dyK5qTAWxoaJD29nYZHBwse29jY6MsWZJf9bWuc8Nr+6jlGMDwkJ+CrugKaOuDV14R2b4dXYnXdBvAAwcOyNDQUInhs6Mma2JiQrq7u0u2ddteDaMbXttHLbefEHPBAHozPT2NCOiKriAzMzOIUIkXXxS5/fbAb6MFMLvxmkoD6DTIw63bV3Pu2traStbZW+QWFxcDtQDat49a7ufEYAABACA0OvjwJz9BB0i3AXQyhG4sLCxIS0tLyTp7Tp6+7unpcd2H1/ZRyzGA4aF2iq7oCmjrg8OHRR56CF2J13wYwLm5Oenv7y/LA9TcQR2JqwNJtBlWR+iOjIy47t9r+6jlGMDwkJ+CrugKaOuDJ54Q+dWv0JV4zbYB1P9XrlxpjBI+cuSI43t0Lj5tGWxqapKBgQFPQ1lp+zjKMYDU+tEVXQFtq4aavyefRFfiNVsGME6mpqakWSfLTNiJwQACAEBoHnyw2A0MgAF0RieWnpycxABSi0JXQFe0zQ733lscCIKuxCsGMF3OHAPoDPkp6IqugLY+0ClgdCoYdCVeMYAYQGpRgK7oirY54Z//uTgZNLoSr/U0gDpAw0Qfi6aTIuvgiMuXLxMVGEAAAIibjo7i4+AAkmIAV61atTyRs47aBQwgtVN0RVdA25jRByK8+Sa6Eq/1NYDmNCv79u0zXl999dXGHHlqBgEDGATyU9AVXQFtPVhYENHZLRYX0ZV4ra8BXL16tWH41qxZYxjAZ5991lhvbRnEAGIAqZ2iK7oC2sbA+fMiIXvY0DW78VoXA7hp06blbl9t/bMaQ8AAAgBAjIyPi9x2GzpA/Q2gtv41NjYaiz6uzWT9+vWcEQwgtVN0RVdA2zh5+mmRn/0MXYnX+htAwADGBfkp6IqugLYe/PrXIo8/jq7EKwYQA0gtCtAVXdE2N2jrX0jDga7Zjde6GcC+vj5Zt26dMQegCYNAMIAAABAzO3YU8wAB6m0A29ralgeBWE1fGAN4+PDh5WllrAwPD0tra6uxDDs8/9CrPO79BT0eBpDaKbqiK6BtZObnRb73PZHXXkNX4rX+BlCN3unTp2VpaanE9AUdBKL76OjoKDOA41dqOp2dnVIoFIylq6vLWOe33E7U/QU9HgbQP+SnoCu6Atq6MDNTnP8v5ByA6JrteK3bPIDHjh27UjGZNwzgwsKCHD9+3OgS9ouOJNYnh1y4cKHMAGr38ujo6PL/+ri53t5e3+V2ou4v6PEwgNRO0RVdAW0js3evPnFB5J130JV4TYYB3L1793IXsHU5cOCA733s2LFjuRXNbgB1ehltXTTR17rOb7mdqPsLejwMIAAAROL4cZGNG4uTQAMkxQAq+hi4pqYmowVQ/+r/flGjODQ0tPy/3QA65QRaB5t4lduJur8gx9MTYi4YQG+mp6cRAV3RFWRGuzuhyPPPi1xzjcgLL0TeFS2A2Y3XVE4D49R6aDVZ9ha3xcXFii1y9nI7UfcX9HhOJwYD6Az5KeiKroC2/8/lyyInTxbNn7YAoivxmjUD6GQIrdhz7vR1T0+P73I7UfcX9HgYQGqn6IqugLaBjJ+mRJkDPiz3G3QlXnNlADU3UEfa6kARbWbVEbgjIyO+y+1E3V/Q42EAAQDAF1bj9/LLRTMIkCQDaJ3uxa0LN+xE0G7zALa0tBj5hQMDA4HK496fn3IMILVTdEVXQNtAaHdve3tVjR8xm914rZkBtD/xw2mpNBCjVkxNTV2pSDUn7sRgAJ0hPwVd0RVyqa050CPG7l50zVe88ixgGzqx9OTkJAaQWhS6ArqibbLNX0wDPdA1n/FatyeBAAYQAAACcuJEzcwf5Mtn1MQA6iPfLpOoigGkdoqu6Apo65+5ueJgDzWB6Eq8ptEAnjp1Su644w4iAAMYGfJT0BVdITfaXrwoct116Eq8ptcAxj0KGANILQrQFV3RNvNMTIh4PEceXYnXRBvAJI8CxgACAEAiGR4WufdedID0GkDAAFI7RVd0BbQNyMGDIvv2oSvxigHEAAL5KeiKrpAbbdX8qQlEV+I1rQbQLdePHEAMILVTdEVXQFsXtPtXu4HRlXjNkgEcGxvDAGIAAQDADR0AogNBANJmANesWeM6AliXq6++mjOCAaR2iq7oCmjrhE4Bo1PBoCvxmjYDuGnTJqOVz5zyxbqsXbtWTp8+TVRgAANBfgq6oivkQtuTJ0U2bBC5dAldidf0GUCTqNO9mC2Gup/29nY5bnskjlProp3h4WFpbW01lmEfORVe20ctxwBSO0VXdAW0deT8+eLj39QEoivxmmYDGCeTk5NXKkUbygxgJcbHx6Wzs1MKhYKxdHV1GevCbh+1HAMIAACu7N1bXADSbgC1xc4pHzDMIJClpSVpamoKZAD7+vpkdHR0+X8dgNJbYXZ1r+2jlmMAqZ2iK7oC2jrywgsiGzcWWwHRlXhNuwHUfD+nPMCgXcPamrZr1y45dOhQmQE0u4cHBwfL3tfY2GgYR6uJ1HVueG0ftRwDGB7yU9AVXSGz2s7MFLt+//u/0ZV4zYYBVLN34cKFSPswWw2HhoYcy9VkTUxMSHd3d9k2Ti2Elcyn1/ZRy+0nxFwwgN5MT08jArqiK1zxSjPZ+1JHj4rceWddPwItgNmN17oYQJ3u5VIMI5nm5uZkz549crDCzOjaStjW1layzt4it7i4GKgF0L591HI/JwYDCACQM+66q2gCAbJiAI8cOSLXX399bF9i1apVrmULCwvS0tJSss6ek6eve3p6XPfhtX3UcgwgtVN0RVdA2xLeeqs47cubb6Ir8ZodA+g2EXSYQSA6oOI6nRzTAW0h7O/vL8sD1BG4OhJ3dnbWaIbVEbojIyOux/DaPmo5BjA85KegK7pCJrU9e1akowNdiddsGUD74I+gg0BMw6gtf9u2bZNz586Vlev+tm7darQ2OqFz8WnLoI4gHhgYKHt/kO3jKMcAUjtFV3QFtF3mxAmRnTvRlXjNlgFMMlNTU9Lc3Jy4E4MBBADIEb/9LXP/AQawlnR0dBiTS2MAqUWhK6Ar2tYNNX+2Kc7QlXjNhAHUgRHr1q0r6fYNkwOYF2eOAXSG/BR0RVfIpLY//GGxGxhdidcsGUCdlsVp4AcGEANI7RRd0RXQ9go33FAcCIKuxGuWDKAavdOnTxtz41lN3/r164kKDCAAQL55+20RzUVfWEALyJYBXL16tRw7dkzm5+cNA6hz9enzgbVLGDCA1E7RFV0h19r+/e8iLtOboSvxmmoDuHv3bsd5AA8cOEBUYAADQX4KuqIrZE7bU6dEPB4WgK7EayoNoLJv3z5jTjxtAdS/+j9gAKmdoiu6Qu61fe45kR//GF2J12waQMAAAgCAA7/7ncjDD6MDYAA5MRhAaqfoiq6QG23//d9FfvMbdCVeMYAYQAygG+SnoCu6Qua03b1b5A9/QFfiFQOIAcQAUjtFV3SF3Gj7r/8q8uKL6Eq8YgAxgBhAAIDccNNNImfOoANgAO2Y08boY+Ta29uNOQTtDA8PS2trq7Ho66Dlce8v6PEwgNRO0RVdIafaXrlPyKVL6Eq8ZsMAVuuRb5OTk7Jhw4aSdePj49LZ2SmFQsFYurq6jHV+y+1E3V/Q42EA/UN+CrqiK2RKWzV+3/kOuhKv2TGA2mJ38eLF2A2gPk5O5xG00tfXJ6Ojo8v/j42NSW9vr+9yO1H3F/R4GEBqp+iKrpBTbbXrV7uA0ZV4zYoBXLt2rePTP6xLUGOorWm7du2SQ4cOlaxvbGw0jKHVJOo6v+V2ou4v6PEwgAAAOUUHf+ggEICsGMCXXnrJeNavmjzT7NkXzenzi2kah4aGHMvsWPftVR73/oIcT0+IuWAAvZmenkYEdEVXkJmZmWx8EZ3+RaeBSQi0AGY3XusyCCSI0avE3Nyc7NmzRw4ePFiy3t7itri4WLFFzl5uJ+r+gh7P6cRgAJ0hPwVd0RUypa1OAK0TQaMr8ZpFAxg3q1atKvnfnnOnr3ssD9b2KrcTdX9Bj4cBpHaKrugKOdVWHwGnj4JDV+IVA1gZHVBx3XXXlazTEbY60nZ2dtZoZtURuCMjI77L7UTdX9DjYQABAHLKj38s8txz6ADZNICvv/66bNy40Wi50/w4HSDy4IMP+n6/mf+n79+2bZucO3eubBuda6+lpcUYITwwMBCo3ClnL8r+/JRjAKmdoiu6AtqK9g6dOoWuxGs2DeCmTZtKRv6uWbPGeK35fPVmampKmpubE3diMIDOkJ+CrugKmdJ2yxaRv/8dXYnXbBrA1atXy8TERMnACM2L05bAetPR0WFMLo0BpBaFroCuaFtTTpwQ0QcbJOQpIMRstnWtiwF06mJV4pwgOu1gAAEAcsLlyyInT4pcc03xL0BWDaC2AP75z382pkNR9K/+7zU1CgYQqJ2iK7pCprTVGSI07UgXy2wR6Eq8ZtIAWnMArYs+1QMwgEEgPwVd0RVSq61OBqytfmNjxVZAdCVes24AL126JBs2bDBG8Wq3r7b87U7QzOcYQGpR6Iqu6Iq2VefoUZE770RX4jU/BhAwgAAAuUZb/Pr7iyYQAAMIGEBqp+iKrpBxbXWgh5n3l6ARv8RsvnTFAGIAUw35KeiKrpAqbc3Rvjrg4+230ZV4xQACBpDaKbqiK2Ra20IhsaN9idn86YoBxAACAEC1GR9/t9sXIIE+AwOIAaQWBeiKrmgbJzrgQ43fyy+jKyRG17oYQJ74gQGMC/JT0BVdIfHamq1/CZ3rj5jNp651MYDr16+/8jsI/0MwJ45uaGgwnt175swZx3LrYmd4eFhaW1uNRV974bV91HIMILVTdEVXyJi2ZstfSlv/iNls61oXA3jq1Cm54447Iu9naWlJnnzySdmyZUuZAaxcGRuXzs5OKRQKxtLV1WWsC7t91HIMIABAxrA+4i2FLX+QfepiAJ1a6HQJ2zWsTxQJYgD7+vqu/DbfHYU1NjYmvb29obePWo4BpHaKrugKGdL2/PnUjfYlZvOna91yAJ0W7dINXskaNVrX7AZQ99Xe3i6Dg4Nl79FHz2nroYm+1nVueG0ftRwDGB7yU9AVXSFx2u7dW1zQFRKsa6pHAV+8eNHIATx79mxZmZqsiYkJ6e7ulqGhoTKDaKeS+fTaPmq5/YSYCwbQm+npaURAV3QFmZmZScYHOX5cZOPGYitgBqAFMLvxmloDODU1JT09PYYJrITm3LW1tZWss7fILS4uBmoBtG8ftdzPicEAAgAkHDV/+pSPF15AC0g8dTOAmhe3bt26kpYwvzmAavq2b98uc3NzntsuLCxIS0tL2bGtOXn6Ws1kpc9aafuo5RhAaqfoiq6Qcm21RSeD5o+Yza6udTGA2iLnNPDDrwFU8zc5Oem5nRrE/v7+sjxAHYGrI3FnZ2eNZljNIRwZGXHdj9f2UcsxgOEhPwVd0RUSoe3RoyJ33omukBpd6zYI5PTp00a3qNX06fyAfvCa5880llu3bpUjR4447kPn4tOWwaamJhkYGCh7f5Dt4yjHAFI7RVd0hRRr299fNIHoCinRtS4GcPXq1XLs2DGZn583jJp20x4/ftzoEq43mlvYnIBnNWIAAQBSwptvFqd9uXQJLSA11MUA7t6927EV78CBA3UXREcV++lexgBSi0JXQFe0NXL/zAmf0RVSpGvdBoHs27fP6A7VFkD9q/8DBjAo5KegK7pCXbXVe1eG71/EbHZ1TfU8gBhAoHaKrugKddN2fr7Y8peUOQiJWXTFAGIAAQCgyugz3XnWL2TEZ9TMAG7bts0YDKK5fzr445FHHuFsYACpnaIrukKytTXNnpn39/LL6Aqp1LUuBnDz5s2Og0Duu+8+ogIDGAjyU9AVXaFm2uqE/qbxy0nLHzGbXV3rNg+gzs+n078oOh3MoUOHZNWqVUQFBpDaKbqiKyRPW322rz7pw/JUJ3SFNOtaFwO4Zs0ax/Vez8fFAAIAQF3Yu7e4AGTUZ9TEAO7fv1/27NlTsk4fjzY2NsYZwQBSO0VXdIVkaXv8eLHLV1sB0RUyomtNDKBTvp/TsmnTJqICAxgI8lPQFV2hqtqePFns+n3hBXSFTOlaEwOoOX9+loaGBqICA0jtFF3RFZKhrQ7y0Ja/nOX9EbP50JV5ADGAAADgRIYf8QaQSgNodhlri6E+u/fMmTNl2wwPD0tra6ux6Oug5XHvL+jxMIDUTtEVXaGO2mrXL5M8E7MZ1rUuBvDJJ580pnyx5wBqN3AQlpaWjH1t2bKlZP34+LgxqKRQKBhLV1eXsc5vuZ2o+wt6PAygf8hPQVd0hdi1NfP+ctz1S8xmX9e6GEDzCSBx5QDa5w/s6+u78rt994ero4t7e3t9l9uJur+gx8MAUjtFV3SFOmirrX3k/RGzOdG1LgZQjd7Zs2dj+QJqrLR1zYrOJ6itgyb62jrHoFe5naj7C3o8DCAAQI0xn+tL3h/khLoYwOuvv954+kdULl68aOQA2s2kti46mU6/5Xai7i/I8fSEmAsG0Jvp6WlEQFd0BZmZmQn/ZrPVL+PP9Q0DLYAJjNc0G0Dl1ltvjfT+qakp6enpMUygHXuL2+LiYsUWOXt53PsLejynE4MBdIb8FHRFV4isLQM+iNkc6loXAzg0NGTk/IUdBKKmb/v27TI3N+dYbs+509dqFv2Wx72/oMfDAFI7RVd0hRpp+/zzDPggZnOpa92eBRxlEIiav8nJSddyHWGrI21nZ2eNZlbNERwZGfFdHvf+gh4PAwgAUGW0tc9s+dNHvQHkjLoYQDV7UQaBOD1Gzo7OtdfS0iJNTU0yMDAQqDzu/fkpxwBSO0VXdIUaaWsaP0b7ErM51rUuBlCNUByDQKqB5hY2J2AEGAbQH+SnoCu6QiBtrXP8kfNHzOZY17oYwIWFBSMvLonoqOJK3csYQGpR6AromlJtmeOPmEXX+hpApy7cME8CyTIYQACAmDCNH3P8AdTXANoHf0R9EggGkFoUoCu6oq0j1gmegZhF1/oaQMAAxgX5KeiKruCqbaHABM/ELLpiADGA1KIAXdE1N9paR/oCMYuuyTCA5ABiAAEAqobO68dgD4DkGUCn/D81gOQAYgCpnaIrukIkbc+fL07zwuTOxCy6Js8AOqHm7+jRo0QFBjAQ5KegK7pCibb79ons3YsgxCy6psUAjo2NydVXX01UYACpnaIrukI4bWdni12/MzMIQsyia1oM4Llz5+gCxgACAARH5/ljuheA5BtAt0Ega9eu5YxgAKmdoiu6Qjjjx3QvxCy6JtsAOg0C6e/vJyIwgIEhPwVd0TWnWKd5uWL8jh4+jCbELLom3QDGwdTUlOzfv1/a29vLypxaF+0MDw9La2ursehrL7y2j1qOAaR2iq7oCj55/vl3p3nRVkC0JWbRNT8GcOfOnXLw4EFHc+e0zsr4+Lh0dnZKoVAwlq6uLmNd2O2jlmMAAQB8oGZPW/6Y5gUgnQbw+JUf7po1a2KZCDqMAezr67tScXx3glAdgdzb2xt6+6jlGEBqp+iKruCBtcvXYYJntCVm0TUFBlAHe5iGz7qEGQXsZgB1X9o9PDg4WFbe2NgoS0tLy//ra13nhtf2UcsxgOEhPwVd0TXD/H/37rL5s3T5oi0xi64pNIBq9i5cuBDLF3Br7VOTNTExId3d3TI0NOT5nkrm02v7qOX2E2IuGEBvpqenEQFd0TWLWFv8fDzWbYa5/6oCLYDVIQnxWhcDqBM+X7p0qaoG0ERz7tra2krW2VvkFhcXA7UA2rePWu7nxGAAASA3WAd5KC6tfgCQMgN45MgRuf7662tiABcWFqSlpaVknT0nT1/39PS47sNr+6jlGEBqp+iKriCRBnmgLTGLrikwgG4TQcc1CMRkbm7OmF/QngeoI3B1JO7s7KzRDKsjdEdGRlz347V91HIMYHjIT0FXdM0A8/OlEzp7dPeiLTGLrik1gE4TQQcdBFJprj/TTG7dutVobXRC5+LTlsGmpiYZGBjwNJWVto+jHANI7RRd0TV3aB7Uvn2lT/II2d2LtsQsuqbAACYZnWC6OQHPksQAAkCm0VY/vdaqAVQjSJ4fAAawnnR0dMjk5CQGkFoUugK6VhOz1Q9tiVl0xQACBjAo5KegK7qm1PjF3NOCtsQsumIAMYDUogBd0TVJaPdulYwfMUvMoisGEAMIAJA042cd3QsAifUZGEAMILUoQFd0jY7V+OnoXrQlZiFRumIAMYCphvwUdEXXhGHt7o0wrQvaErPoigHEAGIAqZ2iK7qmAWurX42ndSFm0RVdMYAYQACAWmEd3FGj7l4AwABiAKlFIQK6omu9TZ9JHSdzJmbRFV0xgBjAHEF+Crqia53MH9oSs5BqXTGAGEBqUYCu6OqOtVUvwdO5ELPoiq4YQAwgAEAcWAd1MJcfQKZ9RmoM4NTUlOzfv1/a29sdy4eHh6W1tdVY9HXQ8rj3F/R4GEBqp+iKrnUjhYM6iFl0RdecGMCdO3fKwYMHZcWKFQ6V1nHp7OyUQqFgLF1dXcY6v+Vx7y/o8TCA/iE/BV3RNQbMbl57S18dB3UQs+iKrhjAijgZwL6+PhkdHV3+f2xsTHp7e32Xx72/oMfDAFI7RVd0rYnhK9ZQM9HFS8yiK7piAKWxsVGWlpaW/9fXus5vedz7C3o8DCAA1MzwMXcfQC7JpAF0WtfQ0OC7PO79BT0eBpDaKbqia80MX4q6eYlZdEVXDGBFc2VvcVtcXKzYImcvj3t/QY6nJ8RcMIDenDx5EhHQFV2taLpJDgwfRqU2kAOIAUyVAbTn3Onrnp4e3+Vx7y/o8ZxODAaQiz66omtFXntNZO9ekWuuKZrAjBs+YhZd0RUDWLZOR9jqSNvZ2VmZmZkxRuCOjIz4Lo97f0GPhwEEAE/U2F26JHL0qMiddxZb+h55ROT8ebQBgOwaQDV+9sWKzrXX0tIiTU1NMjAwUPb+SuVOpjLK/vyUYwCpnaIruvoyfcVa5bvdu/39RRP4xhtoC+iKrtk3gNVCJ5huTsBUCBhAf5Cfgq650FVziH/72/K8vrffRlRiFl3RFQMYBx0dHTI5OYkBpBaFrlBbXd3M3PS0yI4dxeXcueK6nOT1EbPoiq4YwNyBAQTIEZrLZx+5a10OHSq2AgIAYAAxgEDtFF0zoqvm8GkunxO09hGz6IquGEAMIJRCfgq6JgqPnDxXXc2BHEDMoiu6YgAxgBhAaqfomhDm593LzKlY1MRV6sb1WnQ/QMyiK7piADGAGECAGuLU1TozI7Jvn7d5M1vwwpo4RvMCAAYQMIDUTtG1xjg9L9dc1ACqEYzBvBGvxCy6QlJ0xQBiAFMN+SnoGpkXXxRpby99Xq5Jpa5fdCVm0RVSrCsGEANILQqyqau1S3dxUeTsWZETJ4oTKuszc3/4Q534U2TDBpGXXkJXYhbQNVe6YgAxgADZwumpGbrccIPIzp1F86fz6qkZVFM4N4dmAJB7n4EBxABSi4L06ur01AzlnXfQlZgFdEVXDCAGMCuQn4KuBmar3+bNiX5qBvGKtugKSdE1kwZwxYoVZYud4eFhaW1tNRZ97YXX9lHLMYDUTtG1AgsL7mVurX7oSswCuqJr/gxgJcbHx6Wzs1MKhYKxdHV1GevCbh+1HAMIYDN6OoBDR+f+x3+I3HKL9zx8PCsXAAAD6GUA+/r6ZHR0dPn/sbEx6e3tDb191HIMILXT3Oqqpu2VV0R+8xsN8lJTd+utIo89VjSClaZjSdGzcolXtEVXSIqumTWADQ0N0t7eLoODg2XljY2NV+47S5Z70JKxzg2v7aOWYwDDQ35KCnW9eFHk6adFdu0q5ux1dxcnW9ZRuaaZq9Tli66AtuiKrhhA94aFJZmYmLhyb+mWoaGhMoNoRw1jJUNZafuo5RhAaqeZ1lWnWVFz94tfiHR1FSddVvOnJlDNILoC2qIrumIA40Zz7tra2krW2VvkFhcXA7UA2rePWm4/IeaCAYTU8dZbIqdOiWil64EHRG6+uTjR8m23iTzxhMjp0+TqAQAkgMwbwIWFBWlpaSlZZ8/J09c9PT2u+/DaPmq5nxODAaR2mkhd33hDZGREZP9+Ec1rVbOnpu/BB0V+/3uRv/xF5NIlBCVe0RZdIWG6ZtoAzs3NSX9/f1keoI7A1ZG4s7OzMjMzY4zQHdGbmAte20ctxwCGh/yUGuqqLXd/+5vI4cMiP/tZ8cka//RPInfeWRzE8T//U2wBBOIVbdEVEq9rZgeBrFy5UrZu3SpHjhxx3Ebn4tOWwaamJhkYGCh7f5Dt4yjHAFI7TZyu2nKnpk7NnZo8TaW48cai+dPf1dQU3bnEK9qiK6RUV54EYmPqyk2tWaegSNiJwQBCVbHn7m3bVpyK5V/+ReTRR0Wee67Y3QsAAJkAA2ijo6NDJicnMYDUorKJTrOi3bjHjhXn2LvnnuLIXFvu3tlnn6U7l3hFW0DXDOuKAUyJM8cAOkN+SgCjd9NNRaOnhk////WvNTehuJ1tMmV0JV7RFtA127piADGA1KLSjLbSRTB66Eq8oi2gaz51xQBiACFNvPnmu8/I7esrGj01fCGNHgAA4DMwgBhAalH1YnHReb0aObvhu+WWd5+RW6U59qj1E69oC+iabV0xgBjAVJO6/BSnLlvtqtURt27Lrbe+a/j0sWroSrwC2qIrumIAMYDUohKGtTXPqQXPqct2YcF5X27rqfUTr4C26IquGEAMINQAuxnT//205llb8HgsGgAAJNBnYAAxgPmsRTm1tFlb7zTvzql71mmkrXVfdWrBo9aPrmgL6IquGEAMYGbxnUdhH2Thx9zZW+/m5yvvM4+6ArqiLbpCKnXFAGIAs1WLCjLIopK5U1LaeketH13RFtAVXTGAGMDs4NVNG2SQRY7NHQAAAAawRgxfMSKtra3Goq8xgD7Q1ryg3bQMsqDWj65oC+iKrhjAJDA+Pi6dnZ1SKBSMpaury1iXOwOo3axvvFFskdPvr0Z4cFDk8cdF9uwRufdekdtuK3bZbt7sq5v2j//1XwRYFSDvB13RFtA127piAGtAX1+fjI6OLv8/NjYmvb292TGAbt2p9oEW2j3b3i7S3V00ej/5icjDDxcNoBpBNYRqDKem5IpTFnn7bWqn1PrRFdAWXdEVA5hOGhsbZWlpafl/fa3ramYA434urN8RtPYWPJ5PCwAAkAgwgDVgxYoVZesaGhpqYwC1Ra2SQQu7eI2gVWow0ILaKbqiK6AtuqIrBjCR2FsAFxcXXVsA9YSYi9v6isvnP1++dHT4f7+fZceOePcXYbn55psT81mytKAruqZt6enpQYcqLJqzjg7ZjVcMYJWx5wDqaz35AAAAAGkAAxgCHfGrtajZ2VmZmZkxRgSPjIwgDAAAAGAAs4zO/dfS0iJNTU0yMDCAIAAAAIABhMqQM8HCwsLCwsJCDiCA8Ig8dEVXQFt0RVdaAIEfEaAruqItoCu6YgABAAAAAAMIAAAAABhAAAAAAMAAQk2ZmpqS/fv3S3t7u2P5s88+K9dee61s3rxZnnnmmcDlOg1Pa2ursehrdI2uqz7i0L7kBfP76iMdOzo65MyZM4FjLmo5ugbXLa8xG4euXteSvF5jq61tkmIWAwhVYefOnXLw4EHH4FbjsWvXLuMRejqRtj5F5ejRo77LdSJunXy7UCgYi07KrevQNZqueTJ8bugjHp988knZsmVLyXqvmItajq7hdMt7zIbV1etakvd4raa2SYpZDCBUvTZlR39QakJMLly4IDfeeKPvcvuj+MbGxqS3txddI+qKAXyXVatWlfzvFXNRy9E1nG7EbDhdva4lxGv1tMUAQq6NinY/Xr58uaSmtXr1at/ljY2Nxjprua5D12i6mt0e2m0xODiY25jVi7vW8K14xVzUcnQNpxsxG05Xr2sJ8Vo9bZMUsxhAqLlROXHihNx9992ysLAgc3Nzcs899xg/CL/lTvu0lqNrOF3Ni9nExIR0d3fL0NBQ7uL14sWLRt7P2bNnPfUOEpN5j9lq6Zr3mA2rqx+TkvdrbLW0TVLMYgCh5kZF0cEImzZtkg0bNsjTTz9t/PVbbq+BabcmLYDRdbWiuS1tbW250lQTtzUvUi/8Xi0i9piLWo6u0XXLW8xG0dXrWpL3a2w1tU1SzGIAoS5GxYqOotLBCX7L7TkY+lp/rOgaTVcr2krY0tKSq9r+9u3bjZZRJ7xiLmo5ukbXLU8xG1VXr2tJnq+x1dY2STGLAYS6GhX98WguhA5I8FuuI6505NXs7KwxmlVzNEZGRtA1oq4meuHr7+/PVU6VXvAnJyddy71iLmo5ukbTLW8xG1VXr2tJnq+x1dY2STGLAYSqGRS3uY7M/3V0ldam7PMseZUr2nqlNaempiYZGBhA1xh01bKVK1fK1q1b5ciRI8RrwJiLWo6uwXXLa8zGoavXPrjGVkfbJMUsBhAAAAAgZ2AAAQAAADCAAAAAAIABBAAAAAAMIAAAAABgAAEAAAAAAwgAAAAAGEAAAAAAwAACQIQf8VVXsbDUZQEADCAA1NEAAhB3AIABBOBGDEDcAQAGEIAbMQBxBwAYQABuxADEHQAGEAC4EQMQdwAYQADgRlwVVqxYkcj9xf25qr3van5eDCAABhAAMIC+Wb16dWr0s3/WJBjAIPphAAEAAwiAAYyV+fl52blzp6xZs0a2bNkiFy9eLDEeo6OjsmnTJqP80KFDy+vNxb5te3u7rFy5ssy4VDrO0aNHpbm52XhfJbPjdDz7Z3N6j9tndXpvpc/pxM9//nNZu3attLW1yTPPPFNynGPHjsn1118vDQ0Nxvc7fPiw62dy29bcfmRkxPi8q1atkt7eXikUCr7e66atn++JAQTAAAJARg3gQw89JI8//rjx+qmnnpK77rqrxHjs2LFDLly4IFNTU/LNb37T0YyZ/99+++1y/vx5x20qHaexsVHOnTvn+VntJs7ts1V6n9d7K31OO7/85S/lV7/6lfH60qVL8thjj5Uc64477pBXX33VeD02NmYYRbfP5LXtfffdt2zSnnvuObnnnnt8vddNWz/fEwMIgAEEgIwawKuvvlpmZmaM10tLS2XGQ42NmwGzm6rFxUVX41XpOK2trXLgwAGjVSqIAXT7bH4MoNt7K31OOy0tLTI3N1fxWJU+f5Dvamf9+vW+3uumrZ/viQEEwAACQFIMYHNz+MXFLFgXs/vWzTj5KXPb3u04k5OT0tHRYZgSbd0KY4qCGsAwn9OOU5l1X9ry9qMf/chohbN3wdo/Q5BtFe269fNeN239fE8MIAAGEACSYgBjZsOGDa4tb3EawErHMdE8NzUq9TSAfj6n1YRp65nbvjQvULuFL1++7Pn5vbY9ffp02Xnz8143bf18TwwgAAYQADJqADWHTXPAghonNT/2ASOV3l/pOCZqcqphAL0+a9DPaaJ5eENDQ8Zr3f+uXbvKNHrllVcMkzg8PGyUvf76646fqdK2+nrjxo1y5swZ4/9Tp04ZOYx+3uumrZ/viQEEwAACQEYNoLJnzx6jRcir69H6v7YoaZejXwPodRxdtKwaXcBen9Xv57QzOztrjMhVA6YjdPWzW7fX0bhNTU3GogNG7r///uUBJ/bPVGlb3U5HGF977bXGsbZv314y2KbSeytp6/U9MYAAGEAAyLABBCDuADCAAMCNGIC4A8AAAgA3YiDuAAADCADciIG4AwAMIABwIwbiDgAwgADAjRiIOwDAAAJAmBsxC0s9FgDAAAIAAABASvg/tXqFD+304ncAAAAASUVORK5CYII="/>
          <p:cNvSpPr>
            <a:spLocks noChangeAspect="1" noChangeArrowheads="1"/>
          </p:cNvSpPr>
          <p:nvPr/>
        </p:nvSpPr>
        <p:spPr bwMode="auto">
          <a:xfrm>
            <a:off x="453866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270" name="AutoShape 8" descr="data:image/png;base64,iVBORw0KGgoAAAANSUhEUgAAAoAAAAFQCAYAAAAvG8+RAAA73klEQVR42u2df2wcZ5nHKyGEEEIICSGEEEJICCGEEELiD4RQFDlKcGQFGjlNkE19MalK3Lq2aC4+u025ltCatjRcKG2VpiSFy5VKpu1FBJvkWkiJ5Ta9xG7dQ77QUOMoTppQd02dxrXr5/LM3rizszM7P3d3fnw+0sjreWdndr/z7Mz3fd/nfecqAQAAAIBccRUSAAAAAGAAAQAAAAADCAAAAAAYQAAAAADAANbsQ191lbE8+uijntsk8XMn7XPFhZ6Pr33ta/K+970vk98zieevlp/Jz7Hi/CyVjmctM5f3vve98sEPflBWr14tjz32WCrOzwsvvGB85hUrVsj8/HzF7/f+979fvvCFL8jtt98u77zzjuexJyYmjPd95jOfKSt7+eWX5dvf/rZxbNXtk5/8pHz3u981Pk+er31piSvI170VA+hwsj/84Q/L2bNnMYAJ4L777nO8eHKRwQDWygDal4ceeijR5+fVV1+Vj370o/L5z39eXn/99UDf7/vf/77nsXfv3m1se+ONNzqaTrd9YwCTH1eAAcy9AdRl7dq1GMAE8PGPf3z5uz399NOJ+mzr1q2Tz372s/KBD3yAX3yKDGDQz3LmzBlpa2tbXq+tZfWOKzfNXnvtNfn0pz9t/G6cKrH292nr4L333ru87kMf+pCvz6fbHjx4sGT9ypUrl/dz0003ycLCgrH/xx9/3GiJJMaTH1d5Aj0wgBVraU5dwRhAvhu1w3wZQEXNjLXrLil6WLf5xz/+IV/5yleMHgztig2yb7/fTbuIdRtdVBMr1hQNP13JxHjy4opzArk3gHoBdesKrnTx9OpSqrRea9Nf/epXjYuo1kg2b94sFy9eNMpGRkaM2rWWab5OS0tLSdeOdV9vvfWWdHd3GzV53V5r3m43A0VNru5b96vbf+ITnzC6dsxju33eU6dOyXe+8x2jy+c973mPb421m0NvUno8XfS1W9dHHF1JYb/fH/7wh+W8Q40D7Rqz3tT8fDa/mnl9N7/fweSBBx6QL3/5y8vbNzU1Gd8njotjUJ2qaQDDfpYwv9dXXnlleb22rgX9TfiNe78xby/T76m5ZPrdjx49Grglylyn+6jE4cOHje0aGhrKyqwG8Ny5c6770JYu3UY1sndRb9y4cXkfO3bsKCkrFArGe774xS/6jp0gv4U4fjdBYzxpcRXX9VvvUeYx/vSnPznuS+NUy/U3W+t7UtjfWTXu32Gv8xjAKhlAPRHma70IVNsA6g/IKRj12Np94lSmXQdO+1q/fn3ZtpoP5HRBdtrWXD73uc/J3Nyc4zGef/75slwfP1i7Oyp9n7guWmG/nyZkO71n+/btoQ1gJc0qfbcg30H5wQ9+EMvF3s938qNTrQxgkM8S5PeqLTRPPfWU0VVkru/t7Q10foPEfdgbk3nD1c8aROu//e1vy123akDUkFRC9dRt77777rIyvemZ+/76179u5CI6ocbO3O7hhx8uKfvYxz62XKY3VCuPPPKIsf6WW27xdS6D/Bbi+t341T2pcRXX9Xt4eHi5rLm52XF/3/rWt8pitlb3pDgNYNT7d5jrPAawigZQ0ZPn1BVcDQOorXX79u0zavFW86m1GG3J0HX2Mmvegj1YtCakLYHW77Bt27ay2q5Zpj9ErWXoMXQ7c73mBjkdQ3OMvFoW7Vh/CF/60pcMQ6r5SlrjNtfrNnE100f5fnoh0e30Im01FnpzCvLZ/Grmtp+g30GxXgTHxsaMdfpXLzBxG0C/OtXCAAb5LFEGgahZ0t+W3/MbJu6DdgGbpkxH2wbR2lw+8pGPGNo5tUrY0e9gjS0r+t0+9alPlXRpaguGvRdFB4uY23zjG99YXm+OLrZe/7Rb20Tzss2bvR+tgvwW4vrdBDUcSYurOK/fZqzoedSKhhX9X9dbR5LX+p4UNtUi7vt3mOs8BrDKBlAvWtauYLMFrRoG0FoD0hPvt8xpX9Za90svvbS8XkcEWrEmbGsXkIk1J8XaHWQ9hjb72/N/vNALvfn+3/3ud8vrh4aGHG8GUS9aUb6ftcZq1dzerRDEAFbSzG0/Qb+DvRvuRz/6UckUIHEbQL861cIABvksQQygvl/NgZoPvcgHPb9h4j7ojcl6o3XrbnN6n26vJs38/F6jUPUaaPYouKGmwNqNa5rzAwcOlGxnGkVrN7DZwqeG1HzvE088UdL9q9PK+NUqyG8hrt+NXwOY1LiK8/ptbRkzWzdNTHPz05/+tG73pLgMYNT7d5jrPAawygZQceoKrlYOYJQyt+2tAad5BVb0f69aqV6gnI4RpJblVMO2Xlz1tdPxol60onw/648w7DkMopnbfoJ+B6duGm0B02k7qmEA/epUCwMY5LOELQtzfsPEfdAbk7amqCkzzZnbFFZu+9YbulnZ1Xwsa6ubFbNlVfOsvNBWPuuNzT5qWPOU7d3ApnHU3E2z7Hvf+16JOdTRxX61CvJbCLKtnyld0hpXcV6/1cCYZl7/mu/Tv/q/toJZY63W96S4DGDU60uY6zwGsAYG0NrtYM8NTIMBtJbZR5hpDdQr6KzviZoTY7Y0BPmMUY4b5/eLwwCGuRAF/Q6KdiNZE7CtNeRKxqDacev3XFX6PPbvWg2TF/ZGHWfch7kx6RRJ1nPt1oLltm/rtc0+v5+JadCCTFqshs3aUmmigyvsLUdqXlUL/eymbtq1Z70O26eCqqRVkN9CkG1raQBrHVdxX7+t3ZhmC7PZ5Wmfc7LW96SkGMAw13kMYI0MoL0rOEgwaF9+PQ2gJo465Rwomrdglmn3Shw/ljA1SGszd5wtgHF+v3oZwKDfwYo5Ita6b6eRm0kwgNbYcBqsZMZxkBaNpBjAMHEf9sZknTTdaVCV394Ct7kAzVbGIKMSK01zYu5Pb4DmoAFzvkBr/rKmspj5VGHOQZDfQtTfTRzXz3rGVdzXb01Jss9zqOlIej7tg4RqfU9KigGMcp3HAFbZANprx17BYJ12wp4LU2sDaE2Gt9a+Fc2ZMsuseRjV+rFZL+jWHBJrS4DT5Nthjxvn9wt63uMygEG/gxOqtbkPzXNKogG0trLff//9ZeWaI2U1B2kygGHi3iuuKh3b2orlpKXb+7QrrlJrw8mTJ40yTfoPgt7Q3AyCDlqxjhq2jvDVeLcOkPAzU0Ccv4Wwv5taGcBqxVXc12/Fmj+ojxt0Gxlc63tSlN9ZnNeXOK7zGMAqGkD7Tcq+jXXqAh0JpRfTjo4OY0RurQ2g5udoUrXmRFmnGNCcGyuaLG694OsoIzMZWy/amrStF+W4fmyazG2tCWqyuC56U7dO5RHXjzzO7+dWZn1KiY7EtF9EohrAoN9B0f91vZlbY52OQRPvk2gABwYGSubg1DhQLXXRJHPz96UtXGkzgGHi3iuuKh1buzKtg0Ls89g5ve/Pf/6z8fxea7enHZ32xT4Fix1tOdNcPTMfU7+ndXoL+yhlzQm0V6x1nkHFOoDNPiDE7zkI8luI63dTKwNYrbiK+/qtWNMTzO5O60juet2TovzO4ry+hLnOYwBrbACtXcH2bXSEk1PSpk4jUEsDqDVVqxm13lTtSfLKXXfd5TuXJY55sazzhPmZBzDqceP6fm5lbvuPywAG/Q72fdkX+0jMpBhAxZzKxG3RxzbVwuTFfaMOE/deceV1bPugEOtv30/+mmnCrJitcJUmRq60T83ls3fva/ehdfSt3vysN2HzO5jXNqdRnmGn9LH/FuL63dTKAFYrruK+fptYGyPs8zvW654U5XcW9/Ul6HUeA1hjA6i4DQIx5+zRvnyt4ejFUmuwtQog83/9gepErtpaac46rjVwnRfQDZ2lXGv/Ouu4+YgnzdHQ5G0dyRenAVR0xJ92I+lx9DPqxcA+GWyczfxxfL9KZebM+NYbWZwGMMh3UHRCW+1yMWfD18+l/1frSSBxnittKdDuEOtn15qvnyfFJNkAhon7SnHl59j2QSFOc8zZK6x6rbDHk2nU9Hzo9aRSq5G+V3s+9GZvbq+tkdrt5zay2Jomo9dNtzK3yYS9Jnf2+1uI63dTSwNYjbiK+3gm1vxUbfGv9jXbL2F/Z9W4vgS5zmMAAQCg6pjdf3FNigwA2QYDCACQAbRVzzqNBwAABhAAIONoN5R2kdkf5wUAgAEEAAAAAAwgAAAAAAYQAAAAADCAAAAAAIABBAAAAAAMIAAAAABgAAEAAAAAAwgAAAAAGEAAAAAAwAACAAAAAAYw5fzgBz8o+f+2224z1rGULl1dXeiArujKgrboiq4hFgxgCgxg0BOVF5555hlEQFd0BbRFV3SN6DMwgBjAVPHXv/4VEdAVXQFt0RVdMYAYQAAAAAAMIAaQWhSgK7qiLaArumIAMYDZgPwUdEVXQFt0RdecGMAVK1aULUHKleHhYWltbTUWfe2F1/ZRyzGA1E7RFV0BbdEVXTGAHgYwSvn4+Lh0dnZKoVAwFh2OrevCbh+1HAMIAAAAGMAqG8C+vj4ZHR1d/n9sbEx6e3tDbx+1HANI7RRd0RXQFl3RFQPowwA2NDRIe3u7DA4OBi5vbGyUpaWl5f/1ta5zw2v7qOUYwPCQn4Ku6Apoi67omhMDaJqoiYkJ6e7ulqGhoUDlTi2EahgrGc5K20ctt58Qpxm6MYDOTE9PIwK6oivIzMwMIlQBWgCzG6+pHwWsOXVtbW2Byu0tcouLi4FaAO3bRy33c2IwgAAAADlnfh4DaLKwsCAtLS2Byu05efq6p6fHdR9e20ctxwBSO0VXdAW0Rdf88Or//m+wN2iL4b59Is3N3kseDODc3Jz09/c75vlVKtcRuDoSd3Z21miG1RG6IyMjrsfx2j5qOQYwPOSnoCu6Atqia925fDl+I2df9H0xdh2ndhDIypUrZevWrXLkyJHA5YrOxactg01NTTIwMFD2/iDbx1GOAaR2iq7oCmiLrilEe/gCGrm/vfhisGPE2PWbagNYTaampq6cn+a6fw4MIAAAQI3x25KnaGvc3r0i11xTNIF1MnIYwJjo6OiQyclJDCC1U3QFdEVbdE2zrkHMnKIPaAjTLXv+fCp1xQAmFAygP8hPQVd0BbTNua5OrWphzJwuL78c7bgp0hUDiAGkdgroiq5oC8nV1a0lz2tARRAzV+k4GdUVA4gBBAAAqD9hWvLcRsbW0MxlxWdgADGA1E4BXdEVbaE2uqpRC9uSl6ABFWmMVwwgBjDVkPeDrugKaJtCXdW8WVv3ctaSRw4gYACp9aMrugLaZl9Xs7XO3tqnrXspbslLc7xiADGAAAAA8WK23Dl175qtfeTpYQABA0itH13RFdA2I7ran4xh7d7NYWtfUuMVA4gBTDXk/aArugLa1lFX09BduiRy9KjInXcWn4wxNobhS3i8YgAxgNSiAF3RFW3BW1drl61T125/f9EEOg3mgMTFKwYQAwgAAFCKPT/PaT4+a9fu22+jWcp9RioM4IoVK8oWO8PDw9La2mos+jpoedz7C3o8DCC1fnRFV0DbunDypPd8fHTtpj5eU2sAKzF+pabS2dkphULBWLq6uox1fsvj3l/Q42EA/UPeD7qiK6BtTCwuFs2f5vDpQA6rrozYzVy8ZtIA9vX1XYnd0eX/x8bGpLe313d53PsLejwMILV+dEVXQNuaol24Zkuf5X6FrtmN19QawIaGBmlvb5fBwcGy8sbGRllaWlr+X1/rOr/lce8v6PEwgAAAUFNOnRLZto2WvhyR2kEgaqImJiaku7tbhoaGygyiHTWMfsudDGeU/QU5np4Qc8EAejM9PY0I6IquIDOMPI2G3kcffLBsNS2A2Y3X1I8C1py6tra2knX2FrfFxcWKLXL2cjtR9xf0eE4nBgPoDHk/6IqugLYx8MADIr//PbrmKF5TbwAXFhakpaWlZJ09505f9/T0+C63E3V/QY+HAfQPtVN0RVdA2xi4+WaRv/wFXXMUr6k2gHNzc9Lf31+WB6gjbHWk7ezsrNHMqiNwR0ZGfJfbibq/oMfDAAIAQE14/XWRX/xCZMMGkTffRI8ckdpBICtXrpStW7fKkSNHHLfRufa0ZbCpqUkGBgYClbvNKxh2f37KMYDU+tEVXQFta8pbbxWNn07ofPEiuuYsXnkSiI2pqSlp1mHwCTsxGEBnyE9BV3QFtA2JDkRob0fXnMYrBtBGR0eHTE5OYgCpRaEroCvaZptXXy3m/qFrLuMVA5hQMIAAAFBVdHDiHXegAz4DA4gBpBYF6IquaJsb/vhHkX/7N3TNabxiADGAqYb8FHRFV0DbkDz1lMijj6JrTuMVA4gBpBYF6IquaJtH1Pz953+ia07jFQOIAQQAgDyi3b/aDQz4DAwgBpBaFKAruqJtTtABIJanVKFrvuIVA4gBTDXkp6ArugLahuT73y9OBYOuuYxXDCAGkFoUoCu6om3euHxZ5LvfFXnjDXTNabxiADGAAACQJ06eFNEnXunyzjvogc/AAGIAqUUBuqIr2maa558XueaaYu7f0hK65jheMYAYwFRDfgq6oiugrU9OnCiav+PH0ZV4Tb8BPHz4sKxYsaJknf5vX+wMDw9La2ursehrL7y2j1qOAaTWj67oCmhbNd56q9jlq92/6Eq8pt0Anj59Wjo6OhwNYCXGx8els7NTCoWCsXR1dRnrwm4ftRwDCAAAVeXNN0WuvRYdIP0GcHZ2VrZu3SoXLlwIbAD7+vpk1DL30djYmPT29obePmo5BpBaP7qiK6BtVTl3TuSGG9CVeE2/AdyxY8dyK5qTAWxoaJD29nYZHBwse29jY6MsWZJf9bWuc8Nr+6jlGMDwkJ+CrugKaOuDV14R2b4dXYnXdBvAAwcOyNDQUInhs6Mma2JiQrq7u0u2ddteDaMbXttHLbefEHPBAHozPT2NCOiKriAzMzOIUIkXXxS5/fbAb6MFMLvxmkoD6DTIw63bV3Pu2traStbZW+QWFxcDtQDat49a7ufEYAABACA0OvjwJz9BB0i3AXQyhG4sLCxIS0tLyTp7Tp6+7unpcd2H1/ZRyzGA4aF2iq7oCmjrg8OHRR56CF2J13wYwLm5Oenv7y/LA9TcQR2JqwNJtBlWR+iOjIy47t9r+6jlGMDwkJ+CrugKaOuDJ54Q+dWv0JV4zbYB1P9XrlxpjBI+cuSI43t0Lj5tGWxqapKBgQFPQ1lp+zjKMYDU+tEVXQFtq4aavyefRFfiNVsGME6mpqakWSfLTNiJwQACAEBoHnyw2A0MgAF0RieWnpycxABSi0JXQFe0zQ733lscCIKuxCsGMF3OHAPoDPkp6IqugLY+0ClgdCoYdCVeMYAYQGpRgK7oirY54Z//uTgZNLoSr/U0gDpAw0Qfi6aTIuvgiMuXLxMVGEAAAIibjo7i4+AAkmIAV61atTyRs47aBQwgtVN0RVdA25jRByK8+Sa6Eq/1NYDmNCv79u0zXl999dXGHHlqBgEDGATyU9AVXQFtPVhYENHZLRYX0ZV4ra8BXL16tWH41qxZYxjAZ5991lhvbRnEAGIAqZ2iK7oC2sbA+fMiIXvY0DW78VoXA7hp06blbl9t/bMaQ8AAAgBAjIyPi9x2GzpA/Q2gtv41NjYaiz6uzWT9+vWcEQwgtVN0RVdA2zh5+mmRn/0MXYnX+htAwADGBfkp6IqugLYe/PrXIo8/jq7EKwYQA0gtCtAVXdE2N2jrX0jDga7Zjde6GcC+vj5Zt26dMQegCYNAMIAAABAzO3YU8wAB6m0A29ralgeBWE1fGAN4+PDh5WllrAwPD0tra6uxDDs8/9CrPO79BT0eBpDaKbqiK6BtZObnRb73PZHXXkNX4rX+BlCN3unTp2VpaanE9AUdBKL76OjoKDOA41dqOp2dnVIoFIylq6vLWOe33E7U/QU9HgbQP+SnoCu6Atq6MDNTnP8v5ByA6JrteK3bPIDHjh27UjGZNwzgwsKCHD9+3OgS9ouOJNYnh1y4cKHMAGr38ujo6PL/+ri53t5e3+V2ou4v6PEwgNRO0RVdAW0js3evPnFB5J130JV4TYYB3L1793IXsHU5cOCA733s2LFjuRXNbgB1ehltXTTR17rOb7mdqPsLejwMIAAAROL4cZGNG4uTQAMkxQAq+hi4pqYmowVQ/+r/flGjODQ0tPy/3QA65QRaB5t4lduJur8gx9MTYi4YQG+mp6cRAV3RFWRGuzuhyPPPi1xzjcgLL0TeFS2A2Y3XVE4D49R6aDVZ9ha3xcXFii1y9nI7UfcX9HhOJwYD6Az5KeiKroC2/8/lyyInTxbNn7YAoivxmjUD6GQIrdhz7vR1T0+P73I7UfcX9HgYQGqn6IqugLaBjJ+mRJkDPiz3G3QlXnNlADU3UEfa6kARbWbVEbgjIyO+y+1E3V/Q42EAAQDAF1bj9/LLRTMIkCQDaJ3uxa0LN+xE0G7zALa0tBj5hQMDA4HK496fn3IMILVTdEVXQNtAaHdve3tVjR8xm914rZkBtD/xw2mpNBCjVkxNTV2pSDUn7sRgAJ0hPwVd0RVyqa050CPG7l50zVe88ixgGzqx9OTkJAaQWhS6ArqibbLNX0wDPdA1n/FatyeBAAYQAAACcuJEzcwf5Mtn1MQA6iPfLpOoigGkdoqu6Apo65+5ueJgDzWB6Eq8ptEAnjp1Su644w4iAAMYGfJT0BVdITfaXrwoct116Eq8ptcAxj0KGANILQrQFV3RNvNMTIh4PEceXYnXRBvAJI8CxgACAEAiGR4WufdedID0GkDAAFI7RVd0BbQNyMGDIvv2oSvxigHEAAL5KeiKrpAbbdX8qQlEV+I1rQbQLdePHEAMILVTdEVXQFsXtPtXu4HRlXjNkgEcGxvDAGIAAQDADR0AogNBANJmANesWeM6AliXq6++mjOCAaR2iq7oCmjrhE4Bo1PBoCvxmjYDuGnTJqOVz5zyxbqsXbtWTp8+TVRgAANBfgq6oivkQtuTJ0U2bBC5dAldidf0GUCTqNO9mC2Gup/29nY5bnskjlProp3h4WFpbW01lmEfORVe20ctxwBSO0VXdAW0deT8+eLj39QEoivxmmYDGCeTk5NXKkUbygxgJcbHx6Wzs1MKhYKxdHV1GevCbh+1HAMIAACu7N1bXADSbgC1xc4pHzDMIJClpSVpamoKZAD7+vpkdHR0+X8dgNJbYXZ1r+2jlmMAqZ2iK7oC2jrywgsiGzcWWwHRlXhNuwHUfD+nPMCgXcPamrZr1y45dOhQmQE0u4cHBwfL3tfY2GgYR6uJ1HVueG0ftRwDGB7yU9AVXSGz2s7MFLt+//u/0ZV4zYYBVLN34cKFSPswWw2HhoYcy9VkTUxMSHd3d9k2Ti2Elcyn1/ZRy+0nxFwwgN5MT08jArqiK1zxSjPZ+1JHj4rceWddPwItgNmN17oYQJ3u5VIMI5nm5uZkz549crDCzOjaStjW1layzt4it7i4GKgF0L591HI/JwYDCACQM+66q2gCAbJiAI8cOSLXX399bF9i1apVrmULCwvS0tJSss6ek6eve3p6XPfhtX3UcgwgtVN0RVdA2xLeeqs47cubb6Ir8ZodA+g2EXSYQSA6oOI6nRzTAW0h7O/vL8sD1BG4OhJ3dnbWaIbVEbojIyOux/DaPmo5BjA85KegK7pCJrU9e1akowNdiddsGUD74I+gg0BMw6gtf9u2bZNz586Vlev+tm7darQ2OqFz8WnLoI4gHhgYKHt/kO3jKMcAUjtFV3QFtF3mxAmRnTvRlXjNlgFMMlNTU9Lc3Jy4E4MBBADIEb/9LXP/AQawlnR0dBiTS2MAqUWhK6Ar2tYNNX+2Kc7QlXjNhAHUgRHr1q0r6fYNkwOYF2eOAXSG/BR0RVfIpLY//GGxGxhdidcsGUCdlsVp4AcGEANI7RRd0RXQ9go33FAcCIKuxGuWDKAavdOnTxtz41lN3/r164kKDCAAQL55+20RzUVfWEALyJYBXL16tRw7dkzm5+cNA6hz9enzgbVLGDCA1E7RFV0h19r+/e8iLtOboSvxmmoDuHv3bsd5AA8cOEBUYAADQX4KuqIrZE7bU6dEPB4WgK7EayoNoLJv3z5jTjxtAdS/+j9gAKmdoiu6Qu61fe45kR//GF2J12waQMAAAgCAA7/7ncjDD6MDYAA5MRhAaqfoiq6QG23//d9FfvMbdCVeMYAYQAygG+SnoCu6Qua03b1b5A9/QFfiFQOIAcQAUjtFV3SF3Gj7r/8q8uKL6Eq8YgAxgBhAAIDccNNNImfOoANgAO2Y08boY+Ta29uNOQTtDA8PS2trq7Ho66Dlce8v6PEwgNRO0RVdIafaXrlPyKVL6Eq8ZsMAVuuRb5OTk7Jhw4aSdePj49LZ2SmFQsFYurq6jHV+y+1E3V/Q42EA/UN+CrqiK2RKWzV+3/kOuhKv2TGA2mJ38eLF2A2gPk5O5xG00tfXJ6Ojo8v/j42NSW9vr+9yO1H3F/R4GEBqp+iKrpBTbbXrV7uA0ZV4zYoBXLt2rePTP6xLUGOorWm7du2SQ4cOlaxvbGw0jKHVJOo6v+V2ou4v6PEwgAAAOUUHf+ggEICsGMCXXnrJeNavmjzT7NkXzenzi2kah4aGHMvsWPftVR73/oIcT0+IuWAAvZmenkYEdEVXkJmZmWx8EZ3+RaeBSQi0AGY3XusyCCSI0avE3Nyc7NmzRw4ePFiy3t7itri4WLFFzl5uJ+r+gh7P6cRgAJ0hPwVd0RUypa1OAK0TQaMr8ZpFAxg3q1atKvnfnnOnr3ssD9b2KrcTdX9Bj4cBpHaKrugKOdVWHwGnj4JDV+IVA1gZHVBx3XXXlazTEbY60nZ2dtZoZtURuCMjI77L7UTdX9DjYQABAHLKj38s8txz6ADZNICvv/66bNy40Wi50/w4HSDy4IMP+n6/mf+n79+2bZucO3eubBuda6+lpcUYITwwMBCo3ClnL8r+/JRjAKmdoiu6AtqK9g6dOoWuxGs2DeCmTZtKRv6uWbPGeK35fPVmampKmpubE3diMIDOkJ+CrugKmdJ2yxaRv/8dXYnXbBrA1atXy8TERMnACM2L05bAetPR0WFMLo0BpBaFroCuaFtTTpwQ0QcbJOQpIMRstnWtiwF06mJV4pwgOu1gAAEAcsLlyyInT4pcc03xL0BWDaC2AP75z382pkNR9K/+7zU1CgYQqJ2iK7pCprTVGSI07UgXy2wR6Eq8ZtIAWnMArYs+1QMwgEEgPwVd0RVSq61OBqytfmNjxVZAdCVes24AL126JBs2bDBG8Wq3r7b87U7QzOcYQGpR6Iqu6Iq2VefoUZE770RX4jU/BhAwgAAAuUZb/Pr7iyYQAAMIGEBqp+iKrpBxbXWgh5n3l6ARv8RsvnTFAGIAUw35KeiKrpAqbc3Rvjrg4+230ZV4xQACBpDaKbqiK2Ra20IhsaN9idn86YoBxAACAEC1GR9/t9sXIIE+AwOIAaQWBeiKrmgbJzrgQ43fyy+jKyRG17oYQJ74gQGMC/JT0BVdIfHamq1/CZ3rj5jNp651MYDr16+/8jsI/0MwJ45uaGgwnt175swZx3LrYmd4eFhaW1uNRV974bV91HIMILVTdEVXyJi2ZstfSlv/iNls61oXA3jq1Cm54447Iu9naWlJnnzySdmyZUuZAaxcGRuXzs5OKRQKxtLV1WWsC7t91HIMIABAxrA+4i2FLX+QfepiAJ1a6HQJ2zWsTxQJYgD7+vqu/DbfHYU1NjYmvb29obePWo4BpHaKrugKGdL2/PnUjfYlZvOna91yAJ0W7dINXskaNVrX7AZQ99Xe3i6Dg4Nl79FHz2nroYm+1nVueG0ftRwDGB7yU9AVXSFx2u7dW1zQFRKsa6pHAV+8eNHIATx79mxZmZqsiYkJ6e7ulqGhoTKDaKeS+fTaPmq5/YSYCwbQm+npaURAV3QFmZmZScYHOX5cZOPGYitgBqAFMLvxmloDODU1JT09PYYJrITm3LW1tZWss7fILS4uBmoBtG8ftdzPicEAAgAkHDV/+pSPF15AC0g8dTOAmhe3bt26kpYwvzmAavq2b98uc3NzntsuLCxIS0tL2bGtOXn6Ws1kpc9aafuo5RhAaqfoiq6Qcm21RSeD5o+Yza6udTGA2iLnNPDDrwFU8zc5Oem5nRrE/v7+sjxAHYGrI3FnZ2eNZljNIRwZGXHdj9f2UcsxgOEhPwVd0RUSoe3RoyJ33omukBpd6zYI5PTp00a3qNX06fyAfvCa5880llu3bpUjR4447kPn4tOWwaamJhkYGCh7f5Dt4yjHAFI7RVd0hRRr299fNIHoCinRtS4GcPXq1XLs2DGZn583jJp20x4/ftzoEq43mlvYnIBnNWIAAQBSwptvFqd9uXQJLSA11MUA7t6927EV78CBA3UXREcV++lexgBSi0JXQFe0NXL/zAmf0RVSpGvdBoHs27fP6A7VFkD9q/8DBjAo5KegK7pCXbXVe1eG71/EbHZ1TfU8gBhAoHaKrugKddN2fr7Y8peUOQiJWXTFAGIAAQCgyugz3XnWL2TEZ9TMAG7bts0YDKK5fzr445FHHuFsYACpnaIrukKytTXNnpn39/LL6Aqp1LUuBnDz5s2Og0Duu+8+ogIDGAjyU9AVXaFm2uqE/qbxy0nLHzGbXV3rNg+gzs+n078oOh3MoUOHZNWqVUQFBpDaKbqiKyRPW322rz7pw/JUJ3SFNOtaFwO4Zs0ax/Vez8fFAAIAQF3Yu7e4AGTUZ9TEAO7fv1/27NlTsk4fjzY2NsYZwQBSO0VXdIVkaXv8eLHLV1sB0RUyomtNDKBTvp/TsmnTJqICAxgI8lPQFV2hqtqePFns+n3hBXSFTOlaEwOoOX9+loaGBqICA0jtFF3RFZKhrQ7y0Ja/nOX9EbP50JV5ADGAAADgRIYf8QaQSgNodhlri6E+u/fMmTNl2wwPD0tra6ux6Oug5XHvL+jxMIDUTtEVXaGO2mrXL5M8E7MZ1rUuBvDJJ580pnyx5wBqN3AQlpaWjH1t2bKlZP34+LgxqKRQKBhLV1eXsc5vuZ2o+wt6PAygf8hPQVd0hdi1NfP+ctz1S8xmX9e6GEDzCSBx5QDa5w/s6+u78rt994ero4t7e3t9l9uJur+gx8MAUjtFV3SFOmirrX3k/RGzOdG1LgZQjd7Zs2dj+QJqrLR1zYrOJ6itgyb62jrHoFe5naj7C3o8DCAAQI0xn+tL3h/khLoYwOuvv954+kdULl68aOQA2s2kti46mU6/5Xai7i/I8fSEmAsG0Jvp6WlEQFd0BZmZmQn/ZrPVL+PP9Q0DLYAJjNc0G0Dl1ltvjfT+qakp6enpMUygHXuL2+LiYsUWOXt53PsLejynE4MBdIb8FHRFV4isLQM+iNkc6loXAzg0NGTk/IUdBKKmb/v27TI3N+dYbs+509dqFv2Wx72/oMfDAFI7RVd0hRpp+/zzDPggZnOpa92eBRxlEIiav8nJSddyHWGrI21nZ2eNZlbNERwZGfFdHvf+gh4PAwgAUGW0tc9s+dNHvQHkjLoYQDV7UQaBOD1Gzo7OtdfS0iJNTU0yMDAQqDzu/fkpxwBSO0VXdIUaaWsaP0b7ErM51rUuBlCNUByDQKqB5hY2J2AEGAbQH+SnoCu6QiBtrXP8kfNHzOZY17oYwIWFBSMvLonoqOJK3csYQGpR6AromlJtmeOPmEXX+hpApy7cME8CyTIYQACAmDCNH3P8AdTXANoHf0R9EggGkFoUoCu6oq0j1gmegZhF1/oaQMAAxgX5KeiKruCqbaHABM/ELLpiADGA1KIAXdE1N9paR/oCMYuuyTCA5ABiAAEAqobO68dgD4DkGUCn/D81gOQAYgCpnaIrukIkbc+fL07zwuTOxCy6Js8AOqHm7+jRo0QFBjAQ5KegK7pCibb79ons3YsgxCy6psUAjo2NydVXX01UYACpnaIrukI4bWdni12/MzMIQsyia1oM4Llz5+gCxgACAARH5/ljuheA5BtAt0Ega9eu5YxgAKmdoiu6Qjjjx3QvxCy6JtsAOg0C6e/vJyIwgIEhPwVd0TWnWKd5uWL8jh4+jCbELLom3QDGwdTUlOzfv1/a29vLypxaF+0MDw9La2ursehrL7y2j1qOAaR2iq7oCj55/vl3p3nRVkC0JWbRNT8GcOfOnXLw4EFHc+e0zsr4+Lh0dnZKoVAwlq6uLmNd2O2jlmMAAQB8oGZPW/6Y5gUgnQbw+JUf7po1a2KZCDqMAezr67tScXx3glAdgdzb2xt6+6jlGEBqp+iKruCBtcvXYYJntCVm0TUFBlAHe5iGz7qEGQXsZgB1X9o9PDg4WFbe2NgoS0tLy//ra13nhtf2UcsxgOEhPwVd0TXD/H/37rL5s3T5oi0xi64pNIBq9i5cuBDLF3Br7VOTNTExId3d3TI0NOT5nkrm02v7qOX2E2IuGEBvpqenEQFd0TWLWFv8fDzWbYa5/6oCLYDVIQnxWhcDqBM+X7p0qaoG0ERz7tra2krW2VvkFhcXA7UA2rePWu7nxGAAASA3WAd5KC6tfgCQMgN45MgRuf7662tiABcWFqSlpaVknT0nT1/39PS47sNr+6jlGEBqp+iKriCRBnmgLTGLrikwgG4TQcc1CMRkbm7OmF/QngeoI3B1JO7s7KzRDKsjdEdGRlz347V91HIMYHjIT0FXdM0A8/OlEzp7dPeiLTGLrik1gE4TQQcdBFJprj/TTG7dutVobXRC5+LTlsGmpiYZGBjwNJWVto+jHANI7RRd0TV3aB7Uvn2lT/II2d2LtsQsuqbAACYZnWC6OQHPksQAAkCm0VY/vdaqAVQjSJ4fAAawnnR0dMjk5CQGkFoUugK6VhOz1Q9tiVl0xQACBjAo5KegK7qm1PjF3NOCtsQsumIAMYDUogBd0TVJaPdulYwfMUvMoisGEAMIAJA042cd3QsAifUZGEAMILUoQFd0jY7V+OnoXrQlZiFRumIAMYCphvwUdEXXhGHt7o0wrQvaErPoigHEAGIAqZ2iK7qmAWurX42ndSFm0RVdMYAYQACAWmEd3FGj7l4AwABiAKlFIQK6omu9TZ9JHSdzJmbRFV0xgBjAHEF+Crqia53MH9oSs5BqXTGAGEBqUYCu6OqOtVUvwdO5ELPoiq4YQAwgAEAcWAd1MJcfQKZ9RmoM4NTUlOzfv1/a29sdy4eHh6W1tdVY9HXQ8rj3F/R4GEBqp+iKrnUjhYM6iFl0RdecGMCdO3fKwYMHZcWKFQ6V1nHp7OyUQqFgLF1dXcY6v+Vx7y/o8TCA/iE/BV3RNQbMbl57S18dB3UQs+iKrhjAijgZwL6+PhkdHV3+f2xsTHp7e32Xx72/oMfDAFI7RVd0rYnhK9ZQM9HFS8yiK7piAKWxsVGWlpaW/9fXus5vedz7C3o8DCAA1MzwMXcfQC7JpAF0WtfQ0OC7PO79BT0eBpDaKbqia80MX4q6eYlZdEVXDGBFc2VvcVtcXKzYImcvj3t/QY6nJ8RcMIDenDx5EhHQFV2taLpJDgwfRqU2kAOIAUyVAbTn3Onrnp4e3+Vx7y/o8ZxODAaQiz66omtFXntNZO9ekWuuKZrAjBs+YhZd0RUDWLZOR9jqSNvZ2VmZmZkxRuCOjIz4Lo97f0GPhwEEAE/U2F26JHL0qMiddxZb+h55ROT8ebQBgOwaQDV+9sWKzrXX0tIiTU1NMjAwUPb+SuVOpjLK/vyUYwCpnaIruvoyfcVa5bvdu/39RRP4xhtoC+iKrtk3gNVCJ5huTsBUCBhAf5Cfgq650FVziH/72/K8vrffRlRiFl3RFQMYBx0dHTI5OYkBpBaFrlBbXd3M3PS0yI4dxeXcueK6nOT1EbPoiq4YwNyBAQTIEZrLZx+5a10OHSq2AgIAYAAxgEDtFF0zoqvm8GkunxO09hGz6IquGEAMIJRCfgq6JgqPnDxXXc2BHEDMoiu6YgAxgBhAaqfomhDm593LzKlY1MRV6sb1WnQ/QMyiK7piADGAGECAGuLU1TozI7Jvn7d5M1vwwpo4RvMCAAYQMIDUTtG1xjg9L9dc1ACqEYzBvBGvxCy6QlJ0xQBiAFMN+SnoGpkXXxRpby99Xq5Jpa5fdCVm0RVSrCsGEANILQqyqau1S3dxUeTsWZETJ4oTKuszc3/4Q534U2TDBpGXXkJXYhbQNVe6YgAxgADZwumpGbrccIPIzp1F86fz6qkZVFM4N4dmAJB7n4EBxABSi4L06ur01AzlnXfQlZgFdEVXDCAGMCuQn4KuBmar3+bNiX5qBvGKtugKSdE1kwZwxYoVZYud4eFhaW1tNRZ97YXX9lHLMYDUTtG1AgsL7mVurX7oSswCuqJr/gxgJcbHx6Wzs1MKhYKxdHV1GevCbh+1HAMIYDN6OoBDR+f+x3+I3HKL9zx8PCsXAAAD6GUA+/r6ZHR0dPn/sbEx6e3tDb191HIMILXT3Oqqpu2VV0R+8xsN8lJTd+utIo89VjSClaZjSdGzcolXtEVXSIqumTWADQ0N0t7eLoODg2XljY2NV+47S5Z70JKxzg2v7aOWYwDDQ35KCnW9eFHk6adFdu0q5ux1dxcnW9ZRuaaZq9Tli66AtuiKrhhA94aFJZmYmLhyb+mWoaGhMoNoRw1jJUNZafuo5RhAaqeZ1lWnWVFz94tfiHR1FSddVvOnJlDNILoC2qIrumIA40Zz7tra2krW2VvkFhcXA7UA2rePWm4/IeaCAYTU8dZbIqdOiWil64EHRG6+uTjR8m23iTzxhMjp0+TqAQAkgMwbwIWFBWlpaSlZZ8/J09c9PT2u+/DaPmq5nxODAaR2mkhd33hDZGREZP9+Ec1rVbOnpu/BB0V+/3uRv/xF5NIlBCVe0RZdIWG6ZtoAzs3NSX9/f1keoI7A1ZG4s7OzMjMzY4zQHdGbmAte20ctxwCGh/yUGuqqLXd/+5vI4cMiP/tZ8cka//RPInfeWRzE8T//U2wBBOIVbdEVEq9rZgeBrFy5UrZu3SpHjhxx3Ebn4tOWwaamJhkYGCh7f5Dt4yjHAFI7TZyu2nKnpk7NnZo8TaW48cai+dPf1dQU3bnEK9qiK6RUV54EYmPqyk2tWaegSNiJwQBCVbHn7m3bVpyK5V/+ReTRR0Wee67Y3QsAAJkAA2ijo6NDJicnMYDUorKJTrOi3bjHjhXn2LvnnuLIXFvu3tlnn6U7l3hFW0DXDOuKAUyJM8cAOkN+SgCjd9NNRaOnhk////WvNTehuJ1tMmV0JV7RFtA127piADGA1KLSjLbSRTB66Eq8oi2gaz51xQBiACFNvPnmu8/I7esrGj01fCGNHgAA4DMwgBhAalH1YnHReb0aObvhu+WWd5+RW6U59qj1E69oC+iabV0xgBjAVJO6/BSnLlvtqtURt27Lrbe+a/j0sWroSrwC2qIrumIAMYDUohKGtTXPqQXPqct2YcF5X27rqfUTr4C26IquGEAMINQAuxnT//205llb8HgsGgAAJNBnYAAxgPmsRTm1tFlb7zTvzql71mmkrXVfdWrBo9aPrmgL6IquGEAMYGbxnUdhH2Thx9zZW+/m5yvvM4+6ArqiLbpCKnXFAGIAs1WLCjLIopK5U1LaeketH13RFtAVXTGAGMDs4NVNG2SQRY7NHQAAAAawRgxfMSKtra3Goq8xgD7Q1ryg3bQMsqDWj65oC+iKrhjAJDA+Pi6dnZ1SKBSMpaury1iXOwOo3axvvFFskdPvr0Z4cFDk8cdF9uwRufdekdtuK3bZbt7sq5v2j//1XwRYFSDvB13RFtA127piAGtAX1+fjI6OLv8/NjYmvb292TGAbt2p9oEW2j3b3i7S3V00ej/5icjDDxcNoBpBNYRqDKem5IpTFnn7bWqn1PrRFdAWXdEVA5hOGhsbZWlpafl/fa3ramYA434urN8RtPYWPJ5PCwAAkAgwgDVgxYoVZesaGhpqYwC1Ra2SQQu7eI2gVWow0ILaKbqiK6AtuqIrBjCR2FsAFxcXXVsA9YSYi9v6isvnP1++dHT4f7+fZceOePcXYbn55psT81mytKAruqZt6enpQYcqLJqzjg7ZjVcMYJWx5wDqaz35AAAAAGkAAxgCHfGrtajZ2VmZmZkxRgSPjIwgDAAAAGAAs4zO/dfS0iJNTU0yMDCAIAAAAIABhMqQM8HCwsLCwsJCDiCA8Ig8dEVXQFt0RVdaAIEfEaAruqItoCu6YgABAAAAAAMIAAAAABhAAAAAAMAAQk2ZmpqS/fv3S3t7u2P5s88+K9dee61s3rxZnnnmmcDlOg1Pa2ursehrdI2uqz7i0L7kBfP76iMdOzo65MyZM4FjLmo5ugbXLa8xG4euXteSvF5jq61tkmIWAwhVYefOnXLw4EHH4FbjsWvXLuMRejqRtj5F5ejRo77LdSJunXy7UCgYi07KrevQNZqueTJ8bugjHp988knZsmVLyXqvmItajq7hdMt7zIbV1etakvd4raa2SYpZDCBUvTZlR39QakJMLly4IDfeeKPvcvuj+MbGxqS3txddI+qKAXyXVatWlfzvFXNRy9E1nG7EbDhdva4lxGv1tMUAQq6NinY/Xr58uaSmtXr1at/ljY2Nxjprua5D12i6mt0e2m0xODiY25jVi7vW8K14xVzUcnQNpxsxG05Xr2sJ8Vo9bZMUsxhAqLlROXHihNx9992ysLAgc3Nzcs899xg/CL/lTvu0lqNrOF3Ni9nExIR0d3fL0NBQ7uL14sWLRt7P2bNnPfUOEpN5j9lq6Zr3mA2rqx+TkvdrbLW0TVLMYgCh5kZF0cEImzZtkg0bNsjTTz9t/PVbbq+BabcmLYDRdbWiuS1tbW250lQTtzUvUi/8Xi0i9piLWo6u0XXLW8xG0dXrWpL3a2w1tU1SzGIAoS5GxYqOotLBCX7L7TkY+lp/rOgaTVcr2krY0tKSq9r+9u3bjZZRJ7xiLmo5ukbXLU8xG1VXr2tJnq+x1dY2STGLAYS6GhX98WguhA5I8FuuI6505NXs7KwxmlVzNEZGRtA1oq4meuHr7+/PVU6VXvAnJyddy71iLmo5ukbTLW8xG1VXr2tJnq+x1dY2STGLAYSqGRS3uY7M/3V0ldam7PMseZUr2nqlNaempiYZGBhA1xh01bKVK1fK1q1b5ciRI8RrwJiLWo6uwXXLa8zGoavXPrjGVkfbJMUsBhAAAAAgZ2AAAQAAADCAAAAAAIABBAAAAAAMIAAAAABgAAEAAAAAAwgAAAAAGEAAAAAAwAACQIQf8VVXsbDUZQEADCAA1NEAAhB3AIABBOBGDEDcAQAGEIAbMQBxBwAYQABuxADEHQAGEAC4EQMQdwAYQADgRlwVVqxYkcj9xf25qr3van5eDCAABhAAMIC+Wb16dWr0s3/WJBjAIPphAAEAAwiAAYyV+fl52blzp6xZs0a2bNkiFy9eLDEeo6OjsmnTJqP80KFDy+vNxb5te3u7rFy5ssy4VDrO0aNHpbm52XhfJbPjdDz7Z3N6j9tndXpvpc/pxM9//nNZu3attLW1yTPPPFNynGPHjsn1118vDQ0Nxvc7fPiw62dy29bcfmRkxPi8q1atkt7eXikUCr7e66atn++JAQTAAAJARg3gQw89JI8//rjx+qmnnpK77rqrxHjs2LFDLly4IFNTU/LNb37T0YyZ/99+++1y/vx5x20qHaexsVHOnTvn+VntJs7ts1V6n9d7K31OO7/85S/lV7/6lfH60qVL8thjj5Uc64477pBXX33VeD02NmYYRbfP5LXtfffdt2zSnnvuObnnnnt8vddNWz/fEwMIgAEEgIwawKuvvlpmZmaM10tLS2XGQ42NmwGzm6rFxUVX41XpOK2trXLgwAGjVSqIAXT7bH4MoNt7K31OOy0tLTI3N1fxWJU+f5Dvamf9+vW+3uumrZ/viQEEwAACQFIMYHNz+MXFLFgXs/vWzTj5KXPb3u04k5OT0tHRYZgSbd0KY4qCGsAwn9OOU5l1X9ry9qMf/chohbN3wdo/Q5BtFe269fNeN239fE8MIAAGEACSYgBjZsOGDa4tb3EawErHMdE8NzUq9TSAfj6n1YRp65nbvjQvULuFL1++7Pn5vbY9ffp02Xnz8143bf18TwwgAAYQADJqADWHTXPAghonNT/2ASOV3l/pOCZqcqphAL0+a9DPaaJ5eENDQ8Zr3f+uXbvKNHrllVcMkzg8PGyUvf76646fqdK2+nrjxo1y5swZ4/9Tp04ZOYx+3uumrZ/viQEEwAACQEYNoLJnzx6jRcir69H6v7YoaZejXwPodRxdtKwaXcBen9Xv57QzOztrjMhVA6YjdPWzW7fX0bhNTU3GogNG7r///uUBJ/bPVGlb3U5HGF977bXGsbZv314y2KbSeytp6/U9MYAAGEAAyLABBCDuADCAAMCNGIC4A8AAAgA3YiDuAAADCADciIG4AwAMIABwIwbiDgAwgADAjRiIOwDAAAJAmBsxC0s9FgDAAAIAAABASvg/tXqFD+304ncAAAAASUVORK5CYII="/>
          <p:cNvSpPr>
            <a:spLocks noChangeAspect="1" noChangeArrowheads="1"/>
          </p:cNvSpPr>
          <p:nvPr/>
        </p:nvSpPr>
        <p:spPr bwMode="auto">
          <a:xfrm>
            <a:off x="453866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" name="Imagen 2" descr="Captura de pantalla 2019-05-02 a la(s) 08.54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8"/>
            <a:ext cx="9144000" cy="3378089"/>
          </a:xfrm>
          <a:prstGeom prst="rect">
            <a:avLst/>
          </a:prstGeom>
        </p:spPr>
      </p:pic>
      <p:pic>
        <p:nvPicPr>
          <p:cNvPr id="4" name="Imagen 3" descr="Captura de pantalla 2019-05-02 a la(s) 08.55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5" y="3608733"/>
            <a:ext cx="6221997" cy="30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0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9-05-02 a la(s) 10.13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227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5777" y="4411891"/>
            <a:ext cx="8748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Protein Information Resource (PIR) </a:t>
            </a:r>
            <a:r>
              <a:rPr lang="es-ES_tradnl" dirty="0" smtClean="0"/>
              <a:t>es un recurso público de bioinformática integrado para apoyar la investigación en biología genómica, </a:t>
            </a:r>
            <a:r>
              <a:rPr lang="es-ES_tradnl" dirty="0" err="1" smtClean="0"/>
              <a:t>proteómica</a:t>
            </a:r>
            <a:r>
              <a:rPr lang="es-ES_tradnl" dirty="0" smtClean="0"/>
              <a:t> y de sistemas y estudios científicos.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u="sng" dirty="0">
                <a:hlinkClick r:id="rId4"/>
              </a:rPr>
              <a:t>Wu </a:t>
            </a:r>
            <a:r>
              <a:rPr lang="en-US" i="1" u="sng" dirty="0">
                <a:hlinkClick r:id="rId4"/>
              </a:rPr>
              <a:t>et al.</a:t>
            </a:r>
            <a:r>
              <a:rPr lang="en-US" u="sng" dirty="0">
                <a:hlinkClick r:id="rId4"/>
              </a:rPr>
              <a:t>, 2003).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434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9-05-02 a la(s) 10.20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74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5955" y="-279401"/>
            <a:ext cx="7313613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dirty="0" err="1" smtClean="0">
                <a:solidFill>
                  <a:srgbClr val="1F497D"/>
                </a:solidFill>
                <a:latin typeface="Tahoma" charset="0"/>
              </a:rPr>
              <a:t>Resumen</a:t>
            </a:r>
            <a:endParaRPr lang="en-US" sz="3600" dirty="0">
              <a:solidFill>
                <a:srgbClr val="1F497D"/>
              </a:solidFill>
              <a:latin typeface="Tahoma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06689"/>
            <a:ext cx="8458200" cy="4114800"/>
          </a:xfrm>
        </p:spPr>
        <p:txBody>
          <a:bodyPr>
            <a:normAutofit lnSpcReduction="10000"/>
          </a:bodyPr>
          <a:lstStyle/>
          <a:p>
            <a:r>
              <a:rPr lang="es-ES_tradnl" sz="2800" dirty="0" err="1" smtClean="0">
                <a:latin typeface="Tahoma" charset="0"/>
              </a:rPr>
              <a:t>Swiss-Prot</a:t>
            </a:r>
            <a:r>
              <a:rPr lang="es-ES_tradnl" sz="2800" dirty="0" smtClean="0">
                <a:latin typeface="Tahoma" charset="0"/>
              </a:rPr>
              <a:t> (</a:t>
            </a:r>
            <a:r>
              <a:rPr lang="es-ES_tradnl" sz="2800" dirty="0" err="1" smtClean="0">
                <a:latin typeface="Tahoma" charset="0"/>
              </a:rPr>
              <a:t>Uniprot</a:t>
            </a:r>
            <a:r>
              <a:rPr lang="es-ES_tradnl" sz="2800" dirty="0" smtClean="0">
                <a:latin typeface="Tahoma" charset="0"/>
              </a:rPr>
              <a:t>): pobre cobertura de secuencia, altamente estructurada, excelente anotación</a:t>
            </a:r>
          </a:p>
          <a:p>
            <a:r>
              <a:rPr lang="es-ES_tradnl" sz="2800" dirty="0" smtClean="0">
                <a:latin typeface="Tahoma" charset="0"/>
              </a:rPr>
              <a:t>PIR: integral, mala calidad de la anotación NRL_3D: menos exhaustivo, pero se relaciona directamente con la información estructural</a:t>
            </a:r>
          </a:p>
          <a:p>
            <a:r>
              <a:rPr lang="es-ES_tradnl" sz="2800" dirty="0" err="1" smtClean="0">
                <a:latin typeface="Tahoma" charset="0"/>
              </a:rPr>
              <a:t>GenPept</a:t>
            </a:r>
            <a:r>
              <a:rPr lang="es-ES_tradnl" sz="2800" dirty="0" smtClean="0">
                <a:latin typeface="Tahoma" charset="0"/>
              </a:rPr>
              <a:t> (NCBI): la más completa y de baja calidad de anotación</a:t>
            </a:r>
          </a:p>
          <a:p>
            <a:r>
              <a:rPr lang="es-ES_tradnl" sz="2800" dirty="0" smtClean="0">
                <a:latin typeface="Tahoma" charset="0"/>
              </a:rPr>
              <a:t>Conclusión - INTEGRAR BASES DE DATOS</a:t>
            </a:r>
          </a:p>
        </p:txBody>
      </p:sp>
    </p:spTree>
    <p:extLst>
      <p:ext uri="{BB962C8B-B14F-4D97-AF65-F5344CB8AC3E}">
        <p14:creationId xmlns:p14="http://schemas.microsoft.com/office/powerpoint/2010/main" val="1851083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AR" smtClean="0">
                <a:solidFill>
                  <a:srgbClr val="1F497D"/>
                </a:solidFill>
                <a:latin typeface="Tahoma" charset="0"/>
              </a:rPr>
              <a:t>Como interrogamos a una Base de Datos?</a:t>
            </a:r>
            <a:endParaRPr lang="es-AR">
              <a:solidFill>
                <a:srgbClr val="1F497D"/>
              </a:solidFill>
              <a:latin typeface="Tahoma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628" y="1662289"/>
            <a:ext cx="8391172" cy="3036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2800" dirty="0" smtClean="0">
                <a:latin typeface="Tahoma" charset="0"/>
              </a:rPr>
              <a:t>Dos formas de buscar bases de datos</a:t>
            </a:r>
          </a:p>
          <a:p>
            <a:r>
              <a:rPr lang="es-ES_tradnl" sz="2800" dirty="0" smtClean="0">
                <a:latin typeface="Tahoma" charset="0"/>
              </a:rPr>
              <a:t>Consulta de la base de datos: busca información textual contenida en las secciones de encabezado de las entradas de la base de datos</a:t>
            </a:r>
          </a:p>
          <a:p>
            <a:endParaRPr lang="es-ES_tradnl" sz="2800" dirty="0" smtClean="0">
              <a:latin typeface="Tahoma" charset="0"/>
            </a:endParaRPr>
          </a:p>
          <a:p>
            <a:r>
              <a:rPr lang="es-ES_tradnl" sz="2800" dirty="0" smtClean="0">
                <a:latin typeface="Tahoma" charset="0"/>
              </a:rPr>
              <a:t>Búsqueda en la base de datos: busca información de secuencia con consultas de secuencia</a:t>
            </a:r>
          </a:p>
        </p:txBody>
      </p:sp>
    </p:spTree>
    <p:extLst>
      <p:ext uri="{BB962C8B-B14F-4D97-AF65-F5344CB8AC3E}">
        <p14:creationId xmlns:p14="http://schemas.microsoft.com/office/powerpoint/2010/main" val="275786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2EF-A7E1-4545-BE76-48412D84BD99}" type="datetime8">
              <a:rPr lang="en-US"/>
              <a:pPr/>
              <a:t>3/5/19 11:16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Ejercicios</a:t>
            </a:r>
            <a:endParaRPr lang="es-AR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AR" sz="2400" dirty="0" smtClean="0"/>
              <a:t>Buscar las estadisticas de las dos bases de datos de nucleotidos principales. Tienen el mismo número de secuencias?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AR" sz="2400" dirty="0" smtClean="0"/>
          </a:p>
          <a:p>
            <a:pPr algn="just">
              <a:lnSpc>
                <a:spcPct val="90000"/>
              </a:lnSpc>
            </a:pPr>
            <a:r>
              <a:rPr lang="es-AR" sz="2400" dirty="0" smtClean="0"/>
              <a:t>Buscar un gen de interés (por su nombre) en GenBank y </a:t>
            </a:r>
            <a:r>
              <a:rPr lang="es-AR" sz="2400" dirty="0" smtClean="0"/>
              <a:t>Ensembl: </a:t>
            </a:r>
            <a:r>
              <a:rPr lang="es-AR" sz="2400" dirty="0" smtClean="0"/>
              <a:t>Que información se obtiene de cada una?</a:t>
            </a:r>
          </a:p>
          <a:p>
            <a:pPr algn="just">
              <a:lnSpc>
                <a:spcPct val="90000"/>
              </a:lnSpc>
            </a:pPr>
            <a:endParaRPr lang="es-AR" sz="2400" dirty="0" smtClean="0"/>
          </a:p>
          <a:p>
            <a:pPr algn="just">
              <a:lnSpc>
                <a:spcPct val="90000"/>
              </a:lnSpc>
            </a:pPr>
            <a:r>
              <a:rPr lang="es-AR" sz="2400" dirty="0" smtClean="0"/>
              <a:t>Buscar una proteína en Uniprot (por su nombre): Que información obtenemos?</a:t>
            </a:r>
          </a:p>
          <a:p>
            <a:pPr algn="just">
              <a:lnSpc>
                <a:spcPct val="90000"/>
              </a:lnSpc>
            </a:pPr>
            <a:endParaRPr lang="es-AR" sz="2400" dirty="0" smtClean="0"/>
          </a:p>
          <a:p>
            <a:pPr algn="just">
              <a:lnSpc>
                <a:spcPct val="90000"/>
              </a:lnSpc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54168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2EF-A7E1-4545-BE76-48412D84BD99}" type="datetime8">
              <a:rPr lang="en-US"/>
              <a:pPr/>
              <a:t>3/5/19 11:16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Bases de </a:t>
            </a:r>
            <a:r>
              <a:rPr lang="en-US" dirty="0" err="1" smtClean="0">
                <a:solidFill>
                  <a:schemeClr val="tx2"/>
                </a:solidFill>
              </a:rPr>
              <a:t>datos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Biológicas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err="1" smtClean="0">
                <a:solidFill>
                  <a:schemeClr val="tx2"/>
                </a:solidFill>
              </a:rPr>
              <a:t>por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qué</a:t>
            </a:r>
            <a:r>
              <a:rPr lang="en-US" dirty="0" smtClean="0">
                <a:solidFill>
                  <a:schemeClr val="tx2"/>
                </a:solidFill>
              </a:rPr>
              <a:t>?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311"/>
            <a:ext cx="8229600" cy="4525963"/>
          </a:xfrm>
        </p:spPr>
        <p:txBody>
          <a:bodyPr/>
          <a:lstStyle/>
          <a:p>
            <a:r>
              <a:rPr lang="es-ES_tradnl" dirty="0" smtClean="0">
                <a:latin typeface="+mj-lt"/>
              </a:rPr>
              <a:t>La necesidad de almacenar y comunicar grandes conjuntos de datos ha crecido.</a:t>
            </a:r>
          </a:p>
          <a:p>
            <a:r>
              <a:rPr lang="es-ES_tradnl" dirty="0" smtClean="0">
                <a:latin typeface="+mj-lt"/>
              </a:rPr>
              <a:t>Poner a disposición de los científicos datos biológicos.</a:t>
            </a:r>
          </a:p>
          <a:p>
            <a:r>
              <a:rPr lang="es-ES_tradnl" dirty="0" smtClean="0">
                <a:latin typeface="+mj-lt"/>
              </a:rPr>
              <a:t>Hacer que los datos biológicos estén disponibles en forma legible por computadora.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977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2EF-A7E1-4545-BE76-48412D84BD99}" type="datetime8">
              <a:rPr lang="en-US"/>
              <a:pPr/>
              <a:t>3/5/19 11:16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378371" cy="1143000"/>
          </a:xfrm>
        </p:spPr>
        <p:txBody>
          <a:bodyPr>
            <a:normAutofit fontScale="90000"/>
          </a:bodyPr>
          <a:lstStyle/>
          <a:p>
            <a:r>
              <a:rPr lang="es-AR" sz="4000" smtClean="0">
                <a:solidFill>
                  <a:srgbClr val="1F497D"/>
                </a:solidFill>
              </a:rPr>
              <a:t>Diferentes clasificaciones de Bases de Datos</a:t>
            </a:r>
            <a:endParaRPr lang="es-AR" sz="4000">
              <a:solidFill>
                <a:srgbClr val="1F497D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latin typeface="+mj-lt"/>
              </a:rPr>
              <a:t>Tipo de datos</a:t>
            </a:r>
          </a:p>
          <a:p>
            <a:pPr>
              <a:buFont typeface="Wingdings" charset="2"/>
              <a:buChar char="ü"/>
            </a:pPr>
            <a:r>
              <a:rPr lang="es-ES_tradnl" dirty="0" smtClean="0">
                <a:latin typeface="+mj-lt"/>
              </a:rPr>
              <a:t>secuencias de nucleótidos</a:t>
            </a:r>
          </a:p>
          <a:p>
            <a:pPr>
              <a:buFont typeface="Wingdings" charset="2"/>
              <a:buChar char="ü"/>
            </a:pPr>
            <a:r>
              <a:rPr lang="es-ES_tradnl" dirty="0" smtClean="0">
                <a:latin typeface="+mj-lt"/>
              </a:rPr>
              <a:t>secuencias de proteínas</a:t>
            </a:r>
          </a:p>
          <a:p>
            <a:pPr>
              <a:buFont typeface="Wingdings" charset="2"/>
              <a:buChar char="ü"/>
            </a:pPr>
            <a:r>
              <a:rPr lang="es-ES_tradnl" dirty="0" smtClean="0">
                <a:latin typeface="+mj-lt"/>
              </a:rPr>
              <a:t>Patrones de secuencia de proteínas o motivos</a:t>
            </a:r>
          </a:p>
          <a:p>
            <a:pPr>
              <a:buFont typeface="Wingdings" charset="2"/>
              <a:buChar char="ü"/>
            </a:pPr>
            <a:r>
              <a:rPr lang="es-ES_tradnl" dirty="0" smtClean="0">
                <a:latin typeface="+mj-lt"/>
              </a:rPr>
              <a:t>estructura macromolecular tridimensional</a:t>
            </a:r>
          </a:p>
          <a:p>
            <a:pPr>
              <a:buFont typeface="Wingdings" charset="2"/>
              <a:buChar char="ü"/>
            </a:pPr>
            <a:r>
              <a:rPr lang="es-ES_tradnl" dirty="0" smtClean="0">
                <a:latin typeface="+mj-lt"/>
              </a:rPr>
              <a:t>datos de expresión génica</a:t>
            </a:r>
          </a:p>
          <a:p>
            <a:pPr>
              <a:buFont typeface="Wingdings" charset="2"/>
              <a:buChar char="ü"/>
            </a:pPr>
            <a:r>
              <a:rPr lang="es-ES_tradnl" dirty="0" smtClean="0">
                <a:latin typeface="+mj-lt"/>
              </a:rPr>
              <a:t>vías metabólicas</a:t>
            </a:r>
          </a:p>
        </p:txBody>
      </p:sp>
    </p:spTree>
    <p:extLst>
      <p:ext uri="{BB962C8B-B14F-4D97-AF65-F5344CB8AC3E}">
        <p14:creationId xmlns:p14="http://schemas.microsoft.com/office/powerpoint/2010/main" val="382755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2EF-A7E1-4545-BE76-48412D84BD99}" type="datetime8">
              <a:rPr lang="en-US"/>
              <a:pPr/>
              <a:t>3/5/19 11:16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2534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dirty="0" smtClean="0">
                <a:solidFill>
                  <a:srgbClr val="1F497D"/>
                </a:solidFill>
              </a:rPr>
              <a:t>Bases de datos primarias o derivadas:</a:t>
            </a:r>
          </a:p>
          <a:p>
            <a:r>
              <a:rPr lang="es-ES_tradnl" dirty="0" smtClean="0"/>
              <a:t>Bases de datos primarias: resultados experimentales directamente en la base de datos</a:t>
            </a:r>
          </a:p>
          <a:p>
            <a:r>
              <a:rPr lang="es-ES_tradnl" dirty="0" smtClean="0"/>
              <a:t>Bases de datos secundarias: resultados de análisis de bases de datos primarias.</a:t>
            </a:r>
          </a:p>
          <a:p>
            <a:r>
              <a:rPr lang="es-ES_tradnl" dirty="0" smtClean="0"/>
              <a:t>Agregado de muchas bases de datos:</a:t>
            </a:r>
          </a:p>
          <a:p>
            <a:pPr marL="0" indent="0">
              <a:buNone/>
            </a:pPr>
            <a:r>
              <a:rPr lang="es-ES_tradnl" dirty="0" smtClean="0"/>
              <a:t>-</a:t>
            </a:r>
            <a:r>
              <a:rPr lang="es-ES_tradnl" sz="2200" dirty="0" smtClean="0"/>
              <a:t>Enlaces a otros elementos de datos</a:t>
            </a:r>
          </a:p>
          <a:p>
            <a:pPr marL="0" indent="0">
              <a:buNone/>
            </a:pPr>
            <a:r>
              <a:rPr lang="es-ES_tradnl" sz="2200" dirty="0" smtClean="0"/>
              <a:t>-Combinación de datos</a:t>
            </a:r>
          </a:p>
          <a:p>
            <a:pPr marL="0" indent="0">
              <a:buNone/>
            </a:pPr>
            <a:r>
              <a:rPr lang="es-ES_tradnl" sz="2200" dirty="0" smtClean="0"/>
              <a:t>-Consolidación de datos.</a:t>
            </a:r>
          </a:p>
        </p:txBody>
      </p:sp>
    </p:spTree>
    <p:extLst>
      <p:ext uri="{BB962C8B-B14F-4D97-AF65-F5344CB8AC3E}">
        <p14:creationId xmlns:p14="http://schemas.microsoft.com/office/powerpoint/2010/main" val="403117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9-04-30 a la(s) 13.1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79266"/>
            <a:ext cx="7855857" cy="56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7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9" y="-24311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1F497D"/>
                </a:solidFill>
              </a:rPr>
              <a:t>Bases de </a:t>
            </a:r>
            <a:r>
              <a:rPr lang="en-US" dirty="0" err="1" smtClean="0">
                <a:solidFill>
                  <a:srgbClr val="1F497D"/>
                </a:solidFill>
              </a:rPr>
              <a:t>Datos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Primarias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241300" y="845456"/>
            <a:ext cx="9779000" cy="78717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Wingdings" charset="0"/>
              <a:buNone/>
            </a:pPr>
            <a:r>
              <a:rPr lang="en-US" sz="2000" dirty="0">
                <a:latin typeface="+mj-lt"/>
              </a:rPr>
              <a:t>	In the early 1980s several primary database projects evolved in different parts of the world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charset="0"/>
              <a:buNone/>
            </a:pPr>
            <a:endParaRPr lang="en-US" sz="2000" u="sng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charset="0"/>
              <a:buNone/>
            </a:pPr>
            <a:r>
              <a:rPr lang="en-US" sz="2000" dirty="0">
                <a:latin typeface="+mj-lt"/>
              </a:rPr>
              <a:t>	</a:t>
            </a:r>
          </a:p>
        </p:txBody>
      </p:sp>
      <p:grpSp>
        <p:nvGrpSpPr>
          <p:cNvPr id="6148" name="Group 4"/>
          <p:cNvGrpSpPr>
            <a:grpSpLocks noRot="1"/>
          </p:cNvGrpSpPr>
          <p:nvPr/>
        </p:nvGrpSpPr>
        <p:grpSpPr bwMode="auto">
          <a:xfrm>
            <a:off x="1563914" y="1567539"/>
            <a:ext cx="6096000" cy="4687888"/>
            <a:chOff x="912" y="1296"/>
            <a:chExt cx="3840" cy="2953"/>
          </a:xfrm>
        </p:grpSpPr>
        <p:sp>
          <p:nvSpPr>
            <p:cNvPr id="6158" name="Rectangle 5"/>
            <p:cNvSpPr>
              <a:spLocks noChangeArrowheads="1"/>
            </p:cNvSpPr>
            <p:nvPr/>
          </p:nvSpPr>
          <p:spPr bwMode="auto">
            <a:xfrm>
              <a:off x="2832" y="3600"/>
              <a:ext cx="1920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+mj-lt"/>
                </a:rPr>
                <a:t>MIPS</a:t>
              </a:r>
            </a:p>
          </p:txBody>
        </p:sp>
        <p:sp>
          <p:nvSpPr>
            <p:cNvPr id="6159" name="Rectangle 6"/>
            <p:cNvSpPr>
              <a:spLocks noChangeArrowheads="1"/>
            </p:cNvSpPr>
            <p:nvPr/>
          </p:nvSpPr>
          <p:spPr bwMode="auto">
            <a:xfrm>
              <a:off x="912" y="3600"/>
              <a:ext cx="1920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endParaRPr lang="en-US" sz="2800">
                <a:solidFill>
                  <a:srgbClr val="000099"/>
                </a:solidFill>
                <a:latin typeface="+mj-lt"/>
              </a:endParaRPr>
            </a:p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endParaRPr lang="en-US" sz="280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6160" name="Rectangle 7"/>
            <p:cNvSpPr>
              <a:spLocks noChangeArrowheads="1"/>
            </p:cNvSpPr>
            <p:nvPr/>
          </p:nvSpPr>
          <p:spPr bwMode="auto">
            <a:xfrm>
              <a:off x="2832" y="3216"/>
              <a:ext cx="19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+mj-lt"/>
                </a:rPr>
                <a:t>NRL_3D</a:t>
              </a:r>
            </a:p>
          </p:txBody>
        </p:sp>
        <p:sp>
          <p:nvSpPr>
            <p:cNvPr id="6161" name="Rectangle 8"/>
            <p:cNvSpPr>
              <a:spLocks noChangeArrowheads="1"/>
            </p:cNvSpPr>
            <p:nvPr/>
          </p:nvSpPr>
          <p:spPr bwMode="auto">
            <a:xfrm>
              <a:off x="912" y="3216"/>
              <a:ext cx="19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endParaRPr lang="es-AR" sz="280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6162" name="Rectangle 9"/>
            <p:cNvSpPr>
              <a:spLocks noChangeArrowheads="1"/>
            </p:cNvSpPr>
            <p:nvPr/>
          </p:nvSpPr>
          <p:spPr bwMode="auto">
            <a:xfrm>
              <a:off x="2832" y="2832"/>
              <a:ext cx="19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+mj-lt"/>
                </a:rPr>
                <a:t>PIR</a:t>
              </a:r>
            </a:p>
          </p:txBody>
        </p:sp>
        <p:sp>
          <p:nvSpPr>
            <p:cNvPr id="6163" name="Rectangle 10"/>
            <p:cNvSpPr>
              <a:spLocks noChangeArrowheads="1"/>
            </p:cNvSpPr>
            <p:nvPr/>
          </p:nvSpPr>
          <p:spPr bwMode="auto">
            <a:xfrm>
              <a:off x="912" y="2832"/>
              <a:ext cx="19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endParaRPr lang="es-AR" sz="280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6164" name="Rectangle 11"/>
            <p:cNvSpPr>
              <a:spLocks noChangeArrowheads="1"/>
            </p:cNvSpPr>
            <p:nvPr/>
          </p:nvSpPr>
          <p:spPr bwMode="auto">
            <a:xfrm>
              <a:off x="2832" y="2448"/>
              <a:ext cx="19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+mj-lt"/>
                </a:rPr>
                <a:t>Swiss-Prot</a:t>
              </a:r>
            </a:p>
          </p:txBody>
        </p:sp>
        <p:sp>
          <p:nvSpPr>
            <p:cNvPr id="6165" name="Rectangle 12"/>
            <p:cNvSpPr>
              <a:spLocks noChangeArrowheads="1"/>
            </p:cNvSpPr>
            <p:nvPr/>
          </p:nvSpPr>
          <p:spPr bwMode="auto">
            <a:xfrm>
              <a:off x="912" y="2448"/>
              <a:ext cx="19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+mj-lt"/>
                </a:rPr>
                <a:t>DDBJ</a:t>
              </a:r>
            </a:p>
          </p:txBody>
        </p:sp>
        <p:sp>
          <p:nvSpPr>
            <p:cNvPr id="6166" name="Rectangle 13"/>
            <p:cNvSpPr>
              <a:spLocks noChangeArrowheads="1"/>
            </p:cNvSpPr>
            <p:nvPr/>
          </p:nvSpPr>
          <p:spPr bwMode="auto">
            <a:xfrm>
              <a:off x="2832" y="2064"/>
              <a:ext cx="19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+mj-lt"/>
                </a:rPr>
                <a:t>GenPept</a:t>
              </a:r>
            </a:p>
          </p:txBody>
        </p:sp>
        <p:sp>
          <p:nvSpPr>
            <p:cNvPr id="6167" name="Rectangle 14"/>
            <p:cNvSpPr>
              <a:spLocks noChangeArrowheads="1"/>
            </p:cNvSpPr>
            <p:nvPr/>
          </p:nvSpPr>
          <p:spPr bwMode="auto">
            <a:xfrm>
              <a:off x="912" y="2064"/>
              <a:ext cx="19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+mj-lt"/>
                </a:rPr>
                <a:t>GenBank</a:t>
              </a:r>
            </a:p>
          </p:txBody>
        </p:sp>
        <p:sp>
          <p:nvSpPr>
            <p:cNvPr id="6168" name="Rectangle 15"/>
            <p:cNvSpPr>
              <a:spLocks noChangeArrowheads="1"/>
            </p:cNvSpPr>
            <p:nvPr/>
          </p:nvSpPr>
          <p:spPr bwMode="auto">
            <a:xfrm>
              <a:off x="2832" y="1680"/>
              <a:ext cx="19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+mj-lt"/>
                </a:rPr>
                <a:t>TrEMBL</a:t>
              </a:r>
            </a:p>
          </p:txBody>
        </p:sp>
        <p:sp>
          <p:nvSpPr>
            <p:cNvPr id="6169" name="Rectangle 16"/>
            <p:cNvSpPr>
              <a:spLocks noChangeArrowheads="1"/>
            </p:cNvSpPr>
            <p:nvPr/>
          </p:nvSpPr>
          <p:spPr bwMode="auto">
            <a:xfrm>
              <a:off x="912" y="1680"/>
              <a:ext cx="19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EMBL</a:t>
              </a:r>
            </a:p>
          </p:txBody>
        </p:sp>
        <p:sp>
          <p:nvSpPr>
            <p:cNvPr id="6170" name="Rectangle 17"/>
            <p:cNvSpPr>
              <a:spLocks noChangeArrowheads="1"/>
            </p:cNvSpPr>
            <p:nvPr/>
          </p:nvSpPr>
          <p:spPr bwMode="auto">
            <a:xfrm>
              <a:off x="2832" y="1296"/>
              <a:ext cx="19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800" b="1" dirty="0" err="1" smtClean="0">
                  <a:solidFill>
                    <a:srgbClr val="1F497D"/>
                  </a:solidFill>
                  <a:latin typeface="+mj-lt"/>
                </a:rPr>
                <a:t>Proteínas</a:t>
              </a:r>
              <a:endParaRPr lang="en-US" sz="2800" b="1" dirty="0">
                <a:solidFill>
                  <a:srgbClr val="1F497D"/>
                </a:solidFill>
                <a:latin typeface="+mj-lt"/>
              </a:endParaRPr>
            </a:p>
          </p:txBody>
        </p:sp>
        <p:sp>
          <p:nvSpPr>
            <p:cNvPr id="6171" name="Rectangle 18"/>
            <p:cNvSpPr>
              <a:spLocks noChangeArrowheads="1"/>
            </p:cNvSpPr>
            <p:nvPr/>
          </p:nvSpPr>
          <p:spPr bwMode="auto">
            <a:xfrm>
              <a:off x="912" y="1296"/>
              <a:ext cx="19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800" b="1" dirty="0" err="1" smtClean="0">
                  <a:solidFill>
                    <a:srgbClr val="1F497D"/>
                  </a:solidFill>
                  <a:latin typeface="+mj-lt"/>
                </a:rPr>
                <a:t>Acidos</a:t>
              </a:r>
              <a:r>
                <a:rPr lang="en-US" sz="2800" b="1" dirty="0" smtClean="0">
                  <a:solidFill>
                    <a:srgbClr val="1F497D"/>
                  </a:solidFill>
                  <a:latin typeface="+mj-lt"/>
                </a:rPr>
                <a:t> </a:t>
              </a:r>
              <a:r>
                <a:rPr lang="en-US" sz="2800" b="1" dirty="0" err="1" smtClean="0">
                  <a:solidFill>
                    <a:srgbClr val="1F497D"/>
                  </a:solidFill>
                  <a:latin typeface="+mj-lt"/>
                </a:rPr>
                <a:t>nucléicos</a:t>
              </a:r>
              <a:endParaRPr lang="en-US" sz="2800" b="1" dirty="0">
                <a:solidFill>
                  <a:srgbClr val="1F497D"/>
                </a:solidFill>
                <a:latin typeface="+mj-lt"/>
              </a:endParaRPr>
            </a:p>
          </p:txBody>
        </p:sp>
        <p:sp>
          <p:nvSpPr>
            <p:cNvPr id="6172" name="Line 19"/>
            <p:cNvSpPr>
              <a:spLocks noChangeShapeType="1"/>
            </p:cNvSpPr>
            <p:nvPr/>
          </p:nvSpPr>
          <p:spPr bwMode="auto">
            <a:xfrm>
              <a:off x="912" y="1296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6173" name="Line 20"/>
            <p:cNvSpPr>
              <a:spLocks noChangeShapeType="1"/>
            </p:cNvSpPr>
            <p:nvPr/>
          </p:nvSpPr>
          <p:spPr bwMode="auto">
            <a:xfrm>
              <a:off x="912" y="1680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6174" name="Line 21"/>
            <p:cNvSpPr>
              <a:spLocks noChangeShapeType="1"/>
            </p:cNvSpPr>
            <p:nvPr/>
          </p:nvSpPr>
          <p:spPr bwMode="auto">
            <a:xfrm>
              <a:off x="912" y="2064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6175" name="Line 22"/>
            <p:cNvSpPr>
              <a:spLocks noChangeShapeType="1"/>
            </p:cNvSpPr>
            <p:nvPr/>
          </p:nvSpPr>
          <p:spPr bwMode="auto">
            <a:xfrm>
              <a:off x="912" y="2448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6176" name="Line 23"/>
            <p:cNvSpPr>
              <a:spLocks noChangeShapeType="1"/>
            </p:cNvSpPr>
            <p:nvPr/>
          </p:nvSpPr>
          <p:spPr bwMode="auto">
            <a:xfrm>
              <a:off x="912" y="2832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6177" name="Line 24"/>
            <p:cNvSpPr>
              <a:spLocks noChangeShapeType="1"/>
            </p:cNvSpPr>
            <p:nvPr/>
          </p:nvSpPr>
          <p:spPr bwMode="auto">
            <a:xfrm>
              <a:off x="912" y="3216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6178" name="Line 25"/>
            <p:cNvSpPr>
              <a:spLocks noChangeShapeType="1"/>
            </p:cNvSpPr>
            <p:nvPr/>
          </p:nvSpPr>
          <p:spPr bwMode="auto">
            <a:xfrm>
              <a:off x="912" y="4249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6179" name="Line 26"/>
            <p:cNvSpPr>
              <a:spLocks noChangeShapeType="1"/>
            </p:cNvSpPr>
            <p:nvPr/>
          </p:nvSpPr>
          <p:spPr bwMode="auto">
            <a:xfrm>
              <a:off x="912" y="1296"/>
              <a:ext cx="0" cy="295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6180" name="Line 27"/>
            <p:cNvSpPr>
              <a:spLocks noChangeShapeType="1"/>
            </p:cNvSpPr>
            <p:nvPr/>
          </p:nvSpPr>
          <p:spPr bwMode="auto">
            <a:xfrm>
              <a:off x="2832" y="1296"/>
              <a:ext cx="0" cy="29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6181" name="Line 28"/>
            <p:cNvSpPr>
              <a:spLocks noChangeShapeType="1"/>
            </p:cNvSpPr>
            <p:nvPr/>
          </p:nvSpPr>
          <p:spPr bwMode="auto">
            <a:xfrm>
              <a:off x="4752" y="1296"/>
              <a:ext cx="0" cy="295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6182" name="Line 29"/>
            <p:cNvSpPr>
              <a:spLocks noChangeShapeType="1"/>
            </p:cNvSpPr>
            <p:nvPr/>
          </p:nvSpPr>
          <p:spPr bwMode="auto">
            <a:xfrm>
              <a:off x="912" y="3600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</p:grpSp>
      <p:pic>
        <p:nvPicPr>
          <p:cNvPr id="614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4667" r="58000" b="70000"/>
          <a:stretch>
            <a:fillRect/>
          </a:stretch>
        </p:blipFill>
        <p:spPr bwMode="auto">
          <a:xfrm>
            <a:off x="3799119" y="290285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4667" r="58000" b="70000"/>
          <a:stretch>
            <a:fillRect/>
          </a:stretch>
        </p:blipFill>
        <p:spPr bwMode="auto">
          <a:xfrm>
            <a:off x="6905628" y="419938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9334" r="53999" b="35333"/>
          <a:stretch>
            <a:fillRect/>
          </a:stretch>
        </p:blipFill>
        <p:spPr bwMode="auto">
          <a:xfrm>
            <a:off x="6905628" y="3519938"/>
            <a:ext cx="609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9334" r="51999" b="43333"/>
          <a:stretch>
            <a:fillRect/>
          </a:stretch>
        </p:blipFill>
        <p:spPr bwMode="auto">
          <a:xfrm>
            <a:off x="6905628" y="2399163"/>
            <a:ext cx="6096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9333" r="53999" b="38000"/>
          <a:stretch>
            <a:fillRect/>
          </a:stretch>
        </p:blipFill>
        <p:spPr bwMode="auto">
          <a:xfrm>
            <a:off x="6905628" y="5351913"/>
            <a:ext cx="609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9333" r="53000" b="38000"/>
          <a:stretch>
            <a:fillRect/>
          </a:stretch>
        </p:blipFill>
        <p:spPr bwMode="auto">
          <a:xfrm>
            <a:off x="3799119" y="3508825"/>
            <a:ext cx="609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4667" r="58000" b="70000"/>
          <a:stretch>
            <a:fillRect/>
          </a:stretch>
        </p:blipFill>
        <p:spPr bwMode="auto">
          <a:xfrm>
            <a:off x="6905628" y="29754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4667" r="58000" b="70000"/>
          <a:stretch>
            <a:fillRect/>
          </a:stretch>
        </p:blipFill>
        <p:spPr bwMode="auto">
          <a:xfrm>
            <a:off x="6905628" y="477565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9334" r="51999" b="43333"/>
          <a:stretch>
            <a:fillRect/>
          </a:stretch>
        </p:blipFill>
        <p:spPr>
          <a:xfrm>
            <a:off x="3799119" y="2344734"/>
            <a:ext cx="582354" cy="307068"/>
          </a:xfrm>
        </p:spPr>
      </p:pic>
    </p:spTree>
    <p:extLst>
      <p:ext uri="{BB962C8B-B14F-4D97-AF65-F5344CB8AC3E}">
        <p14:creationId xmlns:p14="http://schemas.microsoft.com/office/powerpoint/2010/main" val="2643634884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5145" y="54429"/>
            <a:ext cx="9506857" cy="1143000"/>
          </a:xfrm>
        </p:spPr>
        <p:txBody>
          <a:bodyPr>
            <a:normAutofit fontScale="90000"/>
          </a:bodyPr>
          <a:lstStyle/>
          <a:p>
            <a:r>
              <a:rPr lang="es-ES_tradnl" sz="3600" dirty="0" smtClean="0">
                <a:solidFill>
                  <a:schemeClr val="tx2"/>
                </a:solidFill>
                <a:latin typeface="Tahoma" charset="0"/>
              </a:rPr>
              <a:t>Problemas heredados de las bases de datos 30 años después</a:t>
            </a:r>
            <a:endParaRPr lang="en-US" sz="3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83" y="1687290"/>
            <a:ext cx="8764587" cy="5170710"/>
          </a:xfrm>
        </p:spPr>
        <p:txBody>
          <a:bodyPr>
            <a:normAutofit fontScale="85000" lnSpcReduction="20000"/>
          </a:bodyPr>
          <a:lstStyle/>
          <a:p>
            <a:r>
              <a:rPr lang="es-ES_tradnl" sz="2800" dirty="0" smtClean="0">
                <a:latin typeface="Tahoma" charset="0"/>
              </a:rPr>
              <a:t>A principios de la década de 1980, nadie preveía que las bases de datos serían tan grandes.</a:t>
            </a:r>
          </a:p>
          <a:p>
            <a:endParaRPr lang="es-ES_tradnl" sz="2800" dirty="0" smtClean="0">
              <a:latin typeface="Tahoma" charset="0"/>
            </a:endParaRPr>
          </a:p>
          <a:p>
            <a:r>
              <a:rPr lang="es-ES_tradnl" sz="2800" dirty="0" smtClean="0">
                <a:latin typeface="Tahoma" charset="0"/>
              </a:rPr>
              <a:t>Muchas bases de datos están reguladas por los usuarios en lugar de centralmente, excepto </a:t>
            </a:r>
            <a:r>
              <a:rPr lang="es-ES_tradnl" sz="2800" dirty="0" err="1" smtClean="0">
                <a:latin typeface="Tahoma" charset="0"/>
              </a:rPr>
              <a:t>Swiss-Prot</a:t>
            </a:r>
            <a:endParaRPr lang="es-ES_tradnl" sz="2800" dirty="0" smtClean="0">
              <a:latin typeface="Tahoma" charset="0"/>
            </a:endParaRPr>
          </a:p>
          <a:p>
            <a:endParaRPr lang="es-ES_tradnl" sz="2800" dirty="0" smtClean="0">
              <a:latin typeface="Tahoma" charset="0"/>
            </a:endParaRPr>
          </a:p>
          <a:p>
            <a:r>
              <a:rPr lang="es-ES_tradnl" sz="2800" dirty="0" smtClean="0">
                <a:latin typeface="Tahoma" charset="0"/>
              </a:rPr>
              <a:t>Solo el propietario de los datos de secuencia puede enmendarlo.</a:t>
            </a:r>
          </a:p>
          <a:p>
            <a:endParaRPr lang="es-ES_tradnl" sz="2800" dirty="0" smtClean="0">
              <a:latin typeface="Tahoma" charset="0"/>
            </a:endParaRPr>
          </a:p>
          <a:p>
            <a:r>
              <a:rPr lang="es-ES_tradnl" sz="2800" dirty="0" smtClean="0">
                <a:latin typeface="Tahoma" charset="0"/>
              </a:rPr>
              <a:t>La anotación depende del que deposita la secuencia.</a:t>
            </a:r>
          </a:p>
          <a:p>
            <a:endParaRPr lang="es-ES_tradnl" sz="2800" dirty="0" smtClean="0">
              <a:latin typeface="Tahoma" charset="0"/>
            </a:endParaRPr>
          </a:p>
          <a:p>
            <a:r>
              <a:rPr lang="es-ES_tradnl" sz="2800" dirty="0" smtClean="0">
                <a:latin typeface="Tahoma" charset="0"/>
              </a:rPr>
              <a:t>Las secuencias no están actualizadas.</a:t>
            </a:r>
          </a:p>
          <a:p>
            <a:endParaRPr lang="es-ES_tradnl" sz="2800" dirty="0" smtClean="0">
              <a:latin typeface="Tahoma" charset="0"/>
            </a:endParaRPr>
          </a:p>
          <a:p>
            <a:r>
              <a:rPr lang="es-ES_tradnl" sz="2800" dirty="0" smtClean="0">
                <a:latin typeface="Tahoma" charset="0"/>
              </a:rPr>
              <a:t>Gran grado de redundancia en bases de datos.</a:t>
            </a:r>
          </a:p>
        </p:txBody>
      </p:sp>
    </p:spTree>
    <p:extLst>
      <p:ext uri="{BB962C8B-B14F-4D97-AF65-F5344CB8AC3E}">
        <p14:creationId xmlns:p14="http://schemas.microsoft.com/office/powerpoint/2010/main" val="3380707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701</Words>
  <Application>Microsoft Macintosh PowerPoint</Application>
  <PresentationFormat>Presentación en pantalla (4:3)</PresentationFormat>
  <Paragraphs>123</Paragraphs>
  <Slides>25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Bases de datos Biológicas: por qué? </vt:lpstr>
      <vt:lpstr>Presentación de PowerPoint</vt:lpstr>
      <vt:lpstr>Diferentes clasificaciones de Bases de Datos</vt:lpstr>
      <vt:lpstr>Presentación de PowerPoint</vt:lpstr>
      <vt:lpstr>Presentación de PowerPoint</vt:lpstr>
      <vt:lpstr>Bases de Datos Primarias</vt:lpstr>
      <vt:lpstr>Problemas heredados de las bases de datos 30 años después</vt:lpstr>
      <vt:lpstr>Bases de datos primarias de secuencias nucleotidicas</vt:lpstr>
      <vt:lpstr>Presentación de PowerPoint</vt:lpstr>
      <vt:lpstr>Presentación de PowerPoint</vt:lpstr>
      <vt:lpstr>Presentación de PowerPoint</vt:lpstr>
      <vt:lpstr>Presentación de PowerPoint</vt:lpstr>
      <vt:lpstr>Bases de datos genómicas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</vt:lpstr>
      <vt:lpstr>Como interrogamos a una Base de Datos?</vt:lpstr>
      <vt:lpstr>Ejercicios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Alonso</dc:creator>
  <cp:lastModifiedBy>Victoria Alonso</cp:lastModifiedBy>
  <cp:revision>20</cp:revision>
  <dcterms:created xsi:type="dcterms:W3CDTF">2019-04-30T16:11:15Z</dcterms:created>
  <dcterms:modified xsi:type="dcterms:W3CDTF">2019-05-03T14:27:43Z</dcterms:modified>
</cp:coreProperties>
</file>