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3" r:id="rId3"/>
    <p:sldId id="269" r:id="rId4"/>
    <p:sldId id="268" r:id="rId5"/>
    <p:sldId id="284" r:id="rId6"/>
    <p:sldId id="285" r:id="rId7"/>
    <p:sldId id="270" r:id="rId8"/>
    <p:sldId id="286" r:id="rId9"/>
    <p:sldId id="271" r:id="rId10"/>
    <p:sldId id="287" r:id="rId11"/>
    <p:sldId id="288" r:id="rId12"/>
    <p:sldId id="289" r:id="rId13"/>
    <p:sldId id="290" r:id="rId14"/>
    <p:sldId id="291" r:id="rId15"/>
    <p:sldId id="292" r:id="rId16"/>
    <p:sldId id="293" r:id="rId17"/>
    <p:sldId id="294" r:id="rId18"/>
    <p:sldId id="295" r:id="rId19"/>
    <p:sldId id="296" r:id="rId20"/>
    <p:sldId id="297"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8BBE837-03A0-4BAD-8EE1-E35F59CF8212}" type="datetimeFigureOut">
              <a:rPr lang="es-ES" smtClean="0"/>
              <a:t>19/04/2017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5FB10B5-F211-45C4-9F39-7407FA852DAF}" type="slidenum">
              <a:rPr lang="es-ES" smtClean="0"/>
              <a:t>‹Nº›</a:t>
            </a:fld>
            <a:endParaRPr lang="es-ES"/>
          </a:p>
        </p:txBody>
      </p:sp>
    </p:spTree>
    <p:extLst>
      <p:ext uri="{BB962C8B-B14F-4D97-AF65-F5344CB8AC3E}">
        <p14:creationId xmlns:p14="http://schemas.microsoft.com/office/powerpoint/2010/main" val="2281071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8BBE837-03A0-4BAD-8EE1-E35F59CF8212}" type="datetimeFigureOut">
              <a:rPr lang="es-ES" smtClean="0"/>
              <a:t>19/04/2017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5FB10B5-F211-45C4-9F39-7407FA852DAF}" type="slidenum">
              <a:rPr lang="es-ES" smtClean="0"/>
              <a:t>‹Nº›</a:t>
            </a:fld>
            <a:endParaRPr lang="es-ES"/>
          </a:p>
        </p:txBody>
      </p:sp>
    </p:spTree>
    <p:extLst>
      <p:ext uri="{BB962C8B-B14F-4D97-AF65-F5344CB8AC3E}">
        <p14:creationId xmlns:p14="http://schemas.microsoft.com/office/powerpoint/2010/main" val="201645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8BBE837-03A0-4BAD-8EE1-E35F59CF8212}" type="datetimeFigureOut">
              <a:rPr lang="es-ES" smtClean="0"/>
              <a:t>19/04/2017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5FB10B5-F211-45C4-9F39-7407FA852DAF}" type="slidenum">
              <a:rPr lang="es-ES" smtClean="0"/>
              <a:t>‹Nº›</a:t>
            </a:fld>
            <a:endParaRPr lang="es-ES"/>
          </a:p>
        </p:txBody>
      </p:sp>
    </p:spTree>
    <p:extLst>
      <p:ext uri="{BB962C8B-B14F-4D97-AF65-F5344CB8AC3E}">
        <p14:creationId xmlns:p14="http://schemas.microsoft.com/office/powerpoint/2010/main" val="1539965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Título 1"/>
          <p:cNvSpPr>
            <a:spLocks noGrp="1"/>
          </p:cNvSpPr>
          <p:nvPr>
            <p:ph type="title"/>
          </p:nvPr>
        </p:nvSpPr>
        <p:spPr>
          <a:xfrm>
            <a:off x="609601" y="244476"/>
            <a:ext cx="11180233" cy="1431925"/>
          </a:xfrm>
        </p:spPr>
        <p:txBody>
          <a:bodyPr/>
          <a:lstStyle/>
          <a:p>
            <a:r>
              <a:rPr lang="es-ES" smtClean="0"/>
              <a:t>Haga clic para modificar el estilo de título del patrón</a:t>
            </a:r>
            <a:endParaRPr lang="es-ES"/>
          </a:p>
        </p:txBody>
      </p:sp>
      <p:sp>
        <p:nvSpPr>
          <p:cNvPr id="3" name="Marcador de texto 2"/>
          <p:cNvSpPr>
            <a:spLocks noGrp="1"/>
          </p:cNvSpPr>
          <p:nvPr>
            <p:ph type="body" sz="half" idx="1"/>
          </p:nvPr>
        </p:nvSpPr>
        <p:spPr>
          <a:xfrm>
            <a:off x="1117601" y="1905000"/>
            <a:ext cx="5236633" cy="4191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imágenes en línea 3"/>
          <p:cNvSpPr>
            <a:spLocks noGrp="1"/>
          </p:cNvSpPr>
          <p:nvPr>
            <p:ph type="clipArt" sz="half" idx="2"/>
          </p:nvPr>
        </p:nvSpPr>
        <p:spPr>
          <a:xfrm>
            <a:off x="6557434" y="1905000"/>
            <a:ext cx="5236633" cy="4191000"/>
          </a:xfrm>
        </p:spPr>
        <p:txBody>
          <a:bodyPr/>
          <a:lstStyle/>
          <a:p>
            <a:endParaRPr lang="es-ES"/>
          </a:p>
        </p:txBody>
      </p:sp>
      <p:sp>
        <p:nvSpPr>
          <p:cNvPr id="5" name="Marcador de fecha 4"/>
          <p:cNvSpPr>
            <a:spLocks noGrp="1"/>
          </p:cNvSpPr>
          <p:nvPr>
            <p:ph type="dt" sz="half" idx="10"/>
          </p:nvPr>
        </p:nvSpPr>
        <p:spPr>
          <a:xfrm>
            <a:off x="1117601" y="6245225"/>
            <a:ext cx="2535767" cy="476250"/>
          </a:xfrm>
        </p:spPr>
        <p:txBody>
          <a:bodyPr/>
          <a:lstStyle>
            <a:lvl1pPr>
              <a:defRPr/>
            </a:lvl1pPr>
          </a:lstStyle>
          <a:p>
            <a:endParaRPr lang="es-ES" altLang="es-ES"/>
          </a:p>
        </p:txBody>
      </p:sp>
      <p:sp>
        <p:nvSpPr>
          <p:cNvPr id="6" name="Marcador de pie de página 5"/>
          <p:cNvSpPr>
            <a:spLocks noGrp="1"/>
          </p:cNvSpPr>
          <p:nvPr>
            <p:ph type="ftr" sz="quarter" idx="11"/>
          </p:nvPr>
        </p:nvSpPr>
        <p:spPr>
          <a:xfrm>
            <a:off x="4572000" y="6245225"/>
            <a:ext cx="3860800" cy="476250"/>
          </a:xfrm>
        </p:spPr>
        <p:txBody>
          <a:bodyPr/>
          <a:lstStyle>
            <a:lvl1pPr>
              <a:defRPr/>
            </a:lvl1pPr>
          </a:lstStyle>
          <a:p>
            <a:endParaRPr lang="es-ES" altLang="es-ES"/>
          </a:p>
        </p:txBody>
      </p:sp>
      <p:sp>
        <p:nvSpPr>
          <p:cNvPr id="7" name="Marcador de número de diapositiva 6"/>
          <p:cNvSpPr>
            <a:spLocks noGrp="1"/>
          </p:cNvSpPr>
          <p:nvPr>
            <p:ph type="sldNum" sz="quarter" idx="12"/>
          </p:nvPr>
        </p:nvSpPr>
        <p:spPr>
          <a:xfrm>
            <a:off x="9249834" y="6245225"/>
            <a:ext cx="2535767" cy="476250"/>
          </a:xfrm>
        </p:spPr>
        <p:txBody>
          <a:bodyPr/>
          <a:lstStyle>
            <a:lvl1pPr>
              <a:defRPr/>
            </a:lvl1pPr>
          </a:lstStyle>
          <a:p>
            <a:fld id="{15E91D28-97AF-459B-A892-3CD421851746}" type="slidenum">
              <a:rPr lang="es-ES" altLang="es-ES"/>
              <a:pPr/>
              <a:t>‹Nº›</a:t>
            </a:fld>
            <a:endParaRPr lang="es-ES" altLang="es-ES"/>
          </a:p>
        </p:txBody>
      </p:sp>
    </p:spTree>
    <p:extLst>
      <p:ext uri="{BB962C8B-B14F-4D97-AF65-F5344CB8AC3E}">
        <p14:creationId xmlns:p14="http://schemas.microsoft.com/office/powerpoint/2010/main" val="4259547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cSld name="Título, 2 objetos y 1 objet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44476"/>
            <a:ext cx="11180233" cy="1431925"/>
          </a:xfrm>
        </p:spPr>
        <p:txBody>
          <a:bodyPr/>
          <a:lstStyle/>
          <a:p>
            <a:r>
              <a:rPr lang="es-ES" smtClean="0"/>
              <a:t>Haga clic para modificar el estilo de título del patrón</a:t>
            </a:r>
            <a:endParaRPr lang="es-ES"/>
          </a:p>
        </p:txBody>
      </p:sp>
      <p:sp>
        <p:nvSpPr>
          <p:cNvPr id="3" name="Marcador de contenido 2"/>
          <p:cNvSpPr>
            <a:spLocks noGrp="1"/>
          </p:cNvSpPr>
          <p:nvPr>
            <p:ph sz="quarter" idx="1"/>
          </p:nvPr>
        </p:nvSpPr>
        <p:spPr>
          <a:xfrm>
            <a:off x="1117601" y="1905000"/>
            <a:ext cx="5236633" cy="2019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quarter" idx="2"/>
          </p:nvPr>
        </p:nvSpPr>
        <p:spPr>
          <a:xfrm>
            <a:off x="1117601" y="4076700"/>
            <a:ext cx="5236633" cy="2019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contenido 4"/>
          <p:cNvSpPr>
            <a:spLocks noGrp="1"/>
          </p:cNvSpPr>
          <p:nvPr>
            <p:ph sz="half" idx="3"/>
          </p:nvPr>
        </p:nvSpPr>
        <p:spPr>
          <a:xfrm>
            <a:off x="6557434" y="1905000"/>
            <a:ext cx="5236633" cy="4191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fecha 5"/>
          <p:cNvSpPr>
            <a:spLocks noGrp="1"/>
          </p:cNvSpPr>
          <p:nvPr>
            <p:ph type="dt" sz="half" idx="10"/>
          </p:nvPr>
        </p:nvSpPr>
        <p:spPr>
          <a:xfrm>
            <a:off x="1117601" y="6245225"/>
            <a:ext cx="2535767" cy="476250"/>
          </a:xfrm>
        </p:spPr>
        <p:txBody>
          <a:bodyPr/>
          <a:lstStyle>
            <a:lvl1pPr>
              <a:defRPr/>
            </a:lvl1pPr>
          </a:lstStyle>
          <a:p>
            <a:endParaRPr lang="es-ES" altLang="es-ES"/>
          </a:p>
        </p:txBody>
      </p:sp>
      <p:sp>
        <p:nvSpPr>
          <p:cNvPr id="7" name="Marcador de pie de página 6"/>
          <p:cNvSpPr>
            <a:spLocks noGrp="1"/>
          </p:cNvSpPr>
          <p:nvPr>
            <p:ph type="ftr" sz="quarter" idx="11"/>
          </p:nvPr>
        </p:nvSpPr>
        <p:spPr>
          <a:xfrm>
            <a:off x="4572000" y="6245225"/>
            <a:ext cx="3860800" cy="476250"/>
          </a:xfrm>
        </p:spPr>
        <p:txBody>
          <a:bodyPr/>
          <a:lstStyle>
            <a:lvl1pPr>
              <a:defRPr/>
            </a:lvl1pPr>
          </a:lstStyle>
          <a:p>
            <a:endParaRPr lang="es-ES" altLang="es-ES"/>
          </a:p>
        </p:txBody>
      </p:sp>
      <p:sp>
        <p:nvSpPr>
          <p:cNvPr id="8" name="Marcador de número de diapositiva 7"/>
          <p:cNvSpPr>
            <a:spLocks noGrp="1"/>
          </p:cNvSpPr>
          <p:nvPr>
            <p:ph type="sldNum" sz="quarter" idx="12"/>
          </p:nvPr>
        </p:nvSpPr>
        <p:spPr>
          <a:xfrm>
            <a:off x="9249834" y="6245225"/>
            <a:ext cx="2535767" cy="476250"/>
          </a:xfrm>
        </p:spPr>
        <p:txBody>
          <a:bodyPr/>
          <a:lstStyle>
            <a:lvl1pPr>
              <a:defRPr/>
            </a:lvl1pPr>
          </a:lstStyle>
          <a:p>
            <a:fld id="{751B6458-4F56-4BC0-81CC-DA48F57AEBE3}" type="slidenum">
              <a:rPr lang="es-ES" altLang="es-ES"/>
              <a:pPr/>
              <a:t>‹Nº›</a:t>
            </a:fld>
            <a:endParaRPr lang="es-ES" altLang="es-ES"/>
          </a:p>
        </p:txBody>
      </p:sp>
    </p:spTree>
    <p:extLst>
      <p:ext uri="{BB962C8B-B14F-4D97-AF65-F5344CB8AC3E}">
        <p14:creationId xmlns:p14="http://schemas.microsoft.com/office/powerpoint/2010/main" val="3023037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1" y="244476"/>
            <a:ext cx="11180233" cy="1431925"/>
          </a:xfrm>
        </p:spPr>
        <p:txBody>
          <a:bodyPr/>
          <a:lstStyle/>
          <a:p>
            <a:r>
              <a:rPr lang="es-ES" smtClean="0"/>
              <a:t>Haga clic para modificar el estilo de título del patrón</a:t>
            </a:r>
            <a:endParaRPr lang="es-ES"/>
          </a:p>
        </p:txBody>
      </p:sp>
      <p:sp>
        <p:nvSpPr>
          <p:cNvPr id="3" name="Marcador de texto 2"/>
          <p:cNvSpPr>
            <a:spLocks noGrp="1"/>
          </p:cNvSpPr>
          <p:nvPr>
            <p:ph type="body" sz="half" idx="1"/>
          </p:nvPr>
        </p:nvSpPr>
        <p:spPr>
          <a:xfrm>
            <a:off x="1117601" y="1905000"/>
            <a:ext cx="5236633" cy="4191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557434" y="1905000"/>
            <a:ext cx="5236633" cy="4191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a:xfrm>
            <a:off x="1117601" y="6245225"/>
            <a:ext cx="2535767" cy="476250"/>
          </a:xfrm>
        </p:spPr>
        <p:txBody>
          <a:bodyPr/>
          <a:lstStyle>
            <a:lvl1pPr>
              <a:defRPr/>
            </a:lvl1pPr>
          </a:lstStyle>
          <a:p>
            <a:endParaRPr lang="es-ES" altLang="es-ES"/>
          </a:p>
        </p:txBody>
      </p:sp>
      <p:sp>
        <p:nvSpPr>
          <p:cNvPr id="6" name="Marcador de pie de página 5"/>
          <p:cNvSpPr>
            <a:spLocks noGrp="1"/>
          </p:cNvSpPr>
          <p:nvPr>
            <p:ph type="ftr" sz="quarter" idx="11"/>
          </p:nvPr>
        </p:nvSpPr>
        <p:spPr>
          <a:xfrm>
            <a:off x="4572000" y="6245225"/>
            <a:ext cx="3860800" cy="476250"/>
          </a:xfrm>
        </p:spPr>
        <p:txBody>
          <a:bodyPr/>
          <a:lstStyle>
            <a:lvl1pPr>
              <a:defRPr/>
            </a:lvl1pPr>
          </a:lstStyle>
          <a:p>
            <a:endParaRPr lang="es-ES" altLang="es-ES"/>
          </a:p>
        </p:txBody>
      </p:sp>
      <p:sp>
        <p:nvSpPr>
          <p:cNvPr id="7" name="Marcador de número de diapositiva 6"/>
          <p:cNvSpPr>
            <a:spLocks noGrp="1"/>
          </p:cNvSpPr>
          <p:nvPr>
            <p:ph type="sldNum" sz="quarter" idx="12"/>
          </p:nvPr>
        </p:nvSpPr>
        <p:spPr>
          <a:xfrm>
            <a:off x="9249834" y="6245225"/>
            <a:ext cx="2535767" cy="476250"/>
          </a:xfrm>
        </p:spPr>
        <p:txBody>
          <a:bodyPr/>
          <a:lstStyle>
            <a:lvl1pPr>
              <a:defRPr/>
            </a:lvl1pPr>
          </a:lstStyle>
          <a:p>
            <a:fld id="{49AD433E-F431-47C9-B592-77C6CB629B82}" type="slidenum">
              <a:rPr lang="es-ES" altLang="es-ES"/>
              <a:pPr/>
              <a:t>‹Nº›</a:t>
            </a:fld>
            <a:endParaRPr lang="es-ES" altLang="es-ES"/>
          </a:p>
        </p:txBody>
      </p:sp>
    </p:spTree>
    <p:extLst>
      <p:ext uri="{BB962C8B-B14F-4D97-AF65-F5344CB8AC3E}">
        <p14:creationId xmlns:p14="http://schemas.microsoft.com/office/powerpoint/2010/main" val="3409481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cSld name="Título y 2 objetos encima del text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44476"/>
            <a:ext cx="11180233" cy="1431925"/>
          </a:xfrm>
        </p:spPr>
        <p:txBody>
          <a:bodyPr/>
          <a:lstStyle/>
          <a:p>
            <a:r>
              <a:rPr lang="es-ES" smtClean="0"/>
              <a:t>Haga clic para modificar el estilo de título del patrón</a:t>
            </a:r>
            <a:endParaRPr lang="es-ES"/>
          </a:p>
        </p:txBody>
      </p:sp>
      <p:sp>
        <p:nvSpPr>
          <p:cNvPr id="3" name="Marcador de contenido 2"/>
          <p:cNvSpPr>
            <a:spLocks noGrp="1"/>
          </p:cNvSpPr>
          <p:nvPr>
            <p:ph sz="quarter" idx="1"/>
          </p:nvPr>
        </p:nvSpPr>
        <p:spPr>
          <a:xfrm>
            <a:off x="1117601" y="1905000"/>
            <a:ext cx="5236633" cy="2019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quarter" idx="2"/>
          </p:nvPr>
        </p:nvSpPr>
        <p:spPr>
          <a:xfrm>
            <a:off x="6557434" y="1905000"/>
            <a:ext cx="5236633" cy="2019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half" idx="3"/>
          </p:nvPr>
        </p:nvSpPr>
        <p:spPr>
          <a:xfrm>
            <a:off x="1117600" y="4076700"/>
            <a:ext cx="10676467" cy="2019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fecha 5"/>
          <p:cNvSpPr>
            <a:spLocks noGrp="1"/>
          </p:cNvSpPr>
          <p:nvPr>
            <p:ph type="dt" sz="half" idx="10"/>
          </p:nvPr>
        </p:nvSpPr>
        <p:spPr>
          <a:xfrm>
            <a:off x="1117601" y="6245225"/>
            <a:ext cx="2535767" cy="476250"/>
          </a:xfrm>
        </p:spPr>
        <p:txBody>
          <a:bodyPr/>
          <a:lstStyle>
            <a:lvl1pPr>
              <a:defRPr/>
            </a:lvl1pPr>
          </a:lstStyle>
          <a:p>
            <a:endParaRPr lang="es-ES" altLang="es-ES"/>
          </a:p>
        </p:txBody>
      </p:sp>
      <p:sp>
        <p:nvSpPr>
          <p:cNvPr id="7" name="Marcador de pie de página 6"/>
          <p:cNvSpPr>
            <a:spLocks noGrp="1"/>
          </p:cNvSpPr>
          <p:nvPr>
            <p:ph type="ftr" sz="quarter" idx="11"/>
          </p:nvPr>
        </p:nvSpPr>
        <p:spPr>
          <a:xfrm>
            <a:off x="4572000" y="6245225"/>
            <a:ext cx="3860800" cy="476250"/>
          </a:xfrm>
        </p:spPr>
        <p:txBody>
          <a:bodyPr/>
          <a:lstStyle>
            <a:lvl1pPr>
              <a:defRPr/>
            </a:lvl1pPr>
          </a:lstStyle>
          <a:p>
            <a:endParaRPr lang="es-ES" altLang="es-ES"/>
          </a:p>
        </p:txBody>
      </p:sp>
      <p:sp>
        <p:nvSpPr>
          <p:cNvPr id="8" name="Marcador de número de diapositiva 7"/>
          <p:cNvSpPr>
            <a:spLocks noGrp="1"/>
          </p:cNvSpPr>
          <p:nvPr>
            <p:ph type="sldNum" sz="quarter" idx="12"/>
          </p:nvPr>
        </p:nvSpPr>
        <p:spPr>
          <a:xfrm>
            <a:off x="9249834" y="6245225"/>
            <a:ext cx="2535767" cy="476250"/>
          </a:xfrm>
        </p:spPr>
        <p:txBody>
          <a:bodyPr/>
          <a:lstStyle>
            <a:lvl1pPr>
              <a:defRPr/>
            </a:lvl1pPr>
          </a:lstStyle>
          <a:p>
            <a:fld id="{34D5269E-A4BE-4803-9607-EE79E73A3FE5}" type="slidenum">
              <a:rPr lang="es-ES" altLang="es-ES"/>
              <a:pPr/>
              <a:t>‹Nº›</a:t>
            </a:fld>
            <a:endParaRPr lang="es-ES" altLang="es-ES"/>
          </a:p>
        </p:txBody>
      </p:sp>
    </p:spTree>
    <p:extLst>
      <p:ext uri="{BB962C8B-B14F-4D97-AF65-F5344CB8AC3E}">
        <p14:creationId xmlns:p14="http://schemas.microsoft.com/office/powerpoint/2010/main" val="4271544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cSld name="Título y texto encima de l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1" y="244476"/>
            <a:ext cx="11180233" cy="1431925"/>
          </a:xfrm>
        </p:spPr>
        <p:txBody>
          <a:bodyPr/>
          <a:lstStyle/>
          <a:p>
            <a:r>
              <a:rPr lang="es-ES" smtClean="0"/>
              <a:t>Haga clic para modificar el estilo de título del patrón</a:t>
            </a:r>
            <a:endParaRPr lang="es-ES"/>
          </a:p>
        </p:txBody>
      </p:sp>
      <p:sp>
        <p:nvSpPr>
          <p:cNvPr id="3" name="Marcador de texto 2"/>
          <p:cNvSpPr>
            <a:spLocks noGrp="1"/>
          </p:cNvSpPr>
          <p:nvPr>
            <p:ph type="body" sz="half" idx="1"/>
          </p:nvPr>
        </p:nvSpPr>
        <p:spPr>
          <a:xfrm>
            <a:off x="1117600" y="1905000"/>
            <a:ext cx="10676467" cy="2019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1117600" y="4076700"/>
            <a:ext cx="10676467" cy="2019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a:xfrm>
            <a:off x="1117601" y="6245225"/>
            <a:ext cx="2535767" cy="476250"/>
          </a:xfrm>
        </p:spPr>
        <p:txBody>
          <a:bodyPr/>
          <a:lstStyle>
            <a:lvl1pPr>
              <a:defRPr/>
            </a:lvl1pPr>
          </a:lstStyle>
          <a:p>
            <a:endParaRPr lang="es-ES" altLang="es-ES"/>
          </a:p>
        </p:txBody>
      </p:sp>
      <p:sp>
        <p:nvSpPr>
          <p:cNvPr id="6" name="Marcador de pie de página 5"/>
          <p:cNvSpPr>
            <a:spLocks noGrp="1"/>
          </p:cNvSpPr>
          <p:nvPr>
            <p:ph type="ftr" sz="quarter" idx="11"/>
          </p:nvPr>
        </p:nvSpPr>
        <p:spPr>
          <a:xfrm>
            <a:off x="4572000" y="6245225"/>
            <a:ext cx="3860800" cy="476250"/>
          </a:xfrm>
        </p:spPr>
        <p:txBody>
          <a:bodyPr/>
          <a:lstStyle>
            <a:lvl1pPr>
              <a:defRPr/>
            </a:lvl1pPr>
          </a:lstStyle>
          <a:p>
            <a:endParaRPr lang="es-ES" altLang="es-ES"/>
          </a:p>
        </p:txBody>
      </p:sp>
      <p:sp>
        <p:nvSpPr>
          <p:cNvPr id="7" name="Marcador de número de diapositiva 6"/>
          <p:cNvSpPr>
            <a:spLocks noGrp="1"/>
          </p:cNvSpPr>
          <p:nvPr>
            <p:ph type="sldNum" sz="quarter" idx="12"/>
          </p:nvPr>
        </p:nvSpPr>
        <p:spPr>
          <a:xfrm>
            <a:off x="9249834" y="6245225"/>
            <a:ext cx="2535767" cy="476250"/>
          </a:xfrm>
        </p:spPr>
        <p:txBody>
          <a:bodyPr/>
          <a:lstStyle>
            <a:lvl1pPr>
              <a:defRPr/>
            </a:lvl1pPr>
          </a:lstStyle>
          <a:p>
            <a:fld id="{F2D91740-CD3D-4B54-8486-8C1A61A721AC}" type="slidenum">
              <a:rPr lang="es-ES" altLang="es-ES"/>
              <a:pPr/>
              <a:t>‹Nº›</a:t>
            </a:fld>
            <a:endParaRPr lang="es-ES" altLang="es-ES"/>
          </a:p>
        </p:txBody>
      </p:sp>
    </p:spTree>
    <p:extLst>
      <p:ext uri="{BB962C8B-B14F-4D97-AF65-F5344CB8AC3E}">
        <p14:creationId xmlns:p14="http://schemas.microsoft.com/office/powerpoint/2010/main" val="3992753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1" y="244476"/>
            <a:ext cx="11180233" cy="1431925"/>
          </a:xfrm>
        </p:spPr>
        <p:txBody>
          <a:bodyPr/>
          <a:lstStyle/>
          <a:p>
            <a:r>
              <a:rPr lang="es-ES" smtClean="0"/>
              <a:t>Haga clic para modificar el estilo de título del patrón</a:t>
            </a:r>
            <a:endParaRPr lang="es-ES"/>
          </a:p>
        </p:txBody>
      </p:sp>
      <p:sp>
        <p:nvSpPr>
          <p:cNvPr id="3" name="Marcador de texto 2"/>
          <p:cNvSpPr>
            <a:spLocks noGrp="1"/>
          </p:cNvSpPr>
          <p:nvPr>
            <p:ph type="body" sz="half" idx="1"/>
          </p:nvPr>
        </p:nvSpPr>
        <p:spPr>
          <a:xfrm>
            <a:off x="1117601" y="1905000"/>
            <a:ext cx="5236633" cy="4191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quarter" idx="2"/>
          </p:nvPr>
        </p:nvSpPr>
        <p:spPr>
          <a:xfrm>
            <a:off x="6557434" y="1905000"/>
            <a:ext cx="5236633" cy="2019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contenido 4"/>
          <p:cNvSpPr>
            <a:spLocks noGrp="1"/>
          </p:cNvSpPr>
          <p:nvPr>
            <p:ph sz="quarter" idx="3"/>
          </p:nvPr>
        </p:nvSpPr>
        <p:spPr>
          <a:xfrm>
            <a:off x="6557434" y="4076700"/>
            <a:ext cx="5236633" cy="2019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fecha 5"/>
          <p:cNvSpPr>
            <a:spLocks noGrp="1"/>
          </p:cNvSpPr>
          <p:nvPr>
            <p:ph type="dt" sz="half" idx="10"/>
          </p:nvPr>
        </p:nvSpPr>
        <p:spPr>
          <a:xfrm>
            <a:off x="1117601" y="6245225"/>
            <a:ext cx="2535767" cy="476250"/>
          </a:xfrm>
        </p:spPr>
        <p:txBody>
          <a:bodyPr/>
          <a:lstStyle>
            <a:lvl1pPr>
              <a:defRPr/>
            </a:lvl1pPr>
          </a:lstStyle>
          <a:p>
            <a:endParaRPr lang="es-ES" altLang="es-ES"/>
          </a:p>
        </p:txBody>
      </p:sp>
      <p:sp>
        <p:nvSpPr>
          <p:cNvPr id="7" name="Marcador de pie de página 6"/>
          <p:cNvSpPr>
            <a:spLocks noGrp="1"/>
          </p:cNvSpPr>
          <p:nvPr>
            <p:ph type="ftr" sz="quarter" idx="11"/>
          </p:nvPr>
        </p:nvSpPr>
        <p:spPr>
          <a:xfrm>
            <a:off x="4572000" y="6245225"/>
            <a:ext cx="3860800" cy="476250"/>
          </a:xfrm>
        </p:spPr>
        <p:txBody>
          <a:bodyPr/>
          <a:lstStyle>
            <a:lvl1pPr>
              <a:defRPr/>
            </a:lvl1pPr>
          </a:lstStyle>
          <a:p>
            <a:endParaRPr lang="es-ES" altLang="es-ES"/>
          </a:p>
        </p:txBody>
      </p:sp>
      <p:sp>
        <p:nvSpPr>
          <p:cNvPr id="8" name="Marcador de número de diapositiva 7"/>
          <p:cNvSpPr>
            <a:spLocks noGrp="1"/>
          </p:cNvSpPr>
          <p:nvPr>
            <p:ph type="sldNum" sz="quarter" idx="12"/>
          </p:nvPr>
        </p:nvSpPr>
        <p:spPr>
          <a:xfrm>
            <a:off x="9249834" y="6245225"/>
            <a:ext cx="2535767" cy="476250"/>
          </a:xfrm>
        </p:spPr>
        <p:txBody>
          <a:bodyPr/>
          <a:lstStyle>
            <a:lvl1pPr>
              <a:defRPr/>
            </a:lvl1pPr>
          </a:lstStyle>
          <a:p>
            <a:fld id="{7940883C-9FEA-495E-8AE2-B2A9CB3ABC16}" type="slidenum">
              <a:rPr lang="es-ES" altLang="es-ES"/>
              <a:pPr/>
              <a:t>‹Nº›</a:t>
            </a:fld>
            <a:endParaRPr lang="es-ES" altLang="es-ES"/>
          </a:p>
        </p:txBody>
      </p:sp>
    </p:spTree>
    <p:extLst>
      <p:ext uri="{BB962C8B-B14F-4D97-AF65-F5344CB8AC3E}">
        <p14:creationId xmlns:p14="http://schemas.microsoft.com/office/powerpoint/2010/main" val="1019222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8BBE837-03A0-4BAD-8EE1-E35F59CF8212}" type="datetimeFigureOut">
              <a:rPr lang="es-ES" smtClean="0"/>
              <a:t>19/04/2017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5FB10B5-F211-45C4-9F39-7407FA852DAF}" type="slidenum">
              <a:rPr lang="es-ES" smtClean="0"/>
              <a:t>‹Nº›</a:t>
            </a:fld>
            <a:endParaRPr lang="es-ES"/>
          </a:p>
        </p:txBody>
      </p:sp>
    </p:spTree>
    <p:extLst>
      <p:ext uri="{BB962C8B-B14F-4D97-AF65-F5344CB8AC3E}">
        <p14:creationId xmlns:p14="http://schemas.microsoft.com/office/powerpoint/2010/main" val="1287204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8BBE837-03A0-4BAD-8EE1-E35F59CF8212}" type="datetimeFigureOut">
              <a:rPr lang="es-ES" smtClean="0"/>
              <a:t>19/04/2017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5FB10B5-F211-45C4-9F39-7407FA852DAF}" type="slidenum">
              <a:rPr lang="es-ES" smtClean="0"/>
              <a:t>‹Nº›</a:t>
            </a:fld>
            <a:endParaRPr lang="es-ES"/>
          </a:p>
        </p:txBody>
      </p:sp>
    </p:spTree>
    <p:extLst>
      <p:ext uri="{BB962C8B-B14F-4D97-AF65-F5344CB8AC3E}">
        <p14:creationId xmlns:p14="http://schemas.microsoft.com/office/powerpoint/2010/main" val="1893412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B8BBE837-03A0-4BAD-8EE1-E35F59CF8212}" type="datetimeFigureOut">
              <a:rPr lang="es-ES" smtClean="0"/>
              <a:t>19/04/2017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5FB10B5-F211-45C4-9F39-7407FA852DAF}" type="slidenum">
              <a:rPr lang="es-ES" smtClean="0"/>
              <a:t>‹Nº›</a:t>
            </a:fld>
            <a:endParaRPr lang="es-ES"/>
          </a:p>
        </p:txBody>
      </p:sp>
    </p:spTree>
    <p:extLst>
      <p:ext uri="{BB962C8B-B14F-4D97-AF65-F5344CB8AC3E}">
        <p14:creationId xmlns:p14="http://schemas.microsoft.com/office/powerpoint/2010/main" val="3945494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B8BBE837-03A0-4BAD-8EE1-E35F59CF8212}" type="datetimeFigureOut">
              <a:rPr lang="es-ES" smtClean="0"/>
              <a:t>19/04/2017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5FB10B5-F211-45C4-9F39-7407FA852DAF}" type="slidenum">
              <a:rPr lang="es-ES" smtClean="0"/>
              <a:t>‹Nº›</a:t>
            </a:fld>
            <a:endParaRPr lang="es-ES"/>
          </a:p>
        </p:txBody>
      </p:sp>
    </p:spTree>
    <p:extLst>
      <p:ext uri="{BB962C8B-B14F-4D97-AF65-F5344CB8AC3E}">
        <p14:creationId xmlns:p14="http://schemas.microsoft.com/office/powerpoint/2010/main" val="3887723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B8BBE837-03A0-4BAD-8EE1-E35F59CF8212}" type="datetimeFigureOut">
              <a:rPr lang="es-ES" smtClean="0"/>
              <a:t>19/04/2017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5FB10B5-F211-45C4-9F39-7407FA852DAF}" type="slidenum">
              <a:rPr lang="es-ES" smtClean="0"/>
              <a:t>‹Nº›</a:t>
            </a:fld>
            <a:endParaRPr lang="es-ES"/>
          </a:p>
        </p:txBody>
      </p:sp>
    </p:spTree>
    <p:extLst>
      <p:ext uri="{BB962C8B-B14F-4D97-AF65-F5344CB8AC3E}">
        <p14:creationId xmlns:p14="http://schemas.microsoft.com/office/powerpoint/2010/main" val="114083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8BBE837-03A0-4BAD-8EE1-E35F59CF8212}" type="datetimeFigureOut">
              <a:rPr lang="es-ES" smtClean="0"/>
              <a:t>19/04/2017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5FB10B5-F211-45C4-9F39-7407FA852DAF}" type="slidenum">
              <a:rPr lang="es-ES" smtClean="0"/>
              <a:t>‹Nº›</a:t>
            </a:fld>
            <a:endParaRPr lang="es-ES"/>
          </a:p>
        </p:txBody>
      </p:sp>
    </p:spTree>
    <p:extLst>
      <p:ext uri="{BB962C8B-B14F-4D97-AF65-F5344CB8AC3E}">
        <p14:creationId xmlns:p14="http://schemas.microsoft.com/office/powerpoint/2010/main" val="385053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8BBE837-03A0-4BAD-8EE1-E35F59CF8212}" type="datetimeFigureOut">
              <a:rPr lang="es-ES" smtClean="0"/>
              <a:t>19/04/2017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5FB10B5-F211-45C4-9F39-7407FA852DAF}" type="slidenum">
              <a:rPr lang="es-ES" smtClean="0"/>
              <a:t>‹Nº›</a:t>
            </a:fld>
            <a:endParaRPr lang="es-ES"/>
          </a:p>
        </p:txBody>
      </p:sp>
    </p:spTree>
    <p:extLst>
      <p:ext uri="{BB962C8B-B14F-4D97-AF65-F5344CB8AC3E}">
        <p14:creationId xmlns:p14="http://schemas.microsoft.com/office/powerpoint/2010/main" val="2594047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8BBE837-03A0-4BAD-8EE1-E35F59CF8212}" type="datetimeFigureOut">
              <a:rPr lang="es-ES" smtClean="0"/>
              <a:t>19/04/2017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5FB10B5-F211-45C4-9F39-7407FA852DAF}" type="slidenum">
              <a:rPr lang="es-ES" smtClean="0"/>
              <a:t>‹Nº›</a:t>
            </a:fld>
            <a:endParaRPr lang="es-ES"/>
          </a:p>
        </p:txBody>
      </p:sp>
    </p:spTree>
    <p:extLst>
      <p:ext uri="{BB962C8B-B14F-4D97-AF65-F5344CB8AC3E}">
        <p14:creationId xmlns:p14="http://schemas.microsoft.com/office/powerpoint/2010/main" val="896089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BE837-03A0-4BAD-8EE1-E35F59CF8212}" type="datetimeFigureOut">
              <a:rPr lang="es-ES" smtClean="0"/>
              <a:t>19/04/2017</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B10B5-F211-45C4-9F39-7407FA852DAF}" type="slidenum">
              <a:rPr lang="es-ES" smtClean="0"/>
              <a:t>‹Nº›</a:t>
            </a:fld>
            <a:endParaRPr lang="es-ES"/>
          </a:p>
        </p:txBody>
      </p:sp>
    </p:spTree>
    <p:extLst>
      <p:ext uri="{BB962C8B-B14F-4D97-AF65-F5344CB8AC3E}">
        <p14:creationId xmlns:p14="http://schemas.microsoft.com/office/powerpoint/2010/main" val="2516184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609601" y="244476"/>
            <a:ext cx="11180233" cy="1094927"/>
          </a:xfrm>
        </p:spPr>
        <p:txBody>
          <a:bodyPr/>
          <a:lstStyle/>
          <a:p>
            <a:r>
              <a:rPr lang="es-AR" altLang="es-ES" sz="2800" dirty="0"/>
              <a:t> </a:t>
            </a:r>
            <a:r>
              <a:rPr lang="es-AR" altLang="es-ES" sz="3600" b="1" dirty="0">
                <a:solidFill>
                  <a:schemeClr val="accent1">
                    <a:lumMod val="50000"/>
                  </a:schemeClr>
                </a:solidFill>
              </a:rPr>
              <a:t>SEMIMETALES NATIVOS: As Sb Bi</a:t>
            </a:r>
            <a:endParaRPr lang="es-ES" altLang="es-ES" sz="2800" b="1" dirty="0">
              <a:solidFill>
                <a:schemeClr val="accent1">
                  <a:lumMod val="50000"/>
                </a:schemeClr>
              </a:solidFill>
            </a:endParaRPr>
          </a:p>
        </p:txBody>
      </p:sp>
      <p:sp>
        <p:nvSpPr>
          <p:cNvPr id="29700" name="Rectangle 4"/>
          <p:cNvSpPr>
            <a:spLocks noGrp="1" noRot="1" noChangeArrowheads="1"/>
          </p:cNvSpPr>
          <p:nvPr>
            <p:ph type="body" sz="half" idx="1"/>
          </p:nvPr>
        </p:nvSpPr>
        <p:spPr>
          <a:xfrm>
            <a:off x="609601" y="1236372"/>
            <a:ext cx="6349999" cy="5505741"/>
          </a:xfrm>
        </p:spPr>
        <p:txBody>
          <a:bodyPr/>
          <a:lstStyle/>
          <a:p>
            <a:pPr>
              <a:buFontTx/>
              <a:buChar char="•"/>
            </a:pPr>
            <a:r>
              <a:rPr lang="es-AR" altLang="es-ES" sz="2000" dirty="0" smtClean="0"/>
              <a:t>Hexagonal</a:t>
            </a:r>
            <a:endParaRPr lang="es-AR" altLang="es-ES" sz="2000" dirty="0"/>
          </a:p>
          <a:p>
            <a:pPr>
              <a:buFontTx/>
              <a:buChar char="•"/>
            </a:pPr>
            <a:r>
              <a:rPr lang="es-AR" altLang="es-ES" sz="2000" dirty="0"/>
              <a:t>Fácil exfoliación debido al débil enlace entre las capas paralelas.</a:t>
            </a:r>
          </a:p>
          <a:p>
            <a:pPr>
              <a:buFontTx/>
              <a:buChar char="•"/>
            </a:pPr>
            <a:r>
              <a:rPr lang="es-AR" altLang="es-ES" sz="2000" dirty="0"/>
              <a:t>Son quebradizos y conducen el calor y la electricidad mucho peor que los metales nativos.</a:t>
            </a:r>
          </a:p>
          <a:p>
            <a:pPr>
              <a:buFontTx/>
              <a:buChar char="•"/>
            </a:pPr>
            <a:r>
              <a:rPr lang="es-AR" altLang="es-ES" sz="2000" dirty="0"/>
              <a:t>Estas propiedades reflejan un tipo de enlace intermedio entre el metálico y el covalente.</a:t>
            </a:r>
          </a:p>
          <a:p>
            <a:pPr>
              <a:buFontTx/>
              <a:buChar char="•"/>
            </a:pPr>
            <a:r>
              <a:rPr lang="es-AR" altLang="es-ES" sz="2000" dirty="0"/>
              <a:t>El arsénico y el bismuto nativos son poco comunes como minerales.</a:t>
            </a:r>
          </a:p>
          <a:p>
            <a:pPr>
              <a:buFontTx/>
              <a:buChar char="•"/>
            </a:pPr>
            <a:r>
              <a:rPr lang="es-AR" altLang="es-ES" sz="2000" dirty="0"/>
              <a:t>Empleo: El bismuto se utiliza en aleaciones para fusibles eléctricos y tapones de seguridad.</a:t>
            </a:r>
          </a:p>
          <a:p>
            <a:pPr>
              <a:buFontTx/>
              <a:buChar char="•"/>
            </a:pPr>
            <a:endParaRPr lang="es-AR" altLang="es-ES" sz="2000" dirty="0"/>
          </a:p>
          <a:p>
            <a:pPr>
              <a:buFontTx/>
              <a:buChar char="•"/>
            </a:pPr>
            <a:endParaRPr lang="es-AR" altLang="es-ES" sz="2000" dirty="0"/>
          </a:p>
          <a:p>
            <a:pPr>
              <a:buFont typeface="Wingdings" panose="05000000000000000000" pitchFamily="2" charset="2"/>
              <a:buNone/>
            </a:pPr>
            <a:endParaRPr lang="es-ES" altLang="es-ES" sz="1600" dirty="0"/>
          </a:p>
        </p:txBody>
      </p:sp>
      <p:pic>
        <p:nvPicPr>
          <p:cNvPr id="29701" name="Picture 5"/>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104064" y="1484314"/>
            <a:ext cx="3563937" cy="4611687"/>
          </a:xfrm>
        </p:spPr>
      </p:pic>
    </p:spTree>
    <p:extLst>
      <p:ext uri="{BB962C8B-B14F-4D97-AF65-F5344CB8AC3E}">
        <p14:creationId xmlns:p14="http://schemas.microsoft.com/office/powerpoint/2010/main" val="2069539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1981201" y="244475"/>
            <a:ext cx="8385175" cy="1023938"/>
          </a:xfrm>
        </p:spPr>
        <p:txBody>
          <a:bodyPr/>
          <a:lstStyle/>
          <a:p>
            <a:r>
              <a:rPr lang="es-AR" altLang="es-ES" sz="3200"/>
              <a:t>DIAGRAMA DE ESTABILIDAD DEL C</a:t>
            </a:r>
            <a:endParaRPr lang="es-ES" altLang="es-ES" sz="3200"/>
          </a:p>
        </p:txBody>
      </p:sp>
      <p:pic>
        <p:nvPicPr>
          <p:cNvPr id="40965"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719513" y="1341439"/>
            <a:ext cx="5472112" cy="5183187"/>
          </a:xfrm>
        </p:spPr>
      </p:pic>
    </p:spTree>
    <p:extLst>
      <p:ext uri="{BB962C8B-B14F-4D97-AF65-F5344CB8AC3E}">
        <p14:creationId xmlns:p14="http://schemas.microsoft.com/office/powerpoint/2010/main" val="1656698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a:xfrm>
            <a:off x="1703389" y="1"/>
            <a:ext cx="8662987" cy="1196975"/>
          </a:xfrm>
        </p:spPr>
        <p:txBody>
          <a:bodyPr/>
          <a:lstStyle/>
          <a:p>
            <a:r>
              <a:rPr lang="es-AR" altLang="es-ES"/>
              <a:t>SULFUROS</a:t>
            </a:r>
            <a:endParaRPr lang="es-ES" altLang="es-ES"/>
          </a:p>
        </p:txBody>
      </p:sp>
      <p:sp>
        <p:nvSpPr>
          <p:cNvPr id="43011" name="Rectangle 3"/>
          <p:cNvSpPr>
            <a:spLocks noGrp="1" noRot="1" noChangeArrowheads="1"/>
          </p:cNvSpPr>
          <p:nvPr>
            <p:ph type="body" idx="1"/>
          </p:nvPr>
        </p:nvSpPr>
        <p:spPr>
          <a:xfrm>
            <a:off x="1774825" y="908050"/>
            <a:ext cx="8497888" cy="5689600"/>
          </a:xfrm>
        </p:spPr>
        <p:txBody>
          <a:bodyPr/>
          <a:lstStyle/>
          <a:p>
            <a:r>
              <a:rPr lang="es-AR" altLang="es-ES" sz="1800"/>
              <a:t>Los sulfuros incluyen también los sulfoarseniuros, arseniuros y telururos.</a:t>
            </a:r>
          </a:p>
          <a:p>
            <a:r>
              <a:rPr lang="es-AR" altLang="es-ES" sz="1800"/>
              <a:t>La mayoría son opacos y tienen colores distintivos y huellas características. </a:t>
            </a:r>
            <a:r>
              <a:rPr lang="es-ES" altLang="es-ES" sz="1800"/>
              <a:t>Algunos transmiten la luz en los bordes. Brillo metálico.</a:t>
            </a:r>
            <a:endParaRPr lang="es-AR" altLang="es-ES" sz="1800"/>
          </a:p>
          <a:p>
            <a:r>
              <a:rPr lang="es-AR" altLang="es-ES" sz="1800"/>
              <a:t>La fórmula general de los sulfuros es XmZn donde X=elementos metálicos  y  Z=elemento no metálico (S, Te, Se, As, Sb)</a:t>
            </a:r>
          </a:p>
          <a:p>
            <a:r>
              <a:rPr lang="es-ES" altLang="es-ES" sz="1800"/>
              <a:t>El número de especies que forman esta clase es superior a 300, aunque tan sólo 30 pueden considerarse importantes, por encontrarse en grandes cantidades y estar más o menos difundidos.</a:t>
            </a:r>
          </a:p>
          <a:p>
            <a:r>
              <a:rPr lang="es-ES" altLang="es-ES" sz="1800"/>
              <a:t>Densidades elevadas (hasta 9). </a:t>
            </a:r>
          </a:p>
          <a:p>
            <a:r>
              <a:rPr lang="es-ES" altLang="es-ES" sz="1800"/>
              <a:t>Elevados índices de refracción.</a:t>
            </a:r>
          </a:p>
          <a:p>
            <a:r>
              <a:rPr lang="es-ES" altLang="es-ES" sz="1800"/>
              <a:t>Gran conductividad calorífica y eléctrica</a:t>
            </a:r>
          </a:p>
          <a:p>
            <a:r>
              <a:rPr lang="es-ES" altLang="es-ES" sz="1800"/>
              <a:t>El tipo de enlace que presentan estos compuestos es, sobre todo covalente, aunque muchos de ellos poseen un marcado carácter metálico (algunos son casi aleaciones), también existen sulfuros con un cierto carácter iónico.</a:t>
            </a:r>
          </a:p>
          <a:p>
            <a:r>
              <a:rPr lang="es-ES" altLang="es-ES" sz="1800"/>
              <a:t>Entre los sulfuros importantes y que están considerados como menas metálicas, se mencionan los siguientes: esfalerita, calcopirita, pirita, marcasita y covelina.</a:t>
            </a:r>
          </a:p>
          <a:p>
            <a:endParaRPr lang="es-ES" altLang="es-ES" sz="1800"/>
          </a:p>
          <a:p>
            <a:endParaRPr lang="es-ES" altLang="es-ES" sz="1800"/>
          </a:p>
        </p:txBody>
      </p:sp>
    </p:spTree>
    <p:extLst>
      <p:ext uri="{BB962C8B-B14F-4D97-AF65-F5344CB8AC3E}">
        <p14:creationId xmlns:p14="http://schemas.microsoft.com/office/powerpoint/2010/main" val="2403349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Rot="1" noChangeArrowheads="1"/>
          </p:cNvSpPr>
          <p:nvPr>
            <p:ph type="title"/>
          </p:nvPr>
        </p:nvSpPr>
        <p:spPr/>
        <p:txBody>
          <a:bodyPr/>
          <a:lstStyle/>
          <a:p>
            <a:r>
              <a:rPr lang="es-AR" altLang="es-ES" sz="2400"/>
              <a:t>SULFUROS MÁS IMPORTANTES REPRESENTADOS EN EL SISTEMA Cu-Fe-S</a:t>
            </a:r>
            <a:endParaRPr lang="es-ES" altLang="es-ES" sz="2400"/>
          </a:p>
        </p:txBody>
      </p:sp>
      <p:pic>
        <p:nvPicPr>
          <p:cNvPr id="44038" name="Picture 6" descr="sulfuro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43251" y="2181226"/>
            <a:ext cx="6481763" cy="4271963"/>
          </a:xfrm>
        </p:spPr>
      </p:pic>
    </p:spTree>
    <p:extLst>
      <p:ext uri="{BB962C8B-B14F-4D97-AF65-F5344CB8AC3E}">
        <p14:creationId xmlns:p14="http://schemas.microsoft.com/office/powerpoint/2010/main" val="3889778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r>
              <a:rPr lang="es-AR" altLang="es-ES" sz="3600"/>
              <a:t>ESFALERITA-ZnS</a:t>
            </a:r>
            <a:endParaRPr lang="es-ES" altLang="es-ES" sz="3600"/>
          </a:p>
        </p:txBody>
      </p:sp>
      <p:sp>
        <p:nvSpPr>
          <p:cNvPr id="46086" name="Rectangle 6"/>
          <p:cNvSpPr>
            <a:spLocks noGrp="1" noRot="1" noChangeArrowheads="1"/>
          </p:cNvSpPr>
          <p:nvPr>
            <p:ph type="body" sz="half" idx="3"/>
          </p:nvPr>
        </p:nvSpPr>
        <p:spPr>
          <a:xfrm>
            <a:off x="1524000" y="1916114"/>
            <a:ext cx="9144000" cy="4941887"/>
          </a:xfrm>
        </p:spPr>
        <p:txBody>
          <a:bodyPr/>
          <a:lstStyle/>
          <a:p>
            <a:r>
              <a:rPr lang="es-AR" altLang="es-ES" sz="1600"/>
              <a:t>Isométrico F</a:t>
            </a:r>
            <a:r>
              <a:rPr lang="es-AR" altLang="es-ES" sz="1600" u="sng"/>
              <a:t>4</a:t>
            </a:r>
            <a:r>
              <a:rPr lang="es-AR" altLang="es-ES" sz="1600"/>
              <a:t>3m. Los cristales son frecuentemente mal formados, suelen ser maclas polisintéticas (111). H= 3 ½-4    G=3.9-4.1</a:t>
            </a:r>
          </a:p>
          <a:p>
            <a:r>
              <a:rPr lang="es-AR" altLang="es-ES" sz="1600"/>
              <a:t>Exfoliación perfecta (011). Brillo no metálico y resinoso. Incolora cuando es pura y verde cuando es casi pura. Huella blanca a amarillo y castaño.</a:t>
            </a:r>
          </a:p>
          <a:p>
            <a:r>
              <a:rPr lang="es-AR" altLang="es-ES" sz="1600"/>
              <a:t>Composición: Zn 67%, S 33% cuando es pura.</a:t>
            </a:r>
          </a:p>
          <a:p>
            <a:r>
              <a:rPr lang="es-AR" altLang="es-ES" sz="1600"/>
              <a:t>La estructura de la esfalerita es similar al diamante con la mitad de los átomos de C reemplazados por Zn y la otra mitad por S.</a:t>
            </a:r>
          </a:p>
          <a:p>
            <a:r>
              <a:rPr lang="es-AR" altLang="es-ES" sz="1600"/>
              <a:t>La esfalerita se considera como el polimorfo cúbico a baja Tº del ZnS y la wurtzita como el polimorfo de alta Tº, estable por encima de 1020ºC a 1 atmósfera de presión.</a:t>
            </a:r>
          </a:p>
          <a:p>
            <a:r>
              <a:rPr lang="es-AR" altLang="es-ES" sz="1600"/>
              <a:t>El polimorfo wurtzita con átomos de Zn en empaquetamiento hexagonal compacto.</a:t>
            </a:r>
          </a:p>
          <a:p>
            <a:r>
              <a:rPr lang="es-AR" altLang="es-ES" sz="1600"/>
              <a:t>La blenda puede reconocerse por su brillo resinoso brillante y su exfoliación perfecta.</a:t>
            </a:r>
          </a:p>
          <a:p>
            <a:r>
              <a:rPr lang="es-AR" altLang="es-ES" sz="1600"/>
              <a:t>Es la mena más importante del Zn, es un mineral extremadamente corriente.</a:t>
            </a:r>
          </a:p>
          <a:p>
            <a:r>
              <a:rPr lang="es-AR" altLang="es-ES" sz="1600"/>
              <a:t>Los países productores más importantes: Canadá, CIS, EE.UU, Australia, Perú, México, España y Japón.</a:t>
            </a:r>
          </a:p>
          <a:p>
            <a:r>
              <a:rPr lang="es-AR" altLang="es-ES" sz="1600"/>
              <a:t>El uso principal es la galvanización del hierro, la obtención de latón, una aleación de cobre y zinc, las baterías eléctricas y se emplea como planchas de Zn.</a:t>
            </a:r>
          </a:p>
          <a:p>
            <a:pPr>
              <a:buFont typeface="Wingdings" panose="05000000000000000000" pitchFamily="2" charset="2"/>
              <a:buNone/>
            </a:pPr>
            <a:endParaRPr lang="es-AR" altLang="es-ES" sz="1600"/>
          </a:p>
          <a:p>
            <a:endParaRPr lang="es-ES" altLang="es-ES" sz="1600"/>
          </a:p>
        </p:txBody>
      </p:sp>
      <p:pic>
        <p:nvPicPr>
          <p:cNvPr id="46087" name="Picture 7" descr="esfalerita"/>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959600" y="1"/>
            <a:ext cx="1638300" cy="1990725"/>
          </a:xfrm>
        </p:spPr>
      </p:pic>
      <p:pic>
        <p:nvPicPr>
          <p:cNvPr id="46088" name="Picture 8" descr="ESFALERITA"/>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8677276" y="260351"/>
            <a:ext cx="1990725" cy="1495425"/>
          </a:xfrm>
        </p:spPr>
      </p:pic>
    </p:spTree>
    <p:extLst>
      <p:ext uri="{BB962C8B-B14F-4D97-AF65-F5344CB8AC3E}">
        <p14:creationId xmlns:p14="http://schemas.microsoft.com/office/powerpoint/2010/main" val="195741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r>
              <a:rPr lang="es-AR" altLang="es-ES" sz="3200"/>
              <a:t>CALCOPIRITA-CuFeS</a:t>
            </a:r>
            <a:r>
              <a:rPr lang="es-AR" altLang="es-ES" sz="1400"/>
              <a:t>2</a:t>
            </a:r>
            <a:endParaRPr lang="es-ES" altLang="es-ES" sz="1400"/>
          </a:p>
        </p:txBody>
      </p:sp>
      <p:sp>
        <p:nvSpPr>
          <p:cNvPr id="48137" name="Rectangle 9"/>
          <p:cNvSpPr>
            <a:spLocks noGrp="1" noRot="1" noChangeArrowheads="1"/>
          </p:cNvSpPr>
          <p:nvPr>
            <p:ph type="body" sz="half" idx="1"/>
          </p:nvPr>
        </p:nvSpPr>
        <p:spPr>
          <a:xfrm>
            <a:off x="2362200" y="2133600"/>
            <a:ext cx="7981950" cy="4464050"/>
          </a:xfrm>
        </p:spPr>
        <p:txBody>
          <a:bodyPr/>
          <a:lstStyle/>
          <a:p>
            <a:r>
              <a:rPr lang="es-AR" altLang="es-ES" sz="1600"/>
              <a:t>Tetragonal </a:t>
            </a:r>
            <a:r>
              <a:rPr lang="es-AR" altLang="es-ES" sz="1600" u="sng"/>
              <a:t>4</a:t>
            </a:r>
            <a:r>
              <a:rPr lang="es-AR" altLang="es-ES" sz="1600"/>
              <a:t>2m. Tetraédrico por la presencia de caras diesfenodales p (112) dominantes.</a:t>
            </a:r>
          </a:p>
          <a:p>
            <a:r>
              <a:rPr lang="es-AR" altLang="es-ES" sz="1600"/>
              <a:t>Brillo metálico. Color amarillo de latón, con pátina bronceada o iridiscente. Huella negra verdosa. Frágil.</a:t>
            </a:r>
          </a:p>
          <a:p>
            <a:r>
              <a:rPr lang="es-AR" altLang="es-ES" sz="1600"/>
              <a:t>Composición: Cu 34.6% Fe 30.4% S 35.0%  . Su estructura puede considerarse como un derivado de la esfalerita, en la cual la mitad del Zn es sustituido por Cu y la otra mitad por Fe. Esto se conduce a la duplicación de la celda unitaria.</a:t>
            </a:r>
          </a:p>
          <a:p>
            <a:r>
              <a:rPr lang="es-AR" altLang="es-ES" sz="1600"/>
              <a:t>Se reconoce por su color amarillo de latón, huella negra verdosa.</a:t>
            </a:r>
          </a:p>
          <a:p>
            <a:r>
              <a:rPr lang="es-AR" altLang="es-ES" sz="1600"/>
              <a:t>La calcopirita es el mineral de Cu más corriente y una de las fuentes más importantes de este metal. La mayor parte de las menas de sulfuros poseen calcopirita, pero los filones más importantes económicamente son los hidrotérmicos y los depósitos de reemplazamiento.</a:t>
            </a:r>
          </a:p>
          <a:p>
            <a:r>
              <a:rPr lang="es-AR" altLang="es-ES" sz="1600"/>
              <a:t>Es muy frecuente en los Estados Unidos.</a:t>
            </a:r>
          </a:p>
          <a:p>
            <a:r>
              <a:rPr lang="es-AR" altLang="es-ES" sz="1600"/>
              <a:t>La calcopirita se altera frecuentemente transformándose en malaquita, covelina.</a:t>
            </a:r>
          </a:p>
          <a:p>
            <a:r>
              <a:rPr lang="es-AR" altLang="es-ES" sz="1600"/>
              <a:t>Es la mena más importante de cobre.</a:t>
            </a:r>
          </a:p>
          <a:p>
            <a:endParaRPr lang="es-ES" altLang="es-ES" sz="1600"/>
          </a:p>
        </p:txBody>
      </p:sp>
      <p:pic>
        <p:nvPicPr>
          <p:cNvPr id="48135"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896226" y="260350"/>
            <a:ext cx="2466975" cy="1847850"/>
          </a:xfrm>
        </p:spPr>
      </p:pic>
    </p:spTree>
    <p:extLst>
      <p:ext uri="{BB962C8B-B14F-4D97-AF65-F5344CB8AC3E}">
        <p14:creationId xmlns:p14="http://schemas.microsoft.com/office/powerpoint/2010/main" val="373774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r>
              <a:rPr lang="es-AR" altLang="es-ES"/>
              <a:t>PIRITA-FeS</a:t>
            </a:r>
            <a:r>
              <a:rPr lang="es-AR" altLang="es-ES" sz="1600"/>
              <a:t>2</a:t>
            </a:r>
            <a:endParaRPr lang="es-ES" altLang="es-ES"/>
          </a:p>
        </p:txBody>
      </p:sp>
      <p:sp>
        <p:nvSpPr>
          <p:cNvPr id="52228" name="Rectangle 4"/>
          <p:cNvSpPr>
            <a:spLocks noGrp="1" noRot="1" noChangeArrowheads="1"/>
          </p:cNvSpPr>
          <p:nvPr>
            <p:ph type="body" sz="half" idx="1"/>
          </p:nvPr>
        </p:nvSpPr>
        <p:spPr>
          <a:xfrm>
            <a:off x="1524001" y="1700214"/>
            <a:ext cx="8964613" cy="5157787"/>
          </a:xfrm>
        </p:spPr>
        <p:txBody>
          <a:bodyPr/>
          <a:lstStyle/>
          <a:p>
            <a:r>
              <a:rPr lang="es-AR" altLang="es-ES" sz="1600"/>
              <a:t>Isométrico 2/m</a:t>
            </a:r>
            <a:r>
              <a:rPr lang="es-AR" altLang="es-ES" sz="1600" u="sng"/>
              <a:t>3 </a:t>
            </a:r>
            <a:r>
              <a:rPr lang="es-AR" altLang="es-ES" sz="1600"/>
              <a:t>. Generalmente aparece en cristales.</a:t>
            </a:r>
          </a:p>
          <a:p>
            <a:r>
              <a:rPr lang="es-AR" altLang="es-ES" sz="1600"/>
              <a:t>Las formas más corrientes son el cubo, cuyas caras están normalmente rayadas con estrías.</a:t>
            </a:r>
          </a:p>
          <a:p>
            <a:r>
              <a:rPr lang="es-AR" altLang="es-ES" sz="1600"/>
              <a:t>Fractura concoide. Frágil. H=6-6 ½  G= 5.02 Brillo metálico, resplandeciente. Color amarillo latón pálido, puede ser oscuro debido a la pátina. Huella verdosa o pardonegra. Opaco. Paramagnético.</a:t>
            </a:r>
          </a:p>
          <a:p>
            <a:r>
              <a:rPr lang="es-AR" altLang="es-ES" sz="1600"/>
              <a:t>Composición: Fe 46.6%  S  53.4% . La pirita tiene estructura tipo NaCl modificada, con el Fe ocupando la posición del Na y con grupos S</a:t>
            </a:r>
            <a:r>
              <a:rPr lang="es-AR" altLang="es-ES" sz="800"/>
              <a:t>2 </a:t>
            </a:r>
            <a:r>
              <a:rPr lang="es-AR" altLang="es-ES" sz="1600"/>
              <a:t> ocupando la posición del Cl.</a:t>
            </a:r>
          </a:p>
          <a:p>
            <a:r>
              <a:rPr lang="es-AR" altLang="es-ES" sz="1600"/>
              <a:t>El FeS</a:t>
            </a:r>
            <a:r>
              <a:rPr lang="es-AR" altLang="es-ES" sz="800"/>
              <a:t>2</a:t>
            </a:r>
            <a:r>
              <a:rPr lang="es-AR" altLang="es-ES" sz="1600"/>
              <a:t> se presenta en dos polimorfos, pirita y marcasita.</a:t>
            </a:r>
          </a:p>
          <a:p>
            <a:r>
              <a:rPr lang="es-AR" altLang="es-ES" sz="1600"/>
              <a:t>Se distingue de la calcopirita por su color más pálido y mayor dureza y de la marcasita por su color más intenso y la forma de los cristales. La marcasita tiene cristales corrientemente tabulares, se dan maclas con la formación de cresta de gallo o punta de espada.</a:t>
            </a:r>
          </a:p>
          <a:p>
            <a:r>
              <a:rPr lang="es-AR" altLang="es-ES" sz="1600"/>
              <a:t>La pirita se altera fácilmente a óxidos de hierro, normalmente limonita. Sin embargo es mucho más estable que la marcasita.</a:t>
            </a:r>
          </a:p>
          <a:p>
            <a:r>
              <a:rPr lang="es-AR" altLang="es-ES" sz="1600"/>
              <a:t>Las rocas que contienen pirita no pueden usarse en arquitectura, puesto que la rápida oxidación serviría tanto para desintegrarla como para mancharla de óxido de hierro.</a:t>
            </a:r>
          </a:p>
          <a:p>
            <a:r>
              <a:rPr lang="es-AR" altLang="es-ES" sz="1600"/>
              <a:t>La pirita es el sulfuro más corriente y extendido. Se forma tanto en alta como en baja Tº.</a:t>
            </a:r>
          </a:p>
          <a:p>
            <a:r>
              <a:rPr lang="es-AR" altLang="es-ES" sz="1600"/>
              <a:t>Se utiliza para suministrar azufre para la producción de ácido sulfúrico y caparrosa.</a:t>
            </a:r>
          </a:p>
          <a:p>
            <a:endParaRPr lang="es-ES" altLang="es-ES" sz="1600" u="sng"/>
          </a:p>
        </p:txBody>
      </p:sp>
      <p:pic>
        <p:nvPicPr>
          <p:cNvPr id="52229"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546976" y="0"/>
            <a:ext cx="3121025" cy="1989138"/>
          </a:xfrm>
        </p:spPr>
      </p:pic>
    </p:spTree>
    <p:extLst>
      <p:ext uri="{BB962C8B-B14F-4D97-AF65-F5344CB8AC3E}">
        <p14:creationId xmlns:p14="http://schemas.microsoft.com/office/powerpoint/2010/main" val="1489420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1992314" y="404813"/>
            <a:ext cx="8385175" cy="1096962"/>
          </a:xfrm>
        </p:spPr>
        <p:txBody>
          <a:bodyPr/>
          <a:lstStyle/>
          <a:p>
            <a:r>
              <a:rPr lang="es-AR" altLang="es-ES" sz="3600"/>
              <a:t>ÓXIDOS</a:t>
            </a:r>
            <a:endParaRPr lang="es-ES" altLang="es-ES" sz="3600"/>
          </a:p>
        </p:txBody>
      </p:sp>
      <p:sp>
        <p:nvSpPr>
          <p:cNvPr id="54275" name="Rectangle 3"/>
          <p:cNvSpPr>
            <a:spLocks noGrp="1" noRot="1" noChangeArrowheads="1"/>
          </p:cNvSpPr>
          <p:nvPr>
            <p:ph type="body" sz="half" idx="1"/>
          </p:nvPr>
        </p:nvSpPr>
        <p:spPr>
          <a:xfrm>
            <a:off x="2351088" y="1341438"/>
            <a:ext cx="8007350" cy="1727200"/>
          </a:xfrm>
        </p:spPr>
        <p:txBody>
          <a:bodyPr/>
          <a:lstStyle/>
          <a:p>
            <a:r>
              <a:rPr lang="es-AR" altLang="es-ES" sz="1600"/>
              <a:t>Los minerales de óxidos comprenden aquellos compuestos naturales en los cuales el oxígeno aparece combinado con uno o más metales. Hay óxidos simples con relaciones diferentes de X:O y óxidos múltiples XY2O4, que tienen 2 posiciones con átomos metálicos diferentes.</a:t>
            </a:r>
          </a:p>
          <a:p>
            <a:r>
              <a:rPr lang="es-AR" altLang="es-ES" sz="1600"/>
              <a:t>El tipo de enlace en las estructuras de óxidos es por lo general fuertemente iónico, en contraste con la estructura de los sulfuros con enlaces iónicos, covalentes y metálicos.</a:t>
            </a:r>
            <a:endParaRPr lang="es-ES" altLang="es-ES" sz="1600"/>
          </a:p>
        </p:txBody>
      </p:sp>
      <p:graphicFrame>
        <p:nvGraphicFramePr>
          <p:cNvPr id="54307" name="Group 35"/>
          <p:cNvGraphicFramePr>
            <a:graphicFrameLocks noGrp="1"/>
          </p:cNvGraphicFramePr>
          <p:nvPr>
            <p:ph sz="half" idx="2"/>
          </p:nvPr>
        </p:nvGraphicFramePr>
        <p:xfrm>
          <a:off x="2362200" y="3429000"/>
          <a:ext cx="8007350" cy="2952750"/>
        </p:xfrm>
        <a:graphic>
          <a:graphicData uri="http://schemas.openxmlformats.org/drawingml/2006/table">
            <a:tbl>
              <a:tblPr/>
              <a:tblGrid>
                <a:gridCol w="4003675"/>
                <a:gridCol w="4003675"/>
              </a:tblGrid>
              <a:tr h="758825">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accent2"/>
                        </a:buClr>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s-AR" altLang="es-E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Tipo X</a:t>
                      </a:r>
                      <a:r>
                        <a:rPr kumimoji="0" lang="es-AR" altLang="es-ES" sz="9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2</a:t>
                      </a:r>
                      <a:r>
                        <a:rPr kumimoji="0" lang="es-AR" altLang="es-E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O y XO</a:t>
                      </a:r>
                      <a:endParaRPr kumimoji="0" lang="es-ES" altLang="es-E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accent2"/>
                        </a:buClr>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s-AR" altLang="es-E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Cuprita-Cu</a:t>
                      </a:r>
                      <a:r>
                        <a:rPr kumimoji="0" lang="es-AR" altLang="es-ES" sz="9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2</a:t>
                      </a:r>
                      <a:r>
                        <a:rPr kumimoji="0" lang="es-AR" altLang="es-E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O</a:t>
                      </a: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s-AR" altLang="es-E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Cincita-CuO</a:t>
                      </a:r>
                      <a:endParaRPr kumimoji="0" lang="es-ES" altLang="es-E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7550">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accent2"/>
                        </a:buClr>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s-AR" altLang="es-E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Tipo  X</a:t>
                      </a:r>
                      <a:r>
                        <a:rPr kumimoji="0" lang="es-AR" altLang="es-ES" sz="9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2</a:t>
                      </a:r>
                      <a:r>
                        <a:rPr kumimoji="0" lang="es-AR" altLang="es-E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O</a:t>
                      </a:r>
                      <a:r>
                        <a:rPr kumimoji="0" lang="es-AR" altLang="es-ES" sz="9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3</a:t>
                      </a:r>
                      <a:endParaRPr kumimoji="0" lang="es-ES" altLang="es-ES" sz="9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accent2"/>
                        </a:buClr>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s-AR" altLang="es-E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Grupo de los hematites: corindón-Al</a:t>
                      </a:r>
                      <a:r>
                        <a:rPr kumimoji="0" lang="es-AR" altLang="es-ES" sz="9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2</a:t>
                      </a:r>
                      <a:r>
                        <a:rPr kumimoji="0" lang="es-AR" altLang="es-E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O</a:t>
                      </a:r>
                      <a:r>
                        <a:rPr kumimoji="0" lang="es-AR" altLang="es-ES" sz="9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3</a:t>
                      </a:r>
                      <a:r>
                        <a:rPr kumimoji="0" lang="es-AR" altLang="es-E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 hematites-Fe</a:t>
                      </a:r>
                      <a:r>
                        <a:rPr kumimoji="0" lang="es-AR" altLang="es-ES" sz="9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2</a:t>
                      </a:r>
                      <a:r>
                        <a:rPr kumimoji="0" lang="es-AR" altLang="es-E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O</a:t>
                      </a:r>
                      <a:r>
                        <a:rPr kumimoji="0" lang="es-AR" altLang="es-ES" sz="9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3</a:t>
                      </a:r>
                      <a:r>
                        <a:rPr kumimoji="0" lang="es-AR" altLang="es-E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 ilmenita-FeTiO</a:t>
                      </a:r>
                      <a:r>
                        <a:rPr kumimoji="0" lang="es-AR" altLang="es-ES" sz="9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3</a:t>
                      </a:r>
                      <a:endParaRPr kumimoji="0" lang="es-ES" altLang="es-ES" sz="9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8825">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accent2"/>
                        </a:buClr>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s-AR" altLang="es-E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Tipo XY</a:t>
                      </a:r>
                      <a:r>
                        <a:rPr kumimoji="0" lang="es-AR" altLang="es-ES" sz="9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2</a:t>
                      </a:r>
                      <a:r>
                        <a:rPr kumimoji="0" lang="es-AR" altLang="es-E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O</a:t>
                      </a:r>
                      <a:r>
                        <a:rPr kumimoji="0" lang="es-AR" altLang="es-ES" sz="9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4</a:t>
                      </a:r>
                      <a:endParaRPr kumimoji="0" lang="es-ES" altLang="es-ES" sz="9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accent2"/>
                        </a:buClr>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s-AR" altLang="es-E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Grupo de la espinela: espinela-MgAl</a:t>
                      </a:r>
                      <a:r>
                        <a:rPr kumimoji="0" lang="es-AR" altLang="es-ES" sz="9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2</a:t>
                      </a:r>
                      <a:r>
                        <a:rPr kumimoji="0" lang="es-AR" altLang="es-E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O</a:t>
                      </a:r>
                      <a:r>
                        <a:rPr kumimoji="0" lang="es-AR" altLang="es-ES" sz="9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4</a:t>
                      </a:r>
                      <a:r>
                        <a:rPr kumimoji="0" lang="es-AR" altLang="es-E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a:t>
                      </a: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s-AR" altLang="es-E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Ghanita-ZnAl</a:t>
                      </a:r>
                      <a:r>
                        <a:rPr kumimoji="0" lang="es-AR" altLang="es-ES" sz="9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2</a:t>
                      </a:r>
                      <a:r>
                        <a:rPr kumimoji="0" lang="es-AR" altLang="es-E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O</a:t>
                      </a:r>
                      <a:r>
                        <a:rPr kumimoji="0" lang="es-AR" altLang="es-ES" sz="9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4</a:t>
                      </a:r>
                      <a:r>
                        <a:rPr kumimoji="0" lang="es-AR" altLang="es-E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 magnetita-Fe</a:t>
                      </a:r>
                      <a:r>
                        <a:rPr kumimoji="0" lang="es-AR" altLang="es-ES" sz="9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3</a:t>
                      </a:r>
                      <a:r>
                        <a:rPr kumimoji="0" lang="es-AR" altLang="es-E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O</a:t>
                      </a:r>
                      <a:r>
                        <a:rPr kumimoji="0" lang="es-AR" altLang="es-ES" sz="9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4</a:t>
                      </a:r>
                      <a:endParaRPr kumimoji="0" lang="es-ES" altLang="es-ES" sz="9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7550">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accent2"/>
                        </a:buClr>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s-AR" altLang="es-E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Tipo XO</a:t>
                      </a:r>
                      <a:r>
                        <a:rPr kumimoji="0" lang="es-AR" altLang="es-ES" sz="9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2</a:t>
                      </a:r>
                      <a:endParaRPr kumimoji="0" lang="es-ES" altLang="es-ES" sz="9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accent2"/>
                        </a:buClr>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s-AR" altLang="es-E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Grupo del rutilo: rutilo-TiO</a:t>
                      </a:r>
                      <a:r>
                        <a:rPr kumimoji="0" lang="es-AR" altLang="es-ES" sz="9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2</a:t>
                      </a:r>
                      <a:r>
                        <a:rPr kumimoji="0" lang="es-AR" altLang="es-E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 pirolusita-MnO</a:t>
                      </a:r>
                      <a:r>
                        <a:rPr kumimoji="0" lang="es-AR" altLang="es-ES" sz="9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2</a:t>
                      </a:r>
                      <a:r>
                        <a:rPr kumimoji="0" lang="es-AR" altLang="es-ES" sz="16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 casilerita-SnO</a:t>
                      </a:r>
                      <a:r>
                        <a:rPr kumimoji="0" lang="es-AR" altLang="es-ES" sz="9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2</a:t>
                      </a:r>
                      <a:endParaRPr kumimoji="0" lang="es-ES" altLang="es-ES" sz="9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48666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p:txBody>
          <a:bodyPr/>
          <a:lstStyle/>
          <a:p>
            <a:r>
              <a:rPr lang="es-AR" altLang="es-ES" sz="3600"/>
              <a:t>CUPRITA-Cu</a:t>
            </a:r>
            <a:r>
              <a:rPr lang="es-AR" altLang="es-ES" sz="1800"/>
              <a:t>2</a:t>
            </a:r>
            <a:r>
              <a:rPr lang="es-AR" altLang="es-ES" sz="3600"/>
              <a:t>O</a:t>
            </a:r>
            <a:endParaRPr lang="es-ES" altLang="es-ES" sz="3600"/>
          </a:p>
        </p:txBody>
      </p:sp>
      <p:sp>
        <p:nvSpPr>
          <p:cNvPr id="56324" name="Rectangle 4"/>
          <p:cNvSpPr>
            <a:spLocks noGrp="1" noRot="1" noChangeArrowheads="1"/>
          </p:cNvSpPr>
          <p:nvPr>
            <p:ph type="body" sz="half" idx="1"/>
          </p:nvPr>
        </p:nvSpPr>
        <p:spPr>
          <a:xfrm>
            <a:off x="1992314" y="1484314"/>
            <a:ext cx="5399087" cy="5184775"/>
          </a:xfrm>
        </p:spPr>
        <p:txBody>
          <a:bodyPr/>
          <a:lstStyle/>
          <a:p>
            <a:r>
              <a:rPr lang="es-AR" altLang="es-ES" sz="1600"/>
              <a:t>Isométrico 4/m</a:t>
            </a:r>
            <a:r>
              <a:rPr lang="es-AR" altLang="es-ES" sz="1600" u="sng"/>
              <a:t>3</a:t>
            </a:r>
            <a:r>
              <a:rPr lang="es-AR" altLang="es-ES" sz="1600"/>
              <a:t>2/m. Se da en forma de cristales cúbicos, octaédricos y dodecaédricos, como cristales cúbicos alargados conocidos como calcotriquita.</a:t>
            </a:r>
          </a:p>
          <a:p>
            <a:r>
              <a:rPr lang="es-AR" altLang="es-ES" sz="1600"/>
              <a:t>H=3 ½ -4   G=6.1  Brillo metálico adamantino en las variedades cristalizadas claras. Color rojo en varios tonos. Huella rojo castaño.</a:t>
            </a:r>
          </a:p>
          <a:p>
            <a:r>
              <a:rPr lang="es-AR" altLang="es-ES" sz="1600"/>
              <a:t>Composición: Cu 88.8%  O 11.2% . La estructura está basada en átomos de Cu en los vértices y centros de grupos tetraédricos.</a:t>
            </a:r>
          </a:p>
          <a:p>
            <a:r>
              <a:rPr lang="es-AR" altLang="es-ES" sz="1600"/>
              <a:t>Se distingue de los otros minerales rojos por la forma de sus cristales, fuerte brillo, huella.</a:t>
            </a:r>
          </a:p>
          <a:p>
            <a:r>
              <a:rPr lang="es-AR" altLang="es-ES" sz="1600"/>
              <a:t>La cuprita es una mena importante del cobre.</a:t>
            </a:r>
          </a:p>
          <a:p>
            <a:r>
              <a:rPr lang="es-AR" altLang="es-ES" sz="1600"/>
              <a:t>Países notables por ser ellos la cuprita una mena son Chile, Bolivia, Australia y Zaire. También en España y Estados Unidos.</a:t>
            </a:r>
          </a:p>
          <a:p>
            <a:pPr>
              <a:buFont typeface="Wingdings" panose="05000000000000000000" pitchFamily="2" charset="2"/>
              <a:buNone/>
            </a:pPr>
            <a:endParaRPr lang="es-ES" altLang="es-ES" sz="1600"/>
          </a:p>
        </p:txBody>
      </p:sp>
      <p:pic>
        <p:nvPicPr>
          <p:cNvPr id="56325" name="Picture 5"/>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751763" y="908050"/>
            <a:ext cx="2703512" cy="2019300"/>
          </a:xfrm>
        </p:spPr>
      </p:pic>
      <p:pic>
        <p:nvPicPr>
          <p:cNvPr id="56328" name="Picture 8" descr="cuprita"/>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8183564" y="3429000"/>
            <a:ext cx="2155825" cy="1924050"/>
          </a:xfrm>
        </p:spPr>
      </p:pic>
    </p:spTree>
    <p:extLst>
      <p:ext uri="{BB962C8B-B14F-4D97-AF65-F5344CB8AC3E}">
        <p14:creationId xmlns:p14="http://schemas.microsoft.com/office/powerpoint/2010/main" val="2502696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a:lstStyle/>
          <a:p>
            <a:r>
              <a:rPr lang="es-AR" altLang="es-ES" sz="3600"/>
              <a:t>HEMATITES-Fe</a:t>
            </a:r>
            <a:r>
              <a:rPr lang="es-AR" altLang="es-ES" sz="2000"/>
              <a:t>2</a:t>
            </a:r>
            <a:r>
              <a:rPr lang="es-AR" altLang="es-ES" sz="3600"/>
              <a:t>O</a:t>
            </a:r>
            <a:r>
              <a:rPr lang="es-AR" altLang="es-ES" sz="2000"/>
              <a:t>3</a:t>
            </a:r>
            <a:endParaRPr lang="es-ES" altLang="es-ES" sz="2000"/>
          </a:p>
        </p:txBody>
      </p:sp>
      <p:sp>
        <p:nvSpPr>
          <p:cNvPr id="58372" name="Rectangle 4"/>
          <p:cNvSpPr>
            <a:spLocks noGrp="1" noRot="1" noChangeArrowheads="1"/>
          </p:cNvSpPr>
          <p:nvPr>
            <p:ph type="body" sz="half" idx="1"/>
          </p:nvPr>
        </p:nvSpPr>
        <p:spPr>
          <a:xfrm>
            <a:off x="1631951" y="1341438"/>
            <a:ext cx="5040313" cy="5327650"/>
          </a:xfrm>
        </p:spPr>
        <p:txBody>
          <a:bodyPr/>
          <a:lstStyle/>
          <a:p>
            <a:r>
              <a:rPr lang="es-AR" altLang="es-ES" sz="1600"/>
              <a:t>Hexagonal </a:t>
            </a:r>
            <a:r>
              <a:rPr lang="es-AR" altLang="es-ES" sz="1600" u="sng"/>
              <a:t>3</a:t>
            </a:r>
            <a:r>
              <a:rPr lang="es-AR" altLang="es-ES" sz="1600"/>
              <a:t>2/m. Los cristales normalmente son tabulares gruesos o delgados (0001). </a:t>
            </a:r>
          </a:p>
          <a:p>
            <a:r>
              <a:rPr lang="es-AR" altLang="es-ES" sz="1600"/>
              <a:t>Empaquetamiento compacto hexagonal de O con los cationes en coordinación octaédrica entre ellos. Lámina basal de octaedros con una vacante octaédrica por c/ 2 octaedros. En la sección vertical mostrando la posición de los octaedros llenos y vacíos.</a:t>
            </a:r>
          </a:p>
          <a:p>
            <a:r>
              <a:rPr lang="es-AR" altLang="es-ES" sz="1600"/>
              <a:t>Partición en (10</a:t>
            </a:r>
            <a:r>
              <a:rPr lang="es-AR" altLang="es-ES" sz="1600" u="sng"/>
              <a:t>1</a:t>
            </a:r>
            <a:r>
              <a:rPr lang="es-AR" altLang="es-ES" sz="1600"/>
              <a:t>1) con ángulos casi cúbicos.</a:t>
            </a:r>
          </a:p>
          <a:p>
            <a:r>
              <a:rPr lang="es-AR" altLang="es-ES" sz="1600"/>
              <a:t>H=5 ½ -6 ½   G=5.26   Brillo metálico en cristales y mate en las variedades terrosas. Color castaño rojizo a negro. Huella de color rojo claro a oscuro que se vuelve negro al calentarlo. Translúcido.</a:t>
            </a:r>
          </a:p>
          <a:p>
            <a:r>
              <a:rPr lang="es-AR" altLang="es-ES" sz="1600"/>
              <a:t>Composición: Fe 70%  O 30% . </a:t>
            </a:r>
          </a:p>
          <a:p>
            <a:r>
              <a:rPr lang="es-AR" altLang="es-ES" sz="1600"/>
              <a:t>Se reconoce por la huella característica roja.</a:t>
            </a:r>
          </a:p>
          <a:p>
            <a:r>
              <a:rPr lang="es-AR" altLang="es-ES" sz="1600"/>
              <a:t>Es un mineral que se halla en rocas de todas las edades y formas, la mena más abundante del hierro.</a:t>
            </a:r>
          </a:p>
          <a:p>
            <a:pPr>
              <a:buFont typeface="Wingdings" panose="05000000000000000000" pitchFamily="2" charset="2"/>
              <a:buNone/>
            </a:pPr>
            <a:endParaRPr lang="es-ES" altLang="es-ES" sz="1600"/>
          </a:p>
        </p:txBody>
      </p:sp>
      <p:pic>
        <p:nvPicPr>
          <p:cNvPr id="58373" name="Picture 5"/>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672264" y="1773238"/>
            <a:ext cx="3995737" cy="2303462"/>
          </a:xfrm>
        </p:spPr>
      </p:pic>
      <p:pic>
        <p:nvPicPr>
          <p:cNvPr id="58374" name="Picture 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672264" y="4076700"/>
            <a:ext cx="3697287" cy="2781300"/>
          </a:xfrm>
        </p:spPr>
      </p:pic>
    </p:spTree>
    <p:extLst>
      <p:ext uri="{BB962C8B-B14F-4D97-AF65-F5344CB8AC3E}">
        <p14:creationId xmlns:p14="http://schemas.microsoft.com/office/powerpoint/2010/main" val="1548937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1981201" y="1"/>
            <a:ext cx="8385175" cy="981075"/>
          </a:xfrm>
        </p:spPr>
        <p:txBody>
          <a:bodyPr/>
          <a:lstStyle/>
          <a:p>
            <a:r>
              <a:rPr lang="es-AR" altLang="es-ES" sz="3600"/>
              <a:t>GRUPO DE LA ESPINELA-XY</a:t>
            </a:r>
            <a:r>
              <a:rPr lang="es-AR" altLang="es-ES" sz="2000"/>
              <a:t>2</a:t>
            </a:r>
            <a:r>
              <a:rPr lang="es-AR" altLang="es-ES" sz="3600"/>
              <a:t>O</a:t>
            </a:r>
            <a:r>
              <a:rPr lang="es-AR" altLang="es-ES" sz="2000"/>
              <a:t>4</a:t>
            </a:r>
            <a:endParaRPr lang="es-ES" altLang="es-ES" sz="2000"/>
          </a:p>
        </p:txBody>
      </p:sp>
      <p:sp>
        <p:nvSpPr>
          <p:cNvPr id="60420" name="Rectangle 4"/>
          <p:cNvSpPr>
            <a:spLocks noGrp="1" noRot="1" noChangeArrowheads="1"/>
          </p:cNvSpPr>
          <p:nvPr>
            <p:ph type="body" sz="half" idx="1"/>
          </p:nvPr>
        </p:nvSpPr>
        <p:spPr>
          <a:xfrm>
            <a:off x="1631951" y="836614"/>
            <a:ext cx="4968875" cy="6021387"/>
          </a:xfrm>
        </p:spPr>
        <p:txBody>
          <a:bodyPr/>
          <a:lstStyle/>
          <a:p>
            <a:pPr>
              <a:lnSpc>
                <a:spcPct val="90000"/>
              </a:lnSpc>
            </a:pPr>
            <a:r>
              <a:rPr lang="es-AR" altLang="es-ES" sz="1600"/>
              <a:t>Basados en la distribución de los O en un empaquetamiento aproximadamente cúbico compacto proyectada a lo largo de planos (111) en la estructura. Los cationes que ocupan posiciones intersticiales en la estructura del O  están en poliedros de coordinación octaédrica y tetraédrica con el O.</a:t>
            </a:r>
          </a:p>
          <a:p>
            <a:pPr>
              <a:lnSpc>
                <a:spcPct val="90000"/>
              </a:lnSpc>
            </a:pPr>
            <a:r>
              <a:rPr lang="es-AR" altLang="es-ES" sz="1600"/>
              <a:t>En una celda unitaria de espinela con una longitud de arista de unos 8 A, existen 32 posiciones octaédricas y 64 tetraédricas donde 16 y 8 respectivamente están ocupadas por cationes.</a:t>
            </a:r>
          </a:p>
          <a:p>
            <a:pPr>
              <a:lnSpc>
                <a:spcPct val="90000"/>
              </a:lnSpc>
            </a:pPr>
            <a:r>
              <a:rPr lang="es-AR" altLang="es-ES" sz="1600"/>
              <a:t>Existen 2 tipos de estructuras de espinela: normal y inversa. En la normal los 8 cationes X ocupan las 8 posiciones tetraédricas y los cationes Y ocupan las 16 posiciones octaédricas dando la fórmula X</a:t>
            </a:r>
            <a:r>
              <a:rPr lang="es-AR" altLang="es-ES" sz="900"/>
              <a:t>8</a:t>
            </a:r>
            <a:r>
              <a:rPr lang="es-AR" altLang="es-ES" sz="1600"/>
              <a:t>Y</a:t>
            </a:r>
            <a:r>
              <a:rPr lang="es-AR" altLang="es-ES" sz="900"/>
              <a:t>16</a:t>
            </a:r>
            <a:r>
              <a:rPr lang="es-AR" altLang="es-ES" sz="1600"/>
              <a:t>O</a:t>
            </a:r>
            <a:r>
              <a:rPr lang="es-AR" altLang="es-ES" sz="900"/>
              <a:t>32</a:t>
            </a:r>
            <a:r>
              <a:rPr lang="es-AR" altLang="es-ES" sz="1600"/>
              <a:t>. En la estructura inversa, 8 de los 16 cationes Y ocupan las 8 posiciones tetraédricas, dando lugar a la fórmula Y(YX)O</a:t>
            </a:r>
            <a:r>
              <a:rPr lang="es-AR" altLang="es-ES" sz="900"/>
              <a:t>4</a:t>
            </a:r>
            <a:r>
              <a:rPr lang="es-AR" altLang="es-ES" sz="1600"/>
              <a:t>.</a:t>
            </a:r>
          </a:p>
          <a:p>
            <a:pPr>
              <a:lnSpc>
                <a:spcPct val="90000"/>
              </a:lnSpc>
            </a:pPr>
            <a:r>
              <a:rPr lang="es-AR" altLang="es-ES" sz="1600"/>
              <a:t>En la estructura de la espinela normal los conceptos generales de relación de radios no se aplican, realmente el catión mayor está en el poliedro menor y viceversa.</a:t>
            </a:r>
            <a:endParaRPr lang="es-ES" altLang="es-ES" sz="900"/>
          </a:p>
        </p:txBody>
      </p:sp>
      <p:pic>
        <p:nvPicPr>
          <p:cNvPr id="60421"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672264" y="1412875"/>
            <a:ext cx="3779837" cy="3816350"/>
          </a:xfrm>
        </p:spPr>
      </p:pic>
    </p:spTree>
    <p:extLst>
      <p:ext uri="{BB962C8B-B14F-4D97-AF65-F5344CB8AC3E}">
        <p14:creationId xmlns:p14="http://schemas.microsoft.com/office/powerpoint/2010/main" val="1619220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321972" y="1"/>
            <a:ext cx="10044404" cy="836613"/>
          </a:xfrm>
        </p:spPr>
        <p:txBody>
          <a:bodyPr/>
          <a:lstStyle/>
          <a:p>
            <a:r>
              <a:rPr lang="es-AR" altLang="es-ES" sz="2800" dirty="0"/>
              <a:t>  NO METALES NATIVOS</a:t>
            </a:r>
            <a:endParaRPr lang="es-ES" altLang="es-ES" sz="2800" dirty="0"/>
          </a:p>
        </p:txBody>
      </p:sp>
      <p:sp>
        <p:nvSpPr>
          <p:cNvPr id="31747" name="Rectangle 3"/>
          <p:cNvSpPr>
            <a:spLocks noGrp="1" noRot="1" noChangeArrowheads="1"/>
          </p:cNvSpPr>
          <p:nvPr>
            <p:ph type="body" sz="half" idx="1"/>
          </p:nvPr>
        </p:nvSpPr>
        <p:spPr>
          <a:xfrm>
            <a:off x="412124" y="692150"/>
            <a:ext cx="11372045" cy="6165850"/>
          </a:xfrm>
        </p:spPr>
        <p:txBody>
          <a:bodyPr>
            <a:normAutofit/>
          </a:bodyPr>
          <a:lstStyle/>
          <a:p>
            <a:pPr>
              <a:lnSpc>
                <a:spcPct val="90000"/>
              </a:lnSpc>
              <a:buFont typeface="Wingdings" panose="05000000000000000000" pitchFamily="2" charset="2"/>
              <a:buNone/>
            </a:pPr>
            <a:r>
              <a:rPr lang="es-AR" altLang="es-ES" sz="2400" dirty="0">
                <a:solidFill>
                  <a:schemeClr val="tx2"/>
                </a:solidFill>
                <a:latin typeface="Arial Black" panose="020B0A04020102020204" pitchFamily="34" charset="0"/>
              </a:rPr>
              <a:t>      </a:t>
            </a:r>
            <a:r>
              <a:rPr lang="es-AR" altLang="es-ES" dirty="0">
                <a:solidFill>
                  <a:schemeClr val="tx2"/>
                </a:solidFill>
                <a:latin typeface="Arial Black" panose="020B0A04020102020204" pitchFamily="34" charset="0"/>
              </a:rPr>
              <a:t>AZUFRE</a:t>
            </a:r>
          </a:p>
          <a:p>
            <a:pPr>
              <a:lnSpc>
                <a:spcPct val="90000"/>
              </a:lnSpc>
              <a:buFont typeface="Wingdings" panose="05000000000000000000" pitchFamily="2" charset="2"/>
              <a:buNone/>
            </a:pPr>
            <a:r>
              <a:rPr lang="es-AR" altLang="es-ES" sz="1600" b="1" u="sng" dirty="0"/>
              <a:t>CRISTALOGRAFÍA</a:t>
            </a:r>
            <a:r>
              <a:rPr lang="es-AR" altLang="es-ES" sz="1600" dirty="0">
                <a:solidFill>
                  <a:schemeClr val="tx2"/>
                </a:solidFill>
              </a:rPr>
              <a:t>:</a:t>
            </a:r>
            <a:r>
              <a:rPr lang="es-ES" altLang="es-ES" sz="1600" dirty="0"/>
              <a:t>Rómbico holoédrico (2/m 2/m 2/m) </a:t>
            </a:r>
            <a:endParaRPr lang="es-AR" altLang="es-ES" sz="1600" dirty="0">
              <a:solidFill>
                <a:schemeClr val="tx2"/>
              </a:solidFill>
            </a:endParaRPr>
          </a:p>
          <a:p>
            <a:pPr>
              <a:lnSpc>
                <a:spcPct val="90000"/>
              </a:lnSpc>
              <a:buFont typeface="Wingdings" panose="05000000000000000000" pitchFamily="2" charset="2"/>
              <a:buNone/>
            </a:pPr>
            <a:r>
              <a:rPr lang="es-ES" altLang="es-ES" sz="1600" b="1" u="sng" dirty="0" smtClean="0"/>
              <a:t>PROPIEDADES </a:t>
            </a:r>
            <a:r>
              <a:rPr lang="es-ES" altLang="es-ES" sz="1600" b="1" u="sng" dirty="0"/>
              <a:t>FISICAS</a:t>
            </a:r>
            <a:r>
              <a:rPr lang="es-ES" altLang="es-ES" sz="1600" b="1" dirty="0">
                <a:solidFill>
                  <a:schemeClr val="tx2"/>
                </a:solidFill>
              </a:rPr>
              <a:t>: </a:t>
            </a:r>
            <a:r>
              <a:rPr lang="es-ES" altLang="es-ES" sz="1600" dirty="0"/>
              <a:t>H= 1.5-2.5 G=2.07</a:t>
            </a:r>
          </a:p>
          <a:p>
            <a:pPr>
              <a:lnSpc>
                <a:spcPct val="90000"/>
              </a:lnSpc>
              <a:buFont typeface="Wingdings" panose="05000000000000000000" pitchFamily="2" charset="2"/>
              <a:buNone/>
            </a:pPr>
            <a:r>
              <a:rPr lang="es-ES" altLang="es-ES" sz="1600" b="1" dirty="0"/>
              <a:t> </a:t>
            </a:r>
            <a:r>
              <a:rPr lang="es-ES" altLang="es-ES" sz="1600" dirty="0"/>
              <a:t>Color: Amarillo    Raya: Más clara   Brillo: Graso o sedoso</a:t>
            </a:r>
          </a:p>
          <a:p>
            <a:pPr>
              <a:lnSpc>
                <a:spcPct val="90000"/>
              </a:lnSpc>
              <a:buFont typeface="Wingdings" panose="05000000000000000000" pitchFamily="2" charset="2"/>
              <a:buNone/>
            </a:pPr>
            <a:r>
              <a:rPr lang="es-AR" altLang="es-ES" sz="1600" dirty="0"/>
              <a:t>Fractura: concoidea   Otros: arde con facilidad</a:t>
            </a:r>
          </a:p>
          <a:p>
            <a:pPr>
              <a:lnSpc>
                <a:spcPct val="90000"/>
              </a:lnSpc>
              <a:buFont typeface="Wingdings" panose="05000000000000000000" pitchFamily="2" charset="2"/>
              <a:buNone/>
            </a:pPr>
            <a:r>
              <a:rPr lang="es-AR" altLang="es-ES" sz="1600" b="1" u="sng" dirty="0"/>
              <a:t>COMPOSICIÓN Y ESTRUCTURA</a:t>
            </a:r>
            <a:r>
              <a:rPr lang="es-AR" altLang="es-ES" sz="1600" dirty="0"/>
              <a:t>: Azufre puro pero puede</a:t>
            </a:r>
          </a:p>
          <a:p>
            <a:pPr>
              <a:lnSpc>
                <a:spcPct val="90000"/>
              </a:lnSpc>
              <a:buFont typeface="Wingdings" panose="05000000000000000000" pitchFamily="2" charset="2"/>
              <a:buNone/>
            </a:pPr>
            <a:r>
              <a:rPr lang="es-AR" altLang="es-ES" sz="1600" dirty="0"/>
              <a:t>contener varias partes de selenio. La celda unitaria de la</a:t>
            </a:r>
          </a:p>
          <a:p>
            <a:pPr>
              <a:lnSpc>
                <a:spcPct val="90000"/>
              </a:lnSpc>
              <a:buFont typeface="Wingdings" panose="05000000000000000000" pitchFamily="2" charset="2"/>
              <a:buNone/>
            </a:pPr>
            <a:r>
              <a:rPr lang="es-AR" altLang="es-ES" sz="1600" dirty="0"/>
              <a:t> forma ortorrómbica contiene 128 átomos de S.</a:t>
            </a:r>
          </a:p>
          <a:p>
            <a:pPr>
              <a:lnSpc>
                <a:spcPct val="90000"/>
              </a:lnSpc>
              <a:buFont typeface="Wingdings" panose="05000000000000000000" pitchFamily="2" charset="2"/>
              <a:buNone/>
            </a:pPr>
            <a:r>
              <a:rPr lang="es-AR" altLang="es-ES" sz="1600" b="1" u="sng" dirty="0"/>
              <a:t>FORMA DE PRESENTARSE</a:t>
            </a:r>
            <a:r>
              <a:rPr lang="es-AR" altLang="es-ES" sz="1600" dirty="0"/>
              <a:t>: </a:t>
            </a:r>
            <a:r>
              <a:rPr lang="es-ES" altLang="es-ES" sz="1600" dirty="0"/>
              <a:t>Cristales con formas piramidales  con truncamientos de vértices. También en masas irregulares, reniformes, </a:t>
            </a:r>
            <a:r>
              <a:rPr lang="es-ES" altLang="es-ES" sz="1600" dirty="0" err="1"/>
              <a:t>estalactíticas</a:t>
            </a:r>
            <a:r>
              <a:rPr lang="es-ES" altLang="es-ES" sz="1600" dirty="0"/>
              <a:t>, como incrustaciones .</a:t>
            </a:r>
            <a:endParaRPr lang="es-AR" altLang="es-ES" sz="1600" dirty="0"/>
          </a:p>
          <a:p>
            <a:pPr>
              <a:lnSpc>
                <a:spcPct val="90000"/>
              </a:lnSpc>
              <a:buFont typeface="Wingdings" panose="05000000000000000000" pitchFamily="2" charset="2"/>
              <a:buNone/>
            </a:pPr>
            <a:r>
              <a:rPr lang="es-AR" altLang="es-ES" sz="1600" b="1" u="sng" dirty="0"/>
              <a:t>GÉNESIS</a:t>
            </a:r>
            <a:r>
              <a:rPr lang="es-AR" altLang="es-ES" sz="1600" u="sng" dirty="0"/>
              <a:t>:</a:t>
            </a:r>
            <a:r>
              <a:rPr lang="es-AR" altLang="es-ES" sz="1600" dirty="0"/>
              <a:t> </a:t>
            </a:r>
            <a:r>
              <a:rPr lang="es-ES" altLang="es-ES" sz="1600" dirty="0"/>
              <a:t>En terrenos con actividad volcánica, como producto de sublimación. </a:t>
            </a:r>
            <a:r>
              <a:rPr lang="es-ES" altLang="es-ES" sz="1600" dirty="0" err="1"/>
              <a:t>Filoniano</a:t>
            </a:r>
            <a:r>
              <a:rPr lang="es-ES" altLang="es-ES" sz="1600" dirty="0"/>
              <a:t>, asociado a sulfuros y formado por la oxidación de estos.</a:t>
            </a:r>
          </a:p>
          <a:p>
            <a:pPr>
              <a:lnSpc>
                <a:spcPct val="90000"/>
              </a:lnSpc>
              <a:buFont typeface="Wingdings" panose="05000000000000000000" pitchFamily="2" charset="2"/>
              <a:buNone/>
            </a:pPr>
            <a:r>
              <a:rPr lang="es-AR" altLang="es-ES" sz="1600" b="1" u="sng" dirty="0"/>
              <a:t>YACIMIENTOS</a:t>
            </a:r>
            <a:r>
              <a:rPr lang="es-AR" altLang="es-ES" sz="1600" dirty="0"/>
              <a:t>:</a:t>
            </a:r>
            <a:r>
              <a:rPr lang="es-ES" altLang="es-ES" sz="1600" dirty="0"/>
              <a:t>Cádiz, Islas Canarias</a:t>
            </a:r>
          </a:p>
          <a:p>
            <a:pPr>
              <a:lnSpc>
                <a:spcPct val="90000"/>
              </a:lnSpc>
              <a:buFont typeface="Wingdings" panose="05000000000000000000" pitchFamily="2" charset="2"/>
              <a:buNone/>
            </a:pPr>
            <a:r>
              <a:rPr lang="es-AR" altLang="es-ES" sz="1600" b="1" u="sng" dirty="0"/>
              <a:t>EMPLEO:</a:t>
            </a:r>
            <a:r>
              <a:rPr lang="es-AR" altLang="es-ES" sz="1600" dirty="0"/>
              <a:t> </a:t>
            </a:r>
            <a:r>
              <a:rPr lang="es-ES" altLang="es-ES" sz="1800" dirty="0"/>
              <a:t>Como abono e insecticida; para la fabricación de ácido sulfúrico y de caucho. También se usa en producción de jabón, textiles, papel, piel, tintes y en refinado de petróleo.</a:t>
            </a:r>
          </a:p>
          <a:p>
            <a:pPr>
              <a:lnSpc>
                <a:spcPct val="90000"/>
              </a:lnSpc>
              <a:buFont typeface="Wingdings" panose="05000000000000000000" pitchFamily="2" charset="2"/>
              <a:buNone/>
            </a:pPr>
            <a:r>
              <a:rPr lang="es-AR" altLang="es-ES" sz="1800" b="1" u="sng" dirty="0"/>
              <a:t>ETIMOLOGÍA</a:t>
            </a:r>
            <a:r>
              <a:rPr lang="es-AR" altLang="es-ES" sz="1800" dirty="0"/>
              <a:t>: </a:t>
            </a:r>
            <a:r>
              <a:rPr lang="es-ES" altLang="es-ES" sz="1800" dirty="0"/>
              <a:t>Del latín "</a:t>
            </a:r>
            <a:r>
              <a:rPr lang="es-ES" altLang="es-ES" sz="1800" dirty="0" err="1"/>
              <a:t>sulphur</a:t>
            </a:r>
            <a:r>
              <a:rPr lang="es-ES" altLang="es-ES" sz="1800" i="1" dirty="0"/>
              <a:t>"</a:t>
            </a:r>
            <a:r>
              <a:rPr lang="es-ES" altLang="es-ES" sz="1800" dirty="0"/>
              <a:t>, nombre del mineral.</a:t>
            </a:r>
            <a:r>
              <a:rPr lang="es-ES" altLang="es-ES" dirty="0"/>
              <a:t> </a:t>
            </a:r>
            <a:endParaRPr lang="es-ES" altLang="es-ES" sz="1800" dirty="0"/>
          </a:p>
          <a:p>
            <a:pPr>
              <a:lnSpc>
                <a:spcPct val="90000"/>
              </a:lnSpc>
              <a:buFont typeface="Wingdings" panose="05000000000000000000" pitchFamily="2" charset="2"/>
              <a:buNone/>
            </a:pPr>
            <a:r>
              <a:rPr lang="es-ES" altLang="es-ES" dirty="0"/>
              <a:t> </a:t>
            </a:r>
            <a:endParaRPr lang="es-ES" altLang="es-ES" sz="1600" dirty="0"/>
          </a:p>
          <a:p>
            <a:pPr>
              <a:lnSpc>
                <a:spcPct val="90000"/>
              </a:lnSpc>
              <a:buFont typeface="Wingdings" panose="05000000000000000000" pitchFamily="2" charset="2"/>
              <a:buNone/>
            </a:pPr>
            <a:endParaRPr lang="es-ES" altLang="es-ES" sz="1600" dirty="0"/>
          </a:p>
        </p:txBody>
      </p:sp>
      <p:pic>
        <p:nvPicPr>
          <p:cNvPr id="31750" name="Picture 6"/>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319964" y="0"/>
            <a:ext cx="3203575" cy="3500438"/>
          </a:xfrm>
        </p:spPr>
      </p:pic>
    </p:spTree>
    <p:extLst>
      <p:ext uri="{BB962C8B-B14F-4D97-AF65-F5344CB8AC3E}">
        <p14:creationId xmlns:p14="http://schemas.microsoft.com/office/powerpoint/2010/main" val="2799057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r>
              <a:rPr lang="es-AR" altLang="es-ES"/>
              <a:t>HIDRÓXIDOS</a:t>
            </a:r>
            <a:endParaRPr lang="es-ES" altLang="es-ES"/>
          </a:p>
        </p:txBody>
      </p:sp>
      <p:sp>
        <p:nvSpPr>
          <p:cNvPr id="62468" name="Rectangle 4"/>
          <p:cNvSpPr>
            <a:spLocks noGrp="1" noRot="1" noChangeArrowheads="1"/>
          </p:cNvSpPr>
          <p:nvPr>
            <p:ph type="body" sz="half" idx="1"/>
          </p:nvPr>
        </p:nvSpPr>
        <p:spPr>
          <a:xfrm>
            <a:off x="1847851" y="1412876"/>
            <a:ext cx="5903913" cy="5184775"/>
          </a:xfrm>
        </p:spPr>
        <p:txBody>
          <a:bodyPr/>
          <a:lstStyle/>
          <a:p>
            <a:r>
              <a:rPr lang="es-AR" altLang="es-ES" sz="1600"/>
              <a:t>Brucita Mg(OH)</a:t>
            </a:r>
            <a:r>
              <a:rPr lang="es-AR" altLang="es-ES" sz="900"/>
              <a:t>2</a:t>
            </a:r>
            <a:r>
              <a:rPr lang="es-AR" altLang="es-ES" sz="1600"/>
              <a:t>, Manganita MnO(OH), Grupo de la goethita: Diásporo </a:t>
            </a:r>
            <a:r>
              <a:rPr lang="el-GR" altLang="es-ES" sz="1600">
                <a:cs typeface="Arial" panose="020B0604020202020204" pitchFamily="34" charset="0"/>
              </a:rPr>
              <a:t>α</a:t>
            </a:r>
            <a:r>
              <a:rPr lang="es-AR" altLang="es-ES" sz="1600">
                <a:cs typeface="Arial" panose="020B0604020202020204" pitchFamily="34" charset="0"/>
              </a:rPr>
              <a:t> AlO(OH), Goethita </a:t>
            </a:r>
            <a:r>
              <a:rPr lang="el-GR" altLang="es-ES" sz="1600">
                <a:cs typeface="Arial" panose="020B0604020202020204" pitchFamily="34" charset="0"/>
              </a:rPr>
              <a:t>α</a:t>
            </a:r>
            <a:r>
              <a:rPr lang="es-AR" altLang="es-ES" sz="1600">
                <a:cs typeface="Arial" panose="020B0604020202020204" pitchFamily="34" charset="0"/>
              </a:rPr>
              <a:t>FeO(OH).</a:t>
            </a:r>
          </a:p>
          <a:p>
            <a:r>
              <a:rPr lang="es-AR" altLang="es-ES" sz="1600">
                <a:cs typeface="Arial" panose="020B0604020202020204" pitchFamily="34" charset="0"/>
              </a:rPr>
              <a:t>La presencia de los grupos (OH) ocasiona un debilitamiento en los enlaces de las estructuras en comparación con las de los óxidos.</a:t>
            </a:r>
          </a:p>
          <a:p>
            <a:r>
              <a:rPr lang="es-AR" altLang="es-ES" sz="1600">
                <a:cs typeface="Arial" panose="020B0604020202020204" pitchFamily="34" charset="0"/>
              </a:rPr>
              <a:t>La estructura de la Brucita consta de Mg coordinado octaédricamente al (OH), con los octaedros compartiendo las aristas que forman una capa.</a:t>
            </a:r>
          </a:p>
          <a:p>
            <a:r>
              <a:rPr lang="es-AR" altLang="es-ES" sz="1600">
                <a:cs typeface="Arial" panose="020B0604020202020204" pitchFamily="34" charset="0"/>
              </a:rPr>
              <a:t>Normalmente el cristal de la brucita es hojoso, macizo. Tiene exfoliación perfecta (0001) paralela a las láminas octaédricas. Láminas flexibles no elásticas. MgO 69%   H</a:t>
            </a:r>
            <a:r>
              <a:rPr lang="es-AR" altLang="es-ES" sz="900">
                <a:cs typeface="Arial" panose="020B0604020202020204" pitchFamily="34" charset="0"/>
              </a:rPr>
              <a:t>2</a:t>
            </a:r>
            <a:r>
              <a:rPr lang="es-AR" altLang="es-ES" sz="1600">
                <a:cs typeface="Arial" panose="020B0604020202020204" pitchFamily="34" charset="0"/>
              </a:rPr>
              <a:t>O  31%. </a:t>
            </a:r>
          </a:p>
          <a:p>
            <a:r>
              <a:rPr lang="es-AR" altLang="es-ES" sz="1600">
                <a:cs typeface="Arial" panose="020B0604020202020204" pitchFamily="34" charset="0"/>
              </a:rPr>
              <a:t>La Brucita se reconoce por su aspecto hojoso, color claro y brillo perlado en la cara de exfoliación. Se distingue del talco por su dureza y por no tener tacto graso, y de la mica, por no ser elástica.</a:t>
            </a:r>
          </a:p>
          <a:p>
            <a:r>
              <a:rPr lang="es-AR" altLang="es-ES" sz="1600">
                <a:cs typeface="Arial" panose="020B0604020202020204" pitchFamily="34" charset="0"/>
              </a:rPr>
              <a:t>La Brucita es una fuente secundaria de magnesio metálico.</a:t>
            </a:r>
          </a:p>
          <a:p>
            <a:endParaRPr lang="el-GR" altLang="es-ES" sz="1600">
              <a:cs typeface="Arial" panose="020B0604020202020204" pitchFamily="34" charset="0"/>
            </a:endParaRPr>
          </a:p>
        </p:txBody>
      </p:sp>
      <p:pic>
        <p:nvPicPr>
          <p:cNvPr id="62469" name="Picture 5"/>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8183563" y="115888"/>
            <a:ext cx="2195512" cy="2019300"/>
          </a:xfrm>
        </p:spPr>
      </p:pic>
      <p:pic>
        <p:nvPicPr>
          <p:cNvPr id="62470" name="Picture 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896226" y="2924175"/>
            <a:ext cx="2473325" cy="2019300"/>
          </a:xfrm>
        </p:spPr>
      </p:pic>
    </p:spTree>
    <p:extLst>
      <p:ext uri="{BB962C8B-B14F-4D97-AF65-F5344CB8AC3E}">
        <p14:creationId xmlns:p14="http://schemas.microsoft.com/office/powerpoint/2010/main" val="286173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512426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70342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386366" y="244476"/>
            <a:ext cx="11655380" cy="1431925"/>
          </a:xfrm>
        </p:spPr>
        <p:txBody>
          <a:bodyPr>
            <a:normAutofit/>
          </a:bodyPr>
          <a:lstStyle/>
          <a:p>
            <a:r>
              <a:rPr lang="es-AR" altLang="es-ES" sz="3200" b="1" dirty="0">
                <a:solidFill>
                  <a:schemeClr val="accent1">
                    <a:lumMod val="50000"/>
                  </a:schemeClr>
                </a:solidFill>
              </a:rPr>
              <a:t>ESTRUCTURAS DE LOS NO METALES NATIVOS: S, DIAMANTE, GRAFITO.</a:t>
            </a:r>
            <a:endParaRPr lang="es-ES" altLang="es-ES" sz="3200" b="1" dirty="0">
              <a:solidFill>
                <a:schemeClr val="accent1">
                  <a:lumMod val="50000"/>
                </a:schemeClr>
              </a:solidFill>
            </a:endParaRPr>
          </a:p>
        </p:txBody>
      </p:sp>
      <p:pic>
        <p:nvPicPr>
          <p:cNvPr id="36871" name="Picture 7" descr="azufre"/>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090863" y="1557338"/>
            <a:ext cx="2468562" cy="2366962"/>
          </a:xfrm>
        </p:spPr>
      </p:pic>
      <p:pic>
        <p:nvPicPr>
          <p:cNvPr id="36872" name="Picture 8" descr="diamante"/>
          <p:cNvPicPr>
            <a:picLocks noGrp="1" noChangeAspect="1" noChangeArrowheads="1"/>
          </p:cNvPicPr>
          <p:nvPr>
            <p:ph sz="half" idx="3"/>
          </p:nvPr>
        </p:nvPicPr>
        <p:blipFill>
          <a:blip r:embed="rId3">
            <a:extLst>
              <a:ext uri="{28A0092B-C50C-407E-A947-70E740481C1C}">
                <a14:useLocalDpi xmlns:a14="http://schemas.microsoft.com/office/drawing/2010/main" val="0"/>
              </a:ext>
            </a:extLst>
          </a:blip>
          <a:srcRect/>
          <a:stretch>
            <a:fillRect/>
          </a:stretch>
        </p:blipFill>
        <p:spPr>
          <a:xfrm>
            <a:off x="7032625" y="2060576"/>
            <a:ext cx="2781300" cy="2867025"/>
          </a:xfrm>
        </p:spPr>
      </p:pic>
      <p:pic>
        <p:nvPicPr>
          <p:cNvPr id="36873" name="Picture 9" descr="grafito"/>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071813" y="4437063"/>
            <a:ext cx="2513012" cy="2019300"/>
          </a:xfrm>
        </p:spPr>
      </p:pic>
    </p:spTree>
    <p:extLst>
      <p:ext uri="{BB962C8B-B14F-4D97-AF65-F5344CB8AC3E}">
        <p14:creationId xmlns:p14="http://schemas.microsoft.com/office/powerpoint/2010/main" val="1078228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609601" y="244476"/>
            <a:ext cx="11180233" cy="1023938"/>
          </a:xfrm>
        </p:spPr>
        <p:txBody>
          <a:bodyPr/>
          <a:lstStyle/>
          <a:p>
            <a:r>
              <a:rPr lang="es-AR" altLang="es-ES" b="1" dirty="0">
                <a:solidFill>
                  <a:schemeClr val="accent1">
                    <a:lumMod val="50000"/>
                  </a:schemeClr>
                </a:solidFill>
              </a:rPr>
              <a:t>DIAMANTE</a:t>
            </a:r>
            <a:endParaRPr lang="es-ES" altLang="es-ES" b="1" dirty="0">
              <a:solidFill>
                <a:schemeClr val="accent1">
                  <a:lumMod val="50000"/>
                </a:schemeClr>
              </a:solidFill>
            </a:endParaRPr>
          </a:p>
        </p:txBody>
      </p:sp>
      <p:sp>
        <p:nvSpPr>
          <p:cNvPr id="34820" name="Rectangle 4"/>
          <p:cNvSpPr>
            <a:spLocks noGrp="1" noRot="1" noChangeArrowheads="1"/>
          </p:cNvSpPr>
          <p:nvPr>
            <p:ph type="body" sz="half" idx="1"/>
          </p:nvPr>
        </p:nvSpPr>
        <p:spPr>
          <a:xfrm>
            <a:off x="502276" y="1268414"/>
            <a:ext cx="11287558" cy="5589587"/>
          </a:xfrm>
        </p:spPr>
        <p:txBody>
          <a:bodyPr>
            <a:normAutofit/>
          </a:bodyPr>
          <a:lstStyle/>
          <a:p>
            <a:pPr>
              <a:buFont typeface="Wingdings" panose="05000000000000000000" pitchFamily="2" charset="2"/>
              <a:buNone/>
            </a:pPr>
            <a:r>
              <a:rPr lang="es-AR" altLang="es-ES" sz="1600" b="1" u="sng" dirty="0"/>
              <a:t>CRISTALOGRAFÍA</a:t>
            </a:r>
            <a:r>
              <a:rPr lang="es-AR" altLang="es-ES" sz="1600" b="1" dirty="0"/>
              <a:t>:</a:t>
            </a:r>
            <a:r>
              <a:rPr lang="es-AR" altLang="es-ES" sz="1600" dirty="0"/>
              <a:t> </a:t>
            </a:r>
            <a:r>
              <a:rPr lang="es-ES" altLang="es-ES" sz="1600" dirty="0"/>
              <a:t>Cúbico holoédrico 4/m -3 2/m</a:t>
            </a:r>
          </a:p>
          <a:p>
            <a:pPr>
              <a:buFont typeface="Wingdings" panose="05000000000000000000" pitchFamily="2" charset="2"/>
              <a:buNone/>
            </a:pPr>
            <a:r>
              <a:rPr lang="es-ES" altLang="es-ES" sz="1600" b="1" dirty="0"/>
              <a:t> </a:t>
            </a:r>
            <a:r>
              <a:rPr lang="es-AR" altLang="es-ES" sz="1600" b="1" u="sng" dirty="0" smtClean="0"/>
              <a:t>PROPIEDADES </a:t>
            </a:r>
            <a:r>
              <a:rPr lang="es-AR" altLang="es-ES" sz="1600" b="1" u="sng" dirty="0"/>
              <a:t>FÍSICAS</a:t>
            </a:r>
            <a:r>
              <a:rPr lang="es-AR" altLang="es-ES" sz="1600" dirty="0"/>
              <a:t>: H= 10 G= 3.515</a:t>
            </a:r>
          </a:p>
          <a:p>
            <a:pPr>
              <a:buFont typeface="Wingdings" panose="05000000000000000000" pitchFamily="2" charset="2"/>
              <a:buNone/>
            </a:pPr>
            <a:endParaRPr lang="es-ES" altLang="es-ES" sz="1600" dirty="0" smtClean="0"/>
          </a:p>
          <a:p>
            <a:pPr>
              <a:buFont typeface="Wingdings" panose="05000000000000000000" pitchFamily="2" charset="2"/>
              <a:buNone/>
            </a:pPr>
            <a:r>
              <a:rPr lang="es-ES" altLang="es-ES" sz="1600" dirty="0" smtClean="0"/>
              <a:t>Color</a:t>
            </a:r>
            <a:r>
              <a:rPr lang="es-ES" altLang="es-ES" sz="1600" b="1" dirty="0"/>
              <a:t>: </a:t>
            </a:r>
            <a:r>
              <a:rPr lang="es-ES" altLang="es-ES" sz="1600" dirty="0"/>
              <a:t>Habitualmente amarillo claro o incoloro, también tonalidades claras azules, verdes, naranjas, rosas, marrones (negro para la variedad </a:t>
            </a:r>
            <a:r>
              <a:rPr lang="es-ES" altLang="es-ES" sz="1600" i="1" dirty="0"/>
              <a:t>Carbonado</a:t>
            </a:r>
            <a:r>
              <a:rPr lang="es-ES" altLang="es-ES" sz="1600" dirty="0"/>
              <a:t>) Raya</a:t>
            </a:r>
            <a:r>
              <a:rPr lang="es-ES" altLang="es-ES" sz="1600" b="1" dirty="0"/>
              <a:t>: </a:t>
            </a:r>
            <a:r>
              <a:rPr lang="es-ES" altLang="es-ES" sz="1600" dirty="0"/>
              <a:t>Es imposible hacerla Brillo</a:t>
            </a:r>
            <a:r>
              <a:rPr lang="es-ES" altLang="es-ES" sz="1600" b="1" dirty="0"/>
              <a:t>: </a:t>
            </a:r>
            <a:r>
              <a:rPr lang="es-ES" altLang="es-ES" sz="1600" dirty="0"/>
              <a:t>Adamantino o graso. Otros: Transparente a los rayos ultravioletas.</a:t>
            </a:r>
          </a:p>
          <a:p>
            <a:pPr>
              <a:buFont typeface="Wingdings" panose="05000000000000000000" pitchFamily="2" charset="2"/>
              <a:buNone/>
            </a:pPr>
            <a:endParaRPr lang="es-AR" altLang="es-ES" sz="1600" u="sng" dirty="0" smtClean="0"/>
          </a:p>
          <a:p>
            <a:pPr>
              <a:buFont typeface="Wingdings" panose="05000000000000000000" pitchFamily="2" charset="2"/>
              <a:buNone/>
            </a:pPr>
            <a:r>
              <a:rPr lang="es-AR" altLang="es-ES" sz="1600" b="1" u="sng" dirty="0" smtClean="0"/>
              <a:t>COMPOSICIÓN </a:t>
            </a:r>
            <a:r>
              <a:rPr lang="es-AR" altLang="es-ES" sz="1600" b="1" u="sng" dirty="0"/>
              <a:t>Y ESTRUCTURA:</a:t>
            </a:r>
            <a:r>
              <a:rPr lang="es-ES" altLang="es-ES" sz="1600" dirty="0"/>
              <a:t>Es carbono puro aunque puede contener escasas cantidades de N y B. La estructura del diamante muestra un empaquetamiento mucho más compacto que la del grafito fruto de su estabilidad a más alta presión.</a:t>
            </a:r>
          </a:p>
          <a:p>
            <a:pPr>
              <a:buFont typeface="Wingdings" panose="05000000000000000000" pitchFamily="2" charset="2"/>
              <a:buNone/>
            </a:pPr>
            <a:r>
              <a:rPr lang="es-AR" altLang="es-ES" sz="1600" b="1" u="sng" dirty="0"/>
              <a:t>FORMA DE PRESENTARSE:</a:t>
            </a:r>
            <a:r>
              <a:rPr lang="es-ES" altLang="es-ES" sz="1600" dirty="0"/>
              <a:t>Habitualmente en cristales de hábito octaédrico, pero también forma cubos y dodecaedros, presentando curvaturas en las caras. </a:t>
            </a:r>
          </a:p>
          <a:p>
            <a:pPr>
              <a:buFont typeface="Wingdings" panose="05000000000000000000" pitchFamily="2" charset="2"/>
              <a:buNone/>
            </a:pPr>
            <a:r>
              <a:rPr lang="es-AR" altLang="es-ES" sz="1600" b="1" u="sng" dirty="0"/>
              <a:t>DIAGNÓSTICO</a:t>
            </a:r>
            <a:r>
              <a:rPr lang="es-AR" altLang="es-ES" sz="1600" dirty="0"/>
              <a:t>: Se distingue por su gran dureza, su brillo adamantino y su exfoliación.</a:t>
            </a:r>
          </a:p>
          <a:p>
            <a:pPr>
              <a:buFont typeface="Wingdings" panose="05000000000000000000" pitchFamily="2" charset="2"/>
              <a:buNone/>
            </a:pPr>
            <a:r>
              <a:rPr lang="es-AR" altLang="es-ES" sz="1600" b="1" u="sng" dirty="0"/>
              <a:t>GÉNESIS</a:t>
            </a:r>
            <a:r>
              <a:rPr lang="es-AR" altLang="es-ES" sz="1600" dirty="0"/>
              <a:t>: </a:t>
            </a:r>
            <a:r>
              <a:rPr lang="es-ES" altLang="es-ES" sz="1600" dirty="0"/>
              <a:t>Necesita para su génesis una muy alta presión  y la temperatura, formándose en rocas </a:t>
            </a:r>
            <a:r>
              <a:rPr lang="es-ES" altLang="es-ES" sz="1600" dirty="0" err="1"/>
              <a:t>ultrabásicas</a:t>
            </a:r>
            <a:r>
              <a:rPr lang="es-ES" altLang="es-ES" sz="1600" dirty="0"/>
              <a:t> del manto. Se transporta hacia la superficie a través de las  llamadas tuberías de explosión. </a:t>
            </a:r>
          </a:p>
          <a:p>
            <a:pPr>
              <a:buFont typeface="Wingdings" panose="05000000000000000000" pitchFamily="2" charset="2"/>
              <a:buNone/>
            </a:pPr>
            <a:r>
              <a:rPr lang="es-AR" altLang="es-ES" sz="1600" b="1" u="sng" dirty="0"/>
              <a:t>YACIMIENTOS</a:t>
            </a:r>
            <a:r>
              <a:rPr lang="es-AR" altLang="es-ES" sz="1600" dirty="0"/>
              <a:t>: África, Norteamérica, China, Venezuela, Australia, India y Siberia. La roca donde aparecen de denomina </a:t>
            </a:r>
            <a:r>
              <a:rPr lang="es-AR" altLang="es-ES" sz="1600" dirty="0" err="1"/>
              <a:t>kimberlita</a:t>
            </a:r>
            <a:r>
              <a:rPr lang="es-AR" altLang="es-ES" sz="1600" dirty="0"/>
              <a:t>. La variedad carbonada se encuentra en Brasil.</a:t>
            </a:r>
          </a:p>
          <a:p>
            <a:pPr>
              <a:buFont typeface="Wingdings" panose="05000000000000000000" pitchFamily="2" charset="2"/>
              <a:buNone/>
            </a:pPr>
            <a:r>
              <a:rPr lang="es-AR" altLang="es-ES" sz="1600" b="1" u="sng" dirty="0"/>
              <a:t>EMPLEO</a:t>
            </a:r>
            <a:r>
              <a:rPr lang="es-AR" altLang="es-ES" sz="1600" dirty="0"/>
              <a:t>: Es la gema más importante. En la industria se emplea para cortar vidrio, el polvo fino se emplea para triturar y pulir diamantes y otras gemas.</a:t>
            </a:r>
          </a:p>
          <a:p>
            <a:pPr>
              <a:buFont typeface="Wingdings" panose="05000000000000000000" pitchFamily="2" charset="2"/>
              <a:buNone/>
            </a:pPr>
            <a:r>
              <a:rPr lang="es-AR" altLang="es-ES" sz="1600" b="1" u="sng" dirty="0"/>
              <a:t>ETIMOLOGÍA</a:t>
            </a:r>
            <a:r>
              <a:rPr lang="es-AR" altLang="es-ES" sz="1600" u="sng" dirty="0"/>
              <a:t>:</a:t>
            </a:r>
            <a:r>
              <a:rPr lang="es-AR" altLang="es-ES" sz="1600" dirty="0"/>
              <a:t> </a:t>
            </a:r>
            <a:r>
              <a:rPr lang="es-ES" altLang="es-ES" sz="1600" dirty="0"/>
              <a:t>Del griego </a:t>
            </a:r>
            <a:r>
              <a:rPr lang="es-ES" altLang="es-ES" sz="1600" i="1" dirty="0"/>
              <a:t>"adamas"</a:t>
            </a:r>
            <a:r>
              <a:rPr lang="es-ES" altLang="es-ES" sz="1600" dirty="0"/>
              <a:t> que significa invencible.</a:t>
            </a:r>
            <a:endParaRPr lang="es-ES" altLang="es-ES" dirty="0"/>
          </a:p>
        </p:txBody>
      </p:sp>
      <p:pic>
        <p:nvPicPr>
          <p:cNvPr id="34823" name="Picture 7"/>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391400" y="0"/>
            <a:ext cx="3276600" cy="2133600"/>
          </a:xfrm>
        </p:spPr>
      </p:pic>
      <p:sp>
        <p:nvSpPr>
          <p:cNvPr id="34824" name="Rectangle 8"/>
          <p:cNvSpPr>
            <a:spLocks noChangeArrowheads="1"/>
          </p:cNvSpPr>
          <p:nvPr/>
        </p:nvSpPr>
        <p:spPr bwMode="auto">
          <a:xfrm>
            <a:off x="1524001" y="-16567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Tree>
    <p:extLst>
      <p:ext uri="{BB962C8B-B14F-4D97-AF65-F5344CB8AC3E}">
        <p14:creationId xmlns:p14="http://schemas.microsoft.com/office/powerpoint/2010/main" val="35041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647526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609601" y="244476"/>
            <a:ext cx="11180233" cy="1096962"/>
          </a:xfrm>
        </p:spPr>
        <p:txBody>
          <a:bodyPr/>
          <a:lstStyle/>
          <a:p>
            <a:r>
              <a:rPr lang="es-AR" altLang="es-ES" b="1" dirty="0">
                <a:solidFill>
                  <a:schemeClr val="accent1">
                    <a:lumMod val="50000"/>
                  </a:schemeClr>
                </a:solidFill>
              </a:rPr>
              <a:t>GRAFITO</a:t>
            </a:r>
            <a:endParaRPr lang="es-ES" altLang="es-ES" b="1" dirty="0">
              <a:solidFill>
                <a:schemeClr val="accent1">
                  <a:lumMod val="50000"/>
                </a:schemeClr>
              </a:solidFill>
            </a:endParaRPr>
          </a:p>
        </p:txBody>
      </p:sp>
      <p:sp>
        <p:nvSpPr>
          <p:cNvPr id="38916" name="Rectangle 4"/>
          <p:cNvSpPr>
            <a:spLocks noGrp="1" noRot="1" noChangeArrowheads="1"/>
          </p:cNvSpPr>
          <p:nvPr>
            <p:ph type="body" sz="half" idx="1"/>
          </p:nvPr>
        </p:nvSpPr>
        <p:spPr>
          <a:xfrm>
            <a:off x="476518" y="1171977"/>
            <a:ext cx="11191741" cy="5686023"/>
          </a:xfrm>
        </p:spPr>
        <p:txBody>
          <a:bodyPr/>
          <a:lstStyle/>
          <a:p>
            <a:pPr>
              <a:buFont typeface="Wingdings" panose="05000000000000000000" pitchFamily="2" charset="2"/>
              <a:buNone/>
            </a:pPr>
            <a:r>
              <a:rPr lang="es-AR" altLang="es-ES" sz="1600" b="1" u="sng" dirty="0"/>
              <a:t>CRISTALOGRAFÍA</a:t>
            </a:r>
            <a:r>
              <a:rPr lang="es-AR" altLang="es-ES" sz="1600" dirty="0"/>
              <a:t>: Hexagonal 6/m2/m2/m</a:t>
            </a:r>
          </a:p>
          <a:p>
            <a:pPr>
              <a:buFont typeface="Wingdings" panose="05000000000000000000" pitchFamily="2" charset="2"/>
              <a:buNone/>
            </a:pPr>
            <a:r>
              <a:rPr lang="es-AR" altLang="es-ES" sz="1600" b="1" u="sng" dirty="0" smtClean="0"/>
              <a:t>PROPIEDADES </a:t>
            </a:r>
            <a:r>
              <a:rPr lang="es-AR" altLang="es-ES" sz="1600" b="1" u="sng" dirty="0"/>
              <a:t>FÍSICAS</a:t>
            </a:r>
            <a:r>
              <a:rPr lang="es-AR" altLang="es-ES" sz="1600" dirty="0"/>
              <a:t>: H= 1-2   G=2.23</a:t>
            </a:r>
          </a:p>
          <a:p>
            <a:pPr>
              <a:buFont typeface="Wingdings" panose="05000000000000000000" pitchFamily="2" charset="2"/>
              <a:buNone/>
            </a:pPr>
            <a:r>
              <a:rPr lang="es-AR" altLang="es-ES" sz="1600" dirty="0"/>
              <a:t>Brillo: metálico   Color: negro  Raya: negra</a:t>
            </a:r>
          </a:p>
          <a:p>
            <a:pPr>
              <a:buFont typeface="Wingdings" panose="05000000000000000000" pitchFamily="2" charset="2"/>
              <a:buNone/>
            </a:pPr>
            <a:r>
              <a:rPr lang="es-AR" altLang="es-ES" sz="1600" dirty="0"/>
              <a:t>Otros: tacto es graso con hojas flexibles pero no elásticas.</a:t>
            </a:r>
          </a:p>
          <a:p>
            <a:pPr>
              <a:buFont typeface="Wingdings" panose="05000000000000000000" pitchFamily="2" charset="2"/>
              <a:buNone/>
            </a:pPr>
            <a:r>
              <a:rPr lang="es-AR" altLang="es-ES" sz="1600" dirty="0"/>
              <a:t>Exfoliación perfecta ( 0001 )</a:t>
            </a:r>
          </a:p>
          <a:p>
            <a:pPr>
              <a:buFont typeface="Wingdings" panose="05000000000000000000" pitchFamily="2" charset="2"/>
              <a:buNone/>
            </a:pPr>
            <a:endParaRPr lang="es-AR" altLang="es-ES" sz="1600" b="1" u="sng" dirty="0" smtClean="0"/>
          </a:p>
          <a:p>
            <a:pPr>
              <a:buFont typeface="Wingdings" panose="05000000000000000000" pitchFamily="2" charset="2"/>
              <a:buNone/>
            </a:pPr>
            <a:r>
              <a:rPr lang="es-AR" altLang="es-ES" sz="1600" b="1" u="sng" dirty="0" smtClean="0"/>
              <a:t>COMPOSICIÓN </a:t>
            </a:r>
            <a:r>
              <a:rPr lang="es-AR" altLang="es-ES" sz="1600" b="1" u="sng" dirty="0"/>
              <a:t>Y ESTRUCTURA</a:t>
            </a:r>
            <a:r>
              <a:rPr lang="es-AR" altLang="es-ES" sz="1600" dirty="0"/>
              <a:t>: Carbono.</a:t>
            </a:r>
          </a:p>
          <a:p>
            <a:pPr>
              <a:buFont typeface="Wingdings" panose="05000000000000000000" pitchFamily="2" charset="2"/>
              <a:buNone/>
            </a:pPr>
            <a:r>
              <a:rPr lang="es-AR" altLang="es-ES" sz="1600" b="1" u="sng" dirty="0"/>
              <a:t>FORMA DE PRESENTARSE</a:t>
            </a:r>
            <a:r>
              <a:rPr lang="es-AR" altLang="es-ES" sz="1600" dirty="0"/>
              <a:t>: Aparece normalmente en masas hojosas o escamosas, pero puede ser radiado o granular.</a:t>
            </a:r>
          </a:p>
          <a:p>
            <a:pPr>
              <a:buFont typeface="Wingdings" panose="05000000000000000000" pitchFamily="2" charset="2"/>
              <a:buNone/>
            </a:pPr>
            <a:r>
              <a:rPr lang="es-AR" altLang="es-ES" sz="1600" b="1" u="sng" dirty="0"/>
              <a:t>DIAGNÓSTICO</a:t>
            </a:r>
            <a:r>
              <a:rPr lang="es-AR" altLang="es-ES" sz="1600" u="sng" dirty="0"/>
              <a:t>:</a:t>
            </a:r>
            <a:r>
              <a:rPr lang="es-AR" altLang="es-ES" sz="1600" dirty="0"/>
              <a:t> Se reconoce por su color, su naturaleza hojosa y su tacto graso. </a:t>
            </a:r>
          </a:p>
          <a:p>
            <a:pPr>
              <a:buFont typeface="Wingdings" panose="05000000000000000000" pitchFamily="2" charset="2"/>
              <a:buNone/>
            </a:pPr>
            <a:r>
              <a:rPr lang="es-AR" altLang="es-ES" sz="1600" b="1" u="sng" dirty="0"/>
              <a:t>GÉNESIS</a:t>
            </a:r>
            <a:r>
              <a:rPr lang="es-AR" altLang="es-ES" sz="1600" u="sng" dirty="0"/>
              <a:t>:</a:t>
            </a:r>
            <a:r>
              <a:rPr lang="es-ES" altLang="es-ES" sz="1600" dirty="0"/>
              <a:t>Como componente primario de rocas ígneas. En meteoritos. En rocas metamórficas.</a:t>
            </a:r>
          </a:p>
          <a:p>
            <a:pPr>
              <a:buFont typeface="Wingdings" panose="05000000000000000000" pitchFamily="2" charset="2"/>
              <a:buNone/>
            </a:pPr>
            <a:r>
              <a:rPr lang="es-AR" altLang="es-ES" sz="1600" b="1" u="sng" dirty="0"/>
              <a:t>YACIMIENTOS</a:t>
            </a:r>
            <a:r>
              <a:rPr lang="es-AR" altLang="es-ES" sz="1600" u="sng" dirty="0"/>
              <a:t>:</a:t>
            </a:r>
            <a:r>
              <a:rPr lang="es-AR" altLang="es-ES" sz="1600" dirty="0"/>
              <a:t> México, Groenlandia, China, CIS, Corea del Norte, Corea del Sur, India.</a:t>
            </a:r>
          </a:p>
          <a:p>
            <a:pPr>
              <a:buFont typeface="Wingdings" panose="05000000000000000000" pitchFamily="2" charset="2"/>
              <a:buNone/>
            </a:pPr>
            <a:r>
              <a:rPr lang="es-AR" altLang="es-ES" sz="1600" b="1" u="sng" dirty="0"/>
              <a:t>EMPLEO</a:t>
            </a:r>
            <a:r>
              <a:rPr lang="es-AR" altLang="es-ES" sz="1600" u="sng" dirty="0"/>
              <a:t>:</a:t>
            </a:r>
            <a:r>
              <a:rPr lang="es-AR" altLang="es-ES" sz="1600" dirty="0"/>
              <a:t> Se emplea en la fabricación de crisoles refractarios para las industrias de acero, latón y bronce. Se emplea mucho como lubricante, mezclado con aceite. Mezclado con arcilla fina, forma la mina de los lápices.</a:t>
            </a:r>
          </a:p>
          <a:p>
            <a:pPr>
              <a:buFont typeface="Wingdings" panose="05000000000000000000" pitchFamily="2" charset="2"/>
              <a:buNone/>
            </a:pPr>
            <a:r>
              <a:rPr lang="es-AR" altLang="es-ES" sz="1600" b="1" u="sng" dirty="0"/>
              <a:t>ETIMOLOGÍA</a:t>
            </a:r>
            <a:r>
              <a:rPr lang="es-AR" altLang="es-ES" sz="1600" b="1" dirty="0"/>
              <a:t>:</a:t>
            </a:r>
            <a:r>
              <a:rPr lang="es-AR" altLang="es-ES" sz="1600" dirty="0"/>
              <a:t> Derivado de la palabra griega que significa escribir, como alusión a su empleo en los lápices.</a:t>
            </a:r>
          </a:p>
          <a:p>
            <a:pPr>
              <a:buFont typeface="Wingdings" panose="05000000000000000000" pitchFamily="2" charset="2"/>
              <a:buNone/>
            </a:pPr>
            <a:endParaRPr lang="es-ES" altLang="es-ES" sz="1600" dirty="0"/>
          </a:p>
        </p:txBody>
      </p:sp>
      <p:pic>
        <p:nvPicPr>
          <p:cNvPr id="38917" name="Picture 5"/>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680326" y="0"/>
            <a:ext cx="2987675" cy="3213100"/>
          </a:xfrm>
        </p:spPr>
      </p:pic>
    </p:spTree>
    <p:extLst>
      <p:ext uri="{BB962C8B-B14F-4D97-AF65-F5344CB8AC3E}">
        <p14:creationId xmlns:p14="http://schemas.microsoft.com/office/powerpoint/2010/main" val="3417726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59322123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2004</Words>
  <Application>Microsoft Office PowerPoint</Application>
  <PresentationFormat>Panorámica</PresentationFormat>
  <Paragraphs>134</Paragraphs>
  <Slides>20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Arial Black</vt:lpstr>
      <vt:lpstr>Calibri</vt:lpstr>
      <vt:lpstr>Calibri Light</vt:lpstr>
      <vt:lpstr>Wingdings</vt:lpstr>
      <vt:lpstr>Tema de Office</vt:lpstr>
      <vt:lpstr> SEMIMETALES NATIVOS: As Sb Bi</vt:lpstr>
      <vt:lpstr>  NO METALES NATIVOS</vt:lpstr>
      <vt:lpstr>Presentación de PowerPoint</vt:lpstr>
      <vt:lpstr>Presentación de PowerPoint</vt:lpstr>
      <vt:lpstr>ESTRUCTURAS DE LOS NO METALES NATIVOS: S, DIAMANTE, GRAFITO.</vt:lpstr>
      <vt:lpstr>DIAMANTE</vt:lpstr>
      <vt:lpstr>Presentación de PowerPoint</vt:lpstr>
      <vt:lpstr>GRAFITO</vt:lpstr>
      <vt:lpstr>Presentación de PowerPoint</vt:lpstr>
      <vt:lpstr>DIAGRAMA DE ESTABILIDAD DEL C</vt:lpstr>
      <vt:lpstr>SULFUROS</vt:lpstr>
      <vt:lpstr>SULFUROS MÁS IMPORTANTES REPRESENTADOS EN EL SISTEMA Cu-Fe-S</vt:lpstr>
      <vt:lpstr>ESFALERITA-ZnS</vt:lpstr>
      <vt:lpstr>CALCOPIRITA-CuFeS2</vt:lpstr>
      <vt:lpstr>PIRITA-FeS2</vt:lpstr>
      <vt:lpstr>ÓXIDOS</vt:lpstr>
      <vt:lpstr>CUPRITA-Cu2O</vt:lpstr>
      <vt:lpstr>HEMATITES-Fe2O3</vt:lpstr>
      <vt:lpstr>GRUPO DE LA ESPINELA-XY2O4</vt:lpstr>
      <vt:lpstr>HIDRÓXIDOS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Cristalografía Simetría y clases cristalinas</dc:title>
  <dc:creator>Usuario</dc:creator>
  <cp:lastModifiedBy>Usuario</cp:lastModifiedBy>
  <cp:revision>8</cp:revision>
  <dcterms:created xsi:type="dcterms:W3CDTF">2017-04-18T11:15:37Z</dcterms:created>
  <dcterms:modified xsi:type="dcterms:W3CDTF">2017-04-19T10:23:53Z</dcterms:modified>
</cp:coreProperties>
</file>