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260" r:id="rId2"/>
    <p:sldId id="306" r:id="rId3"/>
    <p:sldId id="257" r:id="rId4"/>
    <p:sldId id="310" r:id="rId5"/>
    <p:sldId id="311" r:id="rId6"/>
    <p:sldId id="312" r:id="rId7"/>
    <p:sldId id="313" r:id="rId8"/>
    <p:sldId id="314" r:id="rId9"/>
    <p:sldId id="315" r:id="rId10"/>
    <p:sldId id="362" r:id="rId11"/>
    <p:sldId id="379" r:id="rId12"/>
    <p:sldId id="324" r:id="rId13"/>
    <p:sldId id="325" r:id="rId14"/>
    <p:sldId id="326" r:id="rId15"/>
    <p:sldId id="264" r:id="rId16"/>
    <p:sldId id="358" r:id="rId17"/>
    <p:sldId id="359" r:id="rId18"/>
    <p:sldId id="360" r:id="rId19"/>
    <p:sldId id="367" r:id="rId20"/>
    <p:sldId id="366" r:id="rId21"/>
    <p:sldId id="361" r:id="rId22"/>
    <p:sldId id="266" r:id="rId23"/>
    <p:sldId id="267" r:id="rId24"/>
    <p:sldId id="345" r:id="rId25"/>
    <p:sldId id="368" r:id="rId26"/>
    <p:sldId id="364" r:id="rId27"/>
    <p:sldId id="365" r:id="rId28"/>
    <p:sldId id="370" r:id="rId29"/>
    <p:sldId id="409" r:id="rId30"/>
    <p:sldId id="371" r:id="rId31"/>
    <p:sldId id="373" r:id="rId32"/>
    <p:sldId id="376" r:id="rId33"/>
    <p:sldId id="377" r:id="rId34"/>
    <p:sldId id="374" r:id="rId35"/>
    <p:sldId id="375" r:id="rId36"/>
    <p:sldId id="380" r:id="rId37"/>
    <p:sldId id="381" r:id="rId38"/>
    <p:sldId id="382" r:id="rId39"/>
    <p:sldId id="383" r:id="rId40"/>
    <p:sldId id="384" r:id="rId41"/>
    <p:sldId id="385" r:id="rId42"/>
    <p:sldId id="386" r:id="rId43"/>
    <p:sldId id="387" r:id="rId44"/>
    <p:sldId id="388" r:id="rId45"/>
    <p:sldId id="389" r:id="rId46"/>
    <p:sldId id="390" r:id="rId47"/>
    <p:sldId id="391" r:id="rId48"/>
    <p:sldId id="392" r:id="rId49"/>
    <p:sldId id="393" r:id="rId50"/>
    <p:sldId id="394" r:id="rId51"/>
    <p:sldId id="395" r:id="rId52"/>
    <p:sldId id="396" r:id="rId53"/>
    <p:sldId id="397" r:id="rId54"/>
    <p:sldId id="398" r:id="rId55"/>
    <p:sldId id="399" r:id="rId56"/>
    <p:sldId id="400" r:id="rId57"/>
    <p:sldId id="401" r:id="rId58"/>
    <p:sldId id="402" r:id="rId59"/>
    <p:sldId id="403" r:id="rId60"/>
    <p:sldId id="404" r:id="rId61"/>
    <p:sldId id="405" r:id="rId62"/>
    <p:sldId id="406" r:id="rId63"/>
    <p:sldId id="407" r:id="rId64"/>
  </p:sldIdLst>
  <p:sldSz cx="9144000" cy="6858000" type="screen4x3"/>
  <p:notesSz cx="6858000" cy="9144000"/>
  <p:defaultTextStyle>
    <a:defPPr>
      <a:defRPr lang="es-A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35"/>
    <p:restoredTop sz="92954"/>
  </p:normalViewPr>
  <p:slideViewPr>
    <p:cSldViewPr>
      <p:cViewPr>
        <p:scale>
          <a:sx n="100" d="100"/>
          <a:sy n="100" d="100"/>
        </p:scale>
        <p:origin x="-660" y="116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D4EFC97-BB95-4A12-A194-E0B11BF140C3}" type="datetimeFigureOut">
              <a:rPr lang="es-AR"/>
              <a:pPr>
                <a:defRPr/>
              </a:pPr>
              <a:t>23/10/2018</a:t>
            </a:fld>
            <a:endParaRPr lang="en-U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n-US"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ED0E6B2-90BC-4CA9-A9C1-E043FDBA5E43}" type="slidenum">
              <a:rPr lang="en-US"/>
              <a:pPr>
                <a:defRPr/>
              </a:pPr>
              <a:t>‹Nº›</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3794"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39939"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DAE6874-393C-4D78-88E0-03AB1E03C3C8}" type="slidenum">
              <a:rPr lang="es-ES">
                <a:cs typeface="Arial" charset="0"/>
              </a:rPr>
              <a:pPr fontAlgn="base">
                <a:spcBef>
                  <a:spcPct val="0"/>
                </a:spcBef>
                <a:spcAft>
                  <a:spcPct val="0"/>
                </a:spcAft>
                <a:defRPr/>
              </a:pPr>
              <a:t>19</a:t>
            </a:fld>
            <a:endParaRPr lang="es-E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5842"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41987"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420669E-1388-465E-A0D4-39888D8ACA56}" type="slidenum">
              <a:rPr lang="es-ES">
                <a:cs typeface="Arial" charset="0"/>
              </a:rPr>
              <a:pPr fontAlgn="base">
                <a:spcBef>
                  <a:spcPct val="0"/>
                </a:spcBef>
                <a:spcAft>
                  <a:spcPct val="0"/>
                </a:spcAft>
                <a:defRPr/>
              </a:pPr>
              <a:t>20</a:t>
            </a:fld>
            <a:endParaRPr lang="es-E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7890"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3789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049ED16-A020-4387-9047-98DFBFDEAC8D}" type="slidenum">
              <a:rPr lang="es-ES">
                <a:cs typeface="Arial" charset="0"/>
              </a:rPr>
              <a:pPr fontAlgn="base">
                <a:spcBef>
                  <a:spcPct val="0"/>
                </a:spcBef>
                <a:spcAft>
                  <a:spcPct val="0"/>
                </a:spcAft>
                <a:defRPr/>
              </a:pPr>
              <a:t>21</a:t>
            </a:fld>
            <a:endParaRPr lang="es-E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Marcador de imagen de diapositiva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54274" name="Marcador de notas 2"/>
          <p:cNvSpPr>
            <a:spLocks noGrp="1"/>
          </p:cNvSpPr>
          <p:nvPr>
            <p:ph type="body" idx="1"/>
          </p:nvPr>
        </p:nvSpPr>
        <p:spPr bwMode="auto">
          <a:xfrm>
            <a:off x="685800" y="4400550"/>
            <a:ext cx="5486400" cy="3600450"/>
          </a:xfrm>
          <a:noFill/>
        </p:spPr>
        <p:txBody>
          <a:bodyPr wrap="square" lIns="86493" tIns="43247" rIns="86493" bIns="43247" numCol="1" anchor="t" anchorCtr="0" compatLnSpc="1">
            <a:prstTxWarp prst="textNoShape">
              <a:avLst/>
            </a:prstTxWarp>
          </a:bodyPr>
          <a:lstStyle/>
          <a:p>
            <a:pPr eaLnBrk="1" hangingPunct="1"/>
            <a:endParaRPr lang="es-ES_tradnl" smtClean="0"/>
          </a:p>
        </p:txBody>
      </p:sp>
      <p:sp>
        <p:nvSpPr>
          <p:cNvPr id="54275" name="Marcador de número de diapositiva 3"/>
          <p:cNvSpPr txBox="1">
            <a:spLocks noGrp="1"/>
          </p:cNvSpPr>
          <p:nvPr/>
        </p:nvSpPr>
        <p:spPr bwMode="auto">
          <a:xfrm>
            <a:off x="3884613" y="8685213"/>
            <a:ext cx="2971800" cy="458787"/>
          </a:xfrm>
          <a:prstGeom prst="rect">
            <a:avLst/>
          </a:prstGeom>
          <a:noFill/>
          <a:ln w="9525">
            <a:noFill/>
            <a:miter lim="800000"/>
            <a:headEnd/>
            <a:tailEnd/>
          </a:ln>
        </p:spPr>
        <p:txBody>
          <a:bodyPr lIns="86493" tIns="43247" rIns="86493" bIns="43247" anchor="b"/>
          <a:lstStyle/>
          <a:p>
            <a:pPr algn="r" defTabSz="865188"/>
            <a:fld id="{465ABAE8-5376-43B5-B272-259E0E352B57}" type="slidenum">
              <a:rPr lang="en-US" sz="1100"/>
              <a:pPr algn="r" defTabSz="865188"/>
              <a:t>36</a:t>
            </a:fld>
            <a:endParaRPr lang="en-US" sz="11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Marcador de imagen de diapositiva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78850" name="Marcador de notas 2"/>
          <p:cNvSpPr>
            <a:spLocks noGrp="1"/>
          </p:cNvSpPr>
          <p:nvPr>
            <p:ph type="body" idx="1"/>
          </p:nvPr>
        </p:nvSpPr>
        <p:spPr bwMode="auto">
          <a:xfrm>
            <a:off x="685800" y="4400550"/>
            <a:ext cx="5486400" cy="3600450"/>
          </a:xfrm>
          <a:noFill/>
        </p:spPr>
        <p:txBody>
          <a:bodyPr wrap="square" lIns="86493" tIns="43247" rIns="86493" bIns="43247" numCol="1" anchor="t" anchorCtr="0" compatLnSpc="1">
            <a:prstTxWarp prst="textNoShape">
              <a:avLst/>
            </a:prstTxWarp>
          </a:bodyPr>
          <a:lstStyle/>
          <a:p>
            <a:pPr eaLnBrk="1" hangingPunct="1"/>
            <a:endParaRPr lang="es-ES_tradnl" smtClean="0"/>
          </a:p>
        </p:txBody>
      </p:sp>
      <p:sp>
        <p:nvSpPr>
          <p:cNvPr id="78851" name="Marcador de número de diapositiva 3"/>
          <p:cNvSpPr txBox="1">
            <a:spLocks noGrp="1"/>
          </p:cNvSpPr>
          <p:nvPr/>
        </p:nvSpPr>
        <p:spPr bwMode="auto">
          <a:xfrm>
            <a:off x="3884613" y="8685213"/>
            <a:ext cx="2971800" cy="458787"/>
          </a:xfrm>
          <a:prstGeom prst="rect">
            <a:avLst/>
          </a:prstGeom>
          <a:noFill/>
          <a:ln w="9525">
            <a:noFill/>
            <a:miter lim="800000"/>
            <a:headEnd/>
            <a:tailEnd/>
          </a:ln>
        </p:spPr>
        <p:txBody>
          <a:bodyPr lIns="86493" tIns="43247" rIns="86493" bIns="43247" anchor="b"/>
          <a:lstStyle/>
          <a:p>
            <a:pPr algn="r" defTabSz="865188"/>
            <a:fld id="{E66D62B9-7048-4E18-AFB9-A6D3D28FA61E}" type="slidenum">
              <a:rPr lang="es-ES_tradnl" sz="1100"/>
              <a:pPr algn="r" defTabSz="865188"/>
              <a:t>59</a:t>
            </a:fld>
            <a:endParaRPr lang="es-ES_tradnl" sz="11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3 Marcador de fecha"/>
          <p:cNvSpPr>
            <a:spLocks noGrp="1"/>
          </p:cNvSpPr>
          <p:nvPr>
            <p:ph type="dt" sz="half" idx="10"/>
          </p:nvPr>
        </p:nvSpPr>
        <p:spPr/>
        <p:txBody>
          <a:bodyPr/>
          <a:lstStyle>
            <a:lvl1pPr>
              <a:defRPr/>
            </a:lvl1pPr>
          </a:lstStyle>
          <a:p>
            <a:pPr>
              <a:defRPr/>
            </a:pPr>
            <a:fld id="{033606E2-1A93-457A-9A3C-D1D7D3CE01F4}" type="datetimeFigureOut">
              <a:rPr lang="es-AR"/>
              <a:pPr>
                <a:defRPr/>
              </a:pPr>
              <a:t>23/10/2018</a:t>
            </a:fld>
            <a:endParaRPr lang="en-US"/>
          </a:p>
        </p:txBody>
      </p:sp>
      <p:sp>
        <p:nvSpPr>
          <p:cNvPr id="5" name="4 Marcador de pie de página"/>
          <p:cNvSpPr>
            <a:spLocks noGrp="1"/>
          </p:cNvSpPr>
          <p:nvPr>
            <p:ph type="ftr" sz="quarter" idx="11"/>
          </p:nvPr>
        </p:nvSpPr>
        <p:spPr/>
        <p:txBody>
          <a:bodyPr/>
          <a:lstStyle>
            <a:lvl1pPr>
              <a:defRPr/>
            </a:lvl1pPr>
          </a:lstStyle>
          <a:p>
            <a:pPr>
              <a:defRPr/>
            </a:pPr>
            <a:endParaRPr lang="en-US"/>
          </a:p>
        </p:txBody>
      </p:sp>
      <p:sp>
        <p:nvSpPr>
          <p:cNvPr id="6" name="5 Marcador de número de diapositiva"/>
          <p:cNvSpPr>
            <a:spLocks noGrp="1"/>
          </p:cNvSpPr>
          <p:nvPr>
            <p:ph type="sldNum" sz="quarter" idx="12"/>
          </p:nvPr>
        </p:nvSpPr>
        <p:spPr/>
        <p:txBody>
          <a:bodyPr/>
          <a:lstStyle>
            <a:lvl1pPr>
              <a:defRPr/>
            </a:lvl1pPr>
          </a:lstStyle>
          <a:p>
            <a:pPr>
              <a:defRPr/>
            </a:pPr>
            <a:fld id="{0C9EA4C8-8E0C-4DB3-B632-EF26747FC48B}" type="slidenum">
              <a:rPr lang="en-US"/>
              <a:pPr>
                <a:defRPr/>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lvl1pPr>
              <a:defRPr/>
            </a:lvl1pPr>
          </a:lstStyle>
          <a:p>
            <a:pPr>
              <a:defRPr/>
            </a:pPr>
            <a:fld id="{E892ACA2-C521-47C0-9309-E972722BC271}" type="datetimeFigureOut">
              <a:rPr lang="es-AR"/>
              <a:pPr>
                <a:defRPr/>
              </a:pPr>
              <a:t>23/10/2018</a:t>
            </a:fld>
            <a:endParaRPr lang="en-US"/>
          </a:p>
        </p:txBody>
      </p:sp>
      <p:sp>
        <p:nvSpPr>
          <p:cNvPr id="5" name="4 Marcador de pie de página"/>
          <p:cNvSpPr>
            <a:spLocks noGrp="1"/>
          </p:cNvSpPr>
          <p:nvPr>
            <p:ph type="ftr" sz="quarter" idx="11"/>
          </p:nvPr>
        </p:nvSpPr>
        <p:spPr/>
        <p:txBody>
          <a:bodyPr/>
          <a:lstStyle>
            <a:lvl1pPr>
              <a:defRPr/>
            </a:lvl1pPr>
          </a:lstStyle>
          <a:p>
            <a:pPr>
              <a:defRPr/>
            </a:pPr>
            <a:endParaRPr lang="en-US"/>
          </a:p>
        </p:txBody>
      </p:sp>
      <p:sp>
        <p:nvSpPr>
          <p:cNvPr id="6" name="5 Marcador de número de diapositiva"/>
          <p:cNvSpPr>
            <a:spLocks noGrp="1"/>
          </p:cNvSpPr>
          <p:nvPr>
            <p:ph type="sldNum" sz="quarter" idx="12"/>
          </p:nvPr>
        </p:nvSpPr>
        <p:spPr/>
        <p:txBody>
          <a:bodyPr/>
          <a:lstStyle>
            <a:lvl1pPr>
              <a:defRPr/>
            </a:lvl1pPr>
          </a:lstStyle>
          <a:p>
            <a:pPr>
              <a:defRPr/>
            </a:pPr>
            <a:fld id="{8F399106-8D71-468B-8284-3D35BEB3E3D8}" type="slidenum">
              <a:rPr lang="en-US"/>
              <a:pPr>
                <a:defRPr/>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lvl1pPr>
              <a:defRPr/>
            </a:lvl1pPr>
          </a:lstStyle>
          <a:p>
            <a:pPr>
              <a:defRPr/>
            </a:pPr>
            <a:fld id="{3E645EDA-0003-4C01-B3EF-395AC9EBC9E8}" type="datetimeFigureOut">
              <a:rPr lang="es-AR"/>
              <a:pPr>
                <a:defRPr/>
              </a:pPr>
              <a:t>23/10/2018</a:t>
            </a:fld>
            <a:endParaRPr lang="en-US"/>
          </a:p>
        </p:txBody>
      </p:sp>
      <p:sp>
        <p:nvSpPr>
          <p:cNvPr id="5" name="4 Marcador de pie de página"/>
          <p:cNvSpPr>
            <a:spLocks noGrp="1"/>
          </p:cNvSpPr>
          <p:nvPr>
            <p:ph type="ftr" sz="quarter" idx="11"/>
          </p:nvPr>
        </p:nvSpPr>
        <p:spPr/>
        <p:txBody>
          <a:bodyPr/>
          <a:lstStyle>
            <a:lvl1pPr>
              <a:defRPr/>
            </a:lvl1pPr>
          </a:lstStyle>
          <a:p>
            <a:pPr>
              <a:defRPr/>
            </a:pPr>
            <a:endParaRPr lang="en-US"/>
          </a:p>
        </p:txBody>
      </p:sp>
      <p:sp>
        <p:nvSpPr>
          <p:cNvPr id="6" name="5 Marcador de número de diapositiva"/>
          <p:cNvSpPr>
            <a:spLocks noGrp="1"/>
          </p:cNvSpPr>
          <p:nvPr>
            <p:ph type="sldNum" sz="quarter" idx="12"/>
          </p:nvPr>
        </p:nvSpPr>
        <p:spPr/>
        <p:txBody>
          <a:bodyPr/>
          <a:lstStyle>
            <a:lvl1pPr>
              <a:defRPr/>
            </a:lvl1pPr>
          </a:lstStyle>
          <a:p>
            <a:pPr>
              <a:defRPr/>
            </a:pPr>
            <a:fld id="{444BFA0D-B50C-4FE8-A4C1-6AE9FD61CB79}" type="slidenum">
              <a:rPr lang="en-US"/>
              <a:pPr>
                <a:defRPr/>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lvl1pPr>
              <a:defRPr/>
            </a:lvl1pPr>
          </a:lstStyle>
          <a:p>
            <a:pPr>
              <a:defRPr/>
            </a:pPr>
            <a:fld id="{931E8EB4-6012-43D9-80EA-5FA058BBC2C2}" type="datetimeFigureOut">
              <a:rPr lang="es-AR"/>
              <a:pPr>
                <a:defRPr/>
              </a:pPr>
              <a:t>23/10/2018</a:t>
            </a:fld>
            <a:endParaRPr lang="en-US"/>
          </a:p>
        </p:txBody>
      </p:sp>
      <p:sp>
        <p:nvSpPr>
          <p:cNvPr id="5" name="4 Marcador de pie de página"/>
          <p:cNvSpPr>
            <a:spLocks noGrp="1"/>
          </p:cNvSpPr>
          <p:nvPr>
            <p:ph type="ftr" sz="quarter" idx="11"/>
          </p:nvPr>
        </p:nvSpPr>
        <p:spPr/>
        <p:txBody>
          <a:bodyPr/>
          <a:lstStyle>
            <a:lvl1pPr>
              <a:defRPr/>
            </a:lvl1pPr>
          </a:lstStyle>
          <a:p>
            <a:pPr>
              <a:defRPr/>
            </a:pPr>
            <a:endParaRPr lang="en-US"/>
          </a:p>
        </p:txBody>
      </p:sp>
      <p:sp>
        <p:nvSpPr>
          <p:cNvPr id="6" name="5 Marcador de número de diapositiva"/>
          <p:cNvSpPr>
            <a:spLocks noGrp="1"/>
          </p:cNvSpPr>
          <p:nvPr>
            <p:ph type="sldNum" sz="quarter" idx="12"/>
          </p:nvPr>
        </p:nvSpPr>
        <p:spPr/>
        <p:txBody>
          <a:bodyPr/>
          <a:lstStyle>
            <a:lvl1pPr>
              <a:defRPr/>
            </a:lvl1pPr>
          </a:lstStyle>
          <a:p>
            <a:pPr>
              <a:defRPr/>
            </a:pPr>
            <a:fld id="{DE6F3CFD-4650-406E-A9C6-6D596D073335}" type="slidenum">
              <a:rPr lang="en-US"/>
              <a:pPr>
                <a:defRPr/>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EAFA92B2-33AF-46ED-84B7-E422BBC90FD1}" type="datetimeFigureOut">
              <a:rPr lang="es-AR"/>
              <a:pPr>
                <a:defRPr/>
              </a:pPr>
              <a:t>23/10/2018</a:t>
            </a:fld>
            <a:endParaRPr lang="en-US"/>
          </a:p>
        </p:txBody>
      </p:sp>
      <p:sp>
        <p:nvSpPr>
          <p:cNvPr id="5" name="4 Marcador de pie de página"/>
          <p:cNvSpPr>
            <a:spLocks noGrp="1"/>
          </p:cNvSpPr>
          <p:nvPr>
            <p:ph type="ftr" sz="quarter" idx="11"/>
          </p:nvPr>
        </p:nvSpPr>
        <p:spPr/>
        <p:txBody>
          <a:bodyPr/>
          <a:lstStyle>
            <a:lvl1pPr>
              <a:defRPr/>
            </a:lvl1pPr>
          </a:lstStyle>
          <a:p>
            <a:pPr>
              <a:defRPr/>
            </a:pPr>
            <a:endParaRPr lang="en-US"/>
          </a:p>
        </p:txBody>
      </p:sp>
      <p:sp>
        <p:nvSpPr>
          <p:cNvPr id="6" name="5 Marcador de número de diapositiva"/>
          <p:cNvSpPr>
            <a:spLocks noGrp="1"/>
          </p:cNvSpPr>
          <p:nvPr>
            <p:ph type="sldNum" sz="quarter" idx="12"/>
          </p:nvPr>
        </p:nvSpPr>
        <p:spPr/>
        <p:txBody>
          <a:bodyPr/>
          <a:lstStyle>
            <a:lvl1pPr>
              <a:defRPr/>
            </a:lvl1pPr>
          </a:lstStyle>
          <a:p>
            <a:pPr>
              <a:defRPr/>
            </a:pPr>
            <a:fld id="{2BCBC848-3E5F-4885-BA09-583C3121A77D}" type="slidenum">
              <a:rPr lang="en-US"/>
              <a:pPr>
                <a:defRPr/>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3 Marcador de fecha"/>
          <p:cNvSpPr>
            <a:spLocks noGrp="1"/>
          </p:cNvSpPr>
          <p:nvPr>
            <p:ph type="dt" sz="half" idx="10"/>
          </p:nvPr>
        </p:nvSpPr>
        <p:spPr/>
        <p:txBody>
          <a:bodyPr/>
          <a:lstStyle>
            <a:lvl1pPr>
              <a:defRPr/>
            </a:lvl1pPr>
          </a:lstStyle>
          <a:p>
            <a:pPr>
              <a:defRPr/>
            </a:pPr>
            <a:fld id="{99DCABE1-90FE-49D3-95BB-2EAA61645059}" type="datetimeFigureOut">
              <a:rPr lang="es-AR"/>
              <a:pPr>
                <a:defRPr/>
              </a:pPr>
              <a:t>23/10/2018</a:t>
            </a:fld>
            <a:endParaRPr lang="en-US"/>
          </a:p>
        </p:txBody>
      </p:sp>
      <p:sp>
        <p:nvSpPr>
          <p:cNvPr id="6" name="4 Marcador de pie de página"/>
          <p:cNvSpPr>
            <a:spLocks noGrp="1"/>
          </p:cNvSpPr>
          <p:nvPr>
            <p:ph type="ftr" sz="quarter" idx="11"/>
          </p:nvPr>
        </p:nvSpPr>
        <p:spPr/>
        <p:txBody>
          <a:bodyPr/>
          <a:lstStyle>
            <a:lvl1pPr>
              <a:defRPr/>
            </a:lvl1pPr>
          </a:lstStyle>
          <a:p>
            <a:pPr>
              <a:defRPr/>
            </a:pPr>
            <a:endParaRPr lang="en-US"/>
          </a:p>
        </p:txBody>
      </p:sp>
      <p:sp>
        <p:nvSpPr>
          <p:cNvPr id="7" name="5 Marcador de número de diapositiva"/>
          <p:cNvSpPr>
            <a:spLocks noGrp="1"/>
          </p:cNvSpPr>
          <p:nvPr>
            <p:ph type="sldNum" sz="quarter" idx="12"/>
          </p:nvPr>
        </p:nvSpPr>
        <p:spPr/>
        <p:txBody>
          <a:bodyPr/>
          <a:lstStyle>
            <a:lvl1pPr>
              <a:defRPr/>
            </a:lvl1pPr>
          </a:lstStyle>
          <a:p>
            <a:pPr>
              <a:defRPr/>
            </a:pPr>
            <a:fld id="{46E3995F-8926-4FA1-96C2-71977C852E83}" type="slidenum">
              <a:rPr lang="en-US"/>
              <a:pPr>
                <a:defRPr/>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3 Marcador de fecha"/>
          <p:cNvSpPr>
            <a:spLocks noGrp="1"/>
          </p:cNvSpPr>
          <p:nvPr>
            <p:ph type="dt" sz="half" idx="10"/>
          </p:nvPr>
        </p:nvSpPr>
        <p:spPr/>
        <p:txBody>
          <a:bodyPr/>
          <a:lstStyle>
            <a:lvl1pPr>
              <a:defRPr/>
            </a:lvl1pPr>
          </a:lstStyle>
          <a:p>
            <a:pPr>
              <a:defRPr/>
            </a:pPr>
            <a:fld id="{F8F84EF1-405B-42FD-A0A3-D5B48A361B74}" type="datetimeFigureOut">
              <a:rPr lang="es-AR"/>
              <a:pPr>
                <a:defRPr/>
              </a:pPr>
              <a:t>23/10/2018</a:t>
            </a:fld>
            <a:endParaRPr lang="en-US"/>
          </a:p>
        </p:txBody>
      </p:sp>
      <p:sp>
        <p:nvSpPr>
          <p:cNvPr id="8" name="4 Marcador de pie de página"/>
          <p:cNvSpPr>
            <a:spLocks noGrp="1"/>
          </p:cNvSpPr>
          <p:nvPr>
            <p:ph type="ftr" sz="quarter" idx="11"/>
          </p:nvPr>
        </p:nvSpPr>
        <p:spPr/>
        <p:txBody>
          <a:bodyPr/>
          <a:lstStyle>
            <a:lvl1pPr>
              <a:defRPr/>
            </a:lvl1pPr>
          </a:lstStyle>
          <a:p>
            <a:pPr>
              <a:defRPr/>
            </a:pPr>
            <a:endParaRPr lang="en-US"/>
          </a:p>
        </p:txBody>
      </p:sp>
      <p:sp>
        <p:nvSpPr>
          <p:cNvPr id="9" name="5 Marcador de número de diapositiva"/>
          <p:cNvSpPr>
            <a:spLocks noGrp="1"/>
          </p:cNvSpPr>
          <p:nvPr>
            <p:ph type="sldNum" sz="quarter" idx="12"/>
          </p:nvPr>
        </p:nvSpPr>
        <p:spPr/>
        <p:txBody>
          <a:bodyPr/>
          <a:lstStyle>
            <a:lvl1pPr>
              <a:defRPr/>
            </a:lvl1pPr>
          </a:lstStyle>
          <a:p>
            <a:pPr>
              <a:defRPr/>
            </a:pPr>
            <a:fld id="{8966C77D-1BD3-4294-87AE-F73859554E0B}" type="slidenum">
              <a:rPr lang="en-US"/>
              <a:pPr>
                <a:defRPr/>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3 Marcador de fecha"/>
          <p:cNvSpPr>
            <a:spLocks noGrp="1"/>
          </p:cNvSpPr>
          <p:nvPr>
            <p:ph type="dt" sz="half" idx="10"/>
          </p:nvPr>
        </p:nvSpPr>
        <p:spPr/>
        <p:txBody>
          <a:bodyPr/>
          <a:lstStyle>
            <a:lvl1pPr>
              <a:defRPr/>
            </a:lvl1pPr>
          </a:lstStyle>
          <a:p>
            <a:pPr>
              <a:defRPr/>
            </a:pPr>
            <a:fld id="{0F42D38A-65E7-4A0A-88D2-ADB0CE623382}" type="datetimeFigureOut">
              <a:rPr lang="es-AR"/>
              <a:pPr>
                <a:defRPr/>
              </a:pPr>
              <a:t>23/10/2018</a:t>
            </a:fld>
            <a:endParaRPr lang="en-US"/>
          </a:p>
        </p:txBody>
      </p:sp>
      <p:sp>
        <p:nvSpPr>
          <p:cNvPr id="4" name="4 Marcador de pie de página"/>
          <p:cNvSpPr>
            <a:spLocks noGrp="1"/>
          </p:cNvSpPr>
          <p:nvPr>
            <p:ph type="ftr" sz="quarter" idx="11"/>
          </p:nvPr>
        </p:nvSpPr>
        <p:spPr/>
        <p:txBody>
          <a:bodyPr/>
          <a:lstStyle>
            <a:lvl1pPr>
              <a:defRPr/>
            </a:lvl1pPr>
          </a:lstStyle>
          <a:p>
            <a:pPr>
              <a:defRPr/>
            </a:pPr>
            <a:endParaRPr lang="en-US"/>
          </a:p>
        </p:txBody>
      </p:sp>
      <p:sp>
        <p:nvSpPr>
          <p:cNvPr id="5" name="5 Marcador de número de diapositiva"/>
          <p:cNvSpPr>
            <a:spLocks noGrp="1"/>
          </p:cNvSpPr>
          <p:nvPr>
            <p:ph type="sldNum" sz="quarter" idx="12"/>
          </p:nvPr>
        </p:nvSpPr>
        <p:spPr/>
        <p:txBody>
          <a:bodyPr/>
          <a:lstStyle>
            <a:lvl1pPr>
              <a:defRPr/>
            </a:lvl1pPr>
          </a:lstStyle>
          <a:p>
            <a:pPr>
              <a:defRPr/>
            </a:pPr>
            <a:fld id="{DB786509-046B-494A-8F01-B7BBF2B51260}" type="slidenum">
              <a:rPr lang="en-US"/>
              <a:pPr>
                <a:defRPr/>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E1F7A849-CEBD-4A3B-BAE4-A615F284EDFB}" type="datetimeFigureOut">
              <a:rPr lang="es-AR"/>
              <a:pPr>
                <a:defRPr/>
              </a:pPr>
              <a:t>23/10/2018</a:t>
            </a:fld>
            <a:endParaRPr lang="en-US"/>
          </a:p>
        </p:txBody>
      </p:sp>
      <p:sp>
        <p:nvSpPr>
          <p:cNvPr id="3" name="4 Marcador de pie de página"/>
          <p:cNvSpPr>
            <a:spLocks noGrp="1"/>
          </p:cNvSpPr>
          <p:nvPr>
            <p:ph type="ftr" sz="quarter" idx="11"/>
          </p:nvPr>
        </p:nvSpPr>
        <p:spPr/>
        <p:txBody>
          <a:bodyPr/>
          <a:lstStyle>
            <a:lvl1pPr>
              <a:defRPr/>
            </a:lvl1pPr>
          </a:lstStyle>
          <a:p>
            <a:pPr>
              <a:defRPr/>
            </a:pPr>
            <a:endParaRPr lang="en-US"/>
          </a:p>
        </p:txBody>
      </p:sp>
      <p:sp>
        <p:nvSpPr>
          <p:cNvPr id="4" name="5 Marcador de número de diapositiva"/>
          <p:cNvSpPr>
            <a:spLocks noGrp="1"/>
          </p:cNvSpPr>
          <p:nvPr>
            <p:ph type="sldNum" sz="quarter" idx="12"/>
          </p:nvPr>
        </p:nvSpPr>
        <p:spPr/>
        <p:txBody>
          <a:bodyPr/>
          <a:lstStyle>
            <a:lvl1pPr>
              <a:defRPr/>
            </a:lvl1pPr>
          </a:lstStyle>
          <a:p>
            <a:pPr>
              <a:defRPr/>
            </a:pPr>
            <a:fld id="{A1621C81-2A69-4A97-ADFC-0E8111679DFB}" type="slidenum">
              <a:rPr lang="en-US"/>
              <a:pPr>
                <a:defRPr/>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A25B01EE-8393-4AA6-8F4D-5247E4B0B81B}" type="datetimeFigureOut">
              <a:rPr lang="es-AR"/>
              <a:pPr>
                <a:defRPr/>
              </a:pPr>
              <a:t>23/10/2018</a:t>
            </a:fld>
            <a:endParaRPr lang="en-US"/>
          </a:p>
        </p:txBody>
      </p:sp>
      <p:sp>
        <p:nvSpPr>
          <p:cNvPr id="6" name="4 Marcador de pie de página"/>
          <p:cNvSpPr>
            <a:spLocks noGrp="1"/>
          </p:cNvSpPr>
          <p:nvPr>
            <p:ph type="ftr" sz="quarter" idx="11"/>
          </p:nvPr>
        </p:nvSpPr>
        <p:spPr/>
        <p:txBody>
          <a:bodyPr/>
          <a:lstStyle>
            <a:lvl1pPr>
              <a:defRPr/>
            </a:lvl1pPr>
          </a:lstStyle>
          <a:p>
            <a:pPr>
              <a:defRPr/>
            </a:pPr>
            <a:endParaRPr lang="en-US"/>
          </a:p>
        </p:txBody>
      </p:sp>
      <p:sp>
        <p:nvSpPr>
          <p:cNvPr id="7" name="5 Marcador de número de diapositiva"/>
          <p:cNvSpPr>
            <a:spLocks noGrp="1"/>
          </p:cNvSpPr>
          <p:nvPr>
            <p:ph type="sldNum" sz="quarter" idx="12"/>
          </p:nvPr>
        </p:nvSpPr>
        <p:spPr/>
        <p:txBody>
          <a:bodyPr/>
          <a:lstStyle>
            <a:lvl1pPr>
              <a:defRPr/>
            </a:lvl1pPr>
          </a:lstStyle>
          <a:p>
            <a:pPr>
              <a:defRPr/>
            </a:pPr>
            <a:fld id="{391D9C45-90E5-476B-B3D8-E71AC3087979}" type="slidenum">
              <a:rPr lang="en-US"/>
              <a:pPr>
                <a:defRPr/>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1578FBDA-DEC2-41D2-BAD4-DC7A794675A3}" type="datetimeFigureOut">
              <a:rPr lang="es-AR"/>
              <a:pPr>
                <a:defRPr/>
              </a:pPr>
              <a:t>23/10/2018</a:t>
            </a:fld>
            <a:endParaRPr lang="en-US"/>
          </a:p>
        </p:txBody>
      </p:sp>
      <p:sp>
        <p:nvSpPr>
          <p:cNvPr id="6" name="4 Marcador de pie de página"/>
          <p:cNvSpPr>
            <a:spLocks noGrp="1"/>
          </p:cNvSpPr>
          <p:nvPr>
            <p:ph type="ftr" sz="quarter" idx="11"/>
          </p:nvPr>
        </p:nvSpPr>
        <p:spPr/>
        <p:txBody>
          <a:bodyPr/>
          <a:lstStyle>
            <a:lvl1pPr>
              <a:defRPr/>
            </a:lvl1pPr>
          </a:lstStyle>
          <a:p>
            <a:pPr>
              <a:defRPr/>
            </a:pPr>
            <a:endParaRPr lang="en-US"/>
          </a:p>
        </p:txBody>
      </p:sp>
      <p:sp>
        <p:nvSpPr>
          <p:cNvPr id="7" name="5 Marcador de número de diapositiva"/>
          <p:cNvSpPr>
            <a:spLocks noGrp="1"/>
          </p:cNvSpPr>
          <p:nvPr>
            <p:ph type="sldNum" sz="quarter" idx="12"/>
          </p:nvPr>
        </p:nvSpPr>
        <p:spPr/>
        <p:txBody>
          <a:bodyPr/>
          <a:lstStyle>
            <a:lvl1pPr>
              <a:defRPr/>
            </a:lvl1pPr>
          </a:lstStyle>
          <a:p>
            <a:pPr>
              <a:defRPr/>
            </a:pPr>
            <a:fld id="{B117633C-79B3-4FE2-8147-22D4D8C2CB5D}" type="slidenum">
              <a:rPr lang="en-US"/>
              <a:pPr>
                <a:defRPr/>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45B6208-474B-4E13-9BDF-2C224BBB9B6C}" type="datetimeFigureOut">
              <a:rPr lang="es-AR"/>
              <a:pPr>
                <a:defRPr/>
              </a:pPr>
              <a:t>23/10/2018</a:t>
            </a:fld>
            <a:endParaRPr lang="en-U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FBA46BB-1021-4124-B38F-0E1A102F20C8}"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hyperlink" Target="//upload.wikimedia.org/wikipedia/commons/7/70/Rp-nymphs-adult.JPG" TargetMode="External"/><Relationship Id="rId4" Type="http://schemas.openxmlformats.org/officeDocument/2006/relationships/image" Target="../media/image3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upload.wikimedia.org/wikipedia/commons/0/00/Pthius_pubis_-_crab_louse.jpg" TargetMode="External"/><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hyperlink" Target="//upload.wikimedia.org/wikipedia/commons/d/d6/Head_louse_egg_2.jpg"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upload.wikimedia.org/wikipedia/commons/5/57/Flea_Larva.jpg" TargetMode="External"/><Relationship Id="rId2" Type="http://schemas.openxmlformats.org/officeDocument/2006/relationships/image" Target="../media/image43.jpeg"/><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49.jpeg"/><Relationship Id="rId2"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hyperlink" Target="http://upload.wikimedia.org/wikipedia/commons/3/3e/P_megistus.jpg" TargetMode="External"/><Relationship Id="rId5" Type="http://schemas.openxmlformats.org/officeDocument/2006/relationships/image" Target="../media/image48.jpeg"/><Relationship Id="rId4" Type="http://schemas.openxmlformats.org/officeDocument/2006/relationships/image" Target="../media/image47.jpeg"/></Relationships>
</file>

<file path=ppt/slides/_rels/slide49.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51.jpeg"/><Relationship Id="rId2" Type="http://schemas.openxmlformats.org/officeDocument/2006/relationships/image" Target="../media/image47.jpe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jpeg"/><Relationship Id="rId4" Type="http://schemas.openxmlformats.org/officeDocument/2006/relationships/hyperlink" Target="http://upload.wikimedia.org/wikipedia/commons/3/3e/P_megistus.jp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48.jpeg"/><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5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 Id="rId4" Type="http://schemas.openxmlformats.org/officeDocument/2006/relationships/image" Target="../media/image61.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hyperlink" Target="//upload.wikimedia.org/wikipedia/commons/c/c0/Sarcoptes_scabei_2.jpg" TargetMode="External"/><Relationship Id="rId1" Type="http://schemas.openxmlformats.org/officeDocument/2006/relationships/slideLayout" Target="../slideLayouts/slideLayout7.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hyperlink" Target="//upload.wikimedia.org/wikipedia/commons/8/88/Acarodermatitis_Fu%C3%9F.jpg"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8" Type="http://schemas.openxmlformats.org/officeDocument/2006/relationships/hyperlink" Target="//upload.wikimedia.org/wikipedia/commons/6/67/Flat_mite,_Brevipalpus_phoenicis.jpg" TargetMode="External"/><Relationship Id="rId3" Type="http://schemas.openxmlformats.org/officeDocument/2006/relationships/hyperlink" Target="//upload.wikimedia.org/wikipedia/commons/e/eb/House_Dust_Mite.jpg" TargetMode="External"/><Relationship Id="rId7" Type="http://schemas.openxmlformats.org/officeDocument/2006/relationships/hyperlink" Target="http://es.wikipedia.org/w/index.php?title=Lorryia_formosa&amp;action=edit&amp;redlink=1"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6.jpeg"/><Relationship Id="rId5" Type="http://schemas.openxmlformats.org/officeDocument/2006/relationships/hyperlink" Target="//upload.wikimedia.org/wikipedia/commons/3/33/Yellow_mite_(Tydeidae),_Lorryia_formosa_2.jpg" TargetMode="External"/><Relationship Id="rId4" Type="http://schemas.openxmlformats.org/officeDocument/2006/relationships/image" Target="../media/image65.jpeg"/><Relationship Id="rId9" Type="http://schemas.openxmlformats.org/officeDocument/2006/relationships/image" Target="../media/image6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7.xml"/><Relationship Id="rId5" Type="http://schemas.openxmlformats.org/officeDocument/2006/relationships/image" Target="../media/image65.jpeg"/><Relationship Id="rId4" Type="http://schemas.openxmlformats.org/officeDocument/2006/relationships/hyperlink" Target="//upload.wikimedia.org/wikipedia/commons/e/eb/House_Dust_Mite.jpg" TargetMode="External"/></Relationships>
</file>

<file path=ppt/slides/_rels/slide6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ChangeArrowheads="1"/>
          </p:cNvSpPr>
          <p:nvPr/>
        </p:nvSpPr>
        <p:spPr bwMode="auto">
          <a:xfrm>
            <a:off x="2071688" y="265113"/>
            <a:ext cx="6858000" cy="579437"/>
          </a:xfrm>
          <a:prstGeom prst="rect">
            <a:avLst/>
          </a:prstGeom>
          <a:noFill/>
          <a:ln w="9525">
            <a:noFill/>
            <a:miter lim="800000"/>
            <a:headEnd/>
            <a:tailEnd/>
          </a:ln>
        </p:spPr>
        <p:txBody>
          <a:bodyPr>
            <a:spAutoFit/>
          </a:bodyPr>
          <a:lstStyle/>
          <a:p>
            <a:r>
              <a:rPr lang="es-AR" sz="3200" b="1">
                <a:solidFill>
                  <a:srgbClr val="333399"/>
                </a:solidFill>
                <a:cs typeface="Times New Roman" pitchFamily="18" charset="0"/>
              </a:rPr>
              <a:t>Parasitos: Clasificacion </a:t>
            </a:r>
            <a:r>
              <a:rPr lang="es-ES" sz="3200" b="1">
                <a:solidFill>
                  <a:srgbClr val="333399"/>
                </a:solidFill>
              </a:rPr>
              <a:t> </a:t>
            </a:r>
            <a:endParaRPr lang="en-GB" sz="3200" b="1">
              <a:solidFill>
                <a:srgbClr val="333399"/>
              </a:solidFill>
            </a:endParaRPr>
          </a:p>
        </p:txBody>
      </p:sp>
      <p:sp>
        <p:nvSpPr>
          <p:cNvPr id="14338" name="Text Box 4"/>
          <p:cNvSpPr txBox="1">
            <a:spLocks noChangeArrowheads="1"/>
          </p:cNvSpPr>
          <p:nvPr/>
        </p:nvSpPr>
        <p:spPr bwMode="auto">
          <a:xfrm>
            <a:off x="466725" y="2144713"/>
            <a:ext cx="1044575" cy="396875"/>
          </a:xfrm>
          <a:prstGeom prst="rect">
            <a:avLst/>
          </a:prstGeom>
          <a:noFill/>
          <a:ln w="9525">
            <a:noFill/>
            <a:miter lim="800000"/>
            <a:headEnd/>
            <a:tailEnd/>
          </a:ln>
        </p:spPr>
        <p:txBody>
          <a:bodyPr wrap="none">
            <a:spAutoFit/>
          </a:bodyPr>
          <a:lstStyle/>
          <a:p>
            <a:r>
              <a:rPr lang="es-AR" sz="2000"/>
              <a:t>Protista</a:t>
            </a:r>
            <a:endParaRPr lang="es-ES" sz="2000"/>
          </a:p>
        </p:txBody>
      </p:sp>
      <p:sp>
        <p:nvSpPr>
          <p:cNvPr id="14339" name="Text Box 5"/>
          <p:cNvSpPr txBox="1">
            <a:spLocks noChangeArrowheads="1"/>
          </p:cNvSpPr>
          <p:nvPr/>
        </p:nvSpPr>
        <p:spPr bwMode="auto">
          <a:xfrm>
            <a:off x="466725" y="4306888"/>
            <a:ext cx="1160463" cy="396875"/>
          </a:xfrm>
          <a:prstGeom prst="rect">
            <a:avLst/>
          </a:prstGeom>
          <a:noFill/>
          <a:ln w="9525">
            <a:noFill/>
            <a:miter lim="800000"/>
            <a:headEnd/>
            <a:tailEnd/>
          </a:ln>
        </p:spPr>
        <p:txBody>
          <a:bodyPr wrap="none">
            <a:spAutoFit/>
          </a:bodyPr>
          <a:lstStyle/>
          <a:p>
            <a:r>
              <a:rPr lang="es-AR" sz="2000"/>
              <a:t>Animalia</a:t>
            </a:r>
            <a:endParaRPr lang="es-ES" sz="2000"/>
          </a:p>
        </p:txBody>
      </p:sp>
      <p:sp>
        <p:nvSpPr>
          <p:cNvPr id="14340" name="Text Box 6"/>
          <p:cNvSpPr txBox="1">
            <a:spLocks noChangeArrowheads="1"/>
          </p:cNvSpPr>
          <p:nvPr/>
        </p:nvSpPr>
        <p:spPr bwMode="auto">
          <a:xfrm>
            <a:off x="2295525" y="2144713"/>
            <a:ext cx="1327150" cy="396875"/>
          </a:xfrm>
          <a:prstGeom prst="rect">
            <a:avLst/>
          </a:prstGeom>
          <a:noFill/>
          <a:ln w="9525">
            <a:noFill/>
            <a:miter lim="800000"/>
            <a:headEnd/>
            <a:tailEnd/>
          </a:ln>
        </p:spPr>
        <p:txBody>
          <a:bodyPr wrap="none">
            <a:spAutoFit/>
          </a:bodyPr>
          <a:lstStyle/>
          <a:p>
            <a:r>
              <a:rPr lang="es-AR" sz="2000"/>
              <a:t>Protozoos</a:t>
            </a:r>
            <a:endParaRPr lang="es-ES" sz="2000"/>
          </a:p>
        </p:txBody>
      </p:sp>
      <p:sp>
        <p:nvSpPr>
          <p:cNvPr id="14341" name="Text Box 7"/>
          <p:cNvSpPr txBox="1">
            <a:spLocks noChangeArrowheads="1"/>
          </p:cNvSpPr>
          <p:nvPr/>
        </p:nvSpPr>
        <p:spPr bwMode="auto">
          <a:xfrm>
            <a:off x="4403725" y="1627188"/>
            <a:ext cx="3248025" cy="1311275"/>
          </a:xfrm>
          <a:prstGeom prst="rect">
            <a:avLst/>
          </a:prstGeom>
          <a:noFill/>
          <a:ln w="9525">
            <a:noFill/>
            <a:miter lim="800000"/>
            <a:headEnd/>
            <a:tailEnd/>
          </a:ln>
        </p:spPr>
        <p:txBody>
          <a:bodyPr wrap="none">
            <a:spAutoFit/>
          </a:bodyPr>
          <a:lstStyle/>
          <a:p>
            <a:r>
              <a:rPr lang="es-AR" sz="2000"/>
              <a:t>Mastigophora o Flagelados</a:t>
            </a:r>
          </a:p>
          <a:p>
            <a:r>
              <a:rPr lang="es-AR" sz="2000"/>
              <a:t>Sarcodina (amebas)</a:t>
            </a:r>
          </a:p>
          <a:p>
            <a:r>
              <a:rPr lang="es-AR" sz="2000"/>
              <a:t>Ciliophora (ciliados)</a:t>
            </a:r>
          </a:p>
          <a:p>
            <a:r>
              <a:rPr lang="es-AR" sz="2000"/>
              <a:t>Esporozoa o Apicomplexa</a:t>
            </a:r>
            <a:endParaRPr lang="es-ES" sz="2000"/>
          </a:p>
        </p:txBody>
      </p:sp>
      <p:sp>
        <p:nvSpPr>
          <p:cNvPr id="14342" name="Text Box 8"/>
          <p:cNvSpPr txBox="1">
            <a:spLocks noChangeArrowheads="1"/>
          </p:cNvSpPr>
          <p:nvPr/>
        </p:nvSpPr>
        <p:spPr bwMode="auto">
          <a:xfrm>
            <a:off x="2295525" y="3722688"/>
            <a:ext cx="1314450" cy="396875"/>
          </a:xfrm>
          <a:prstGeom prst="rect">
            <a:avLst/>
          </a:prstGeom>
          <a:noFill/>
          <a:ln w="9525">
            <a:noFill/>
            <a:miter lim="800000"/>
            <a:headEnd/>
            <a:tailEnd/>
          </a:ln>
        </p:spPr>
        <p:txBody>
          <a:bodyPr wrap="none">
            <a:spAutoFit/>
          </a:bodyPr>
          <a:lstStyle/>
          <a:p>
            <a:r>
              <a:rPr lang="es-AR" sz="2000"/>
              <a:t>Helmintos</a:t>
            </a:r>
            <a:endParaRPr lang="es-ES" sz="2000"/>
          </a:p>
        </p:txBody>
      </p:sp>
      <p:sp>
        <p:nvSpPr>
          <p:cNvPr id="14343" name="Text Box 9"/>
          <p:cNvSpPr txBox="1">
            <a:spLocks noChangeArrowheads="1"/>
          </p:cNvSpPr>
          <p:nvPr/>
        </p:nvSpPr>
        <p:spPr bwMode="auto">
          <a:xfrm>
            <a:off x="2274888" y="5000625"/>
            <a:ext cx="1425575" cy="396875"/>
          </a:xfrm>
          <a:prstGeom prst="rect">
            <a:avLst/>
          </a:prstGeom>
          <a:noFill/>
          <a:ln w="9525">
            <a:noFill/>
            <a:miter lim="800000"/>
            <a:headEnd/>
            <a:tailEnd/>
          </a:ln>
        </p:spPr>
        <p:txBody>
          <a:bodyPr wrap="none">
            <a:spAutoFit/>
          </a:bodyPr>
          <a:lstStyle/>
          <a:p>
            <a:r>
              <a:rPr lang="es-AR" sz="2000"/>
              <a:t>Artrópodos</a:t>
            </a:r>
            <a:endParaRPr lang="es-ES" sz="2000"/>
          </a:p>
        </p:txBody>
      </p:sp>
      <p:sp>
        <p:nvSpPr>
          <p:cNvPr id="14344" name="Text Box 10"/>
          <p:cNvSpPr txBox="1">
            <a:spLocks noChangeArrowheads="1"/>
          </p:cNvSpPr>
          <p:nvPr/>
        </p:nvSpPr>
        <p:spPr bwMode="auto">
          <a:xfrm>
            <a:off x="4403725" y="3367088"/>
            <a:ext cx="2006600" cy="1311275"/>
          </a:xfrm>
          <a:prstGeom prst="rect">
            <a:avLst/>
          </a:prstGeom>
          <a:noFill/>
          <a:ln w="9525">
            <a:noFill/>
            <a:miter lim="800000"/>
            <a:headEnd/>
            <a:tailEnd/>
          </a:ln>
        </p:spPr>
        <p:txBody>
          <a:bodyPr wrap="none">
            <a:spAutoFit/>
          </a:bodyPr>
          <a:lstStyle/>
          <a:p>
            <a:r>
              <a:rPr lang="es-AR" sz="2000"/>
              <a:t>Plathelmintos</a:t>
            </a:r>
          </a:p>
          <a:p>
            <a:endParaRPr lang="es-AR" sz="2000"/>
          </a:p>
          <a:p>
            <a:r>
              <a:rPr lang="es-AR" sz="2000"/>
              <a:t>Nematelmintos</a:t>
            </a:r>
          </a:p>
          <a:p>
            <a:r>
              <a:rPr lang="es-AR" sz="2000"/>
              <a:t>Acanthocephala</a:t>
            </a:r>
            <a:endParaRPr lang="es-ES" sz="2000"/>
          </a:p>
        </p:txBody>
      </p:sp>
      <p:sp>
        <p:nvSpPr>
          <p:cNvPr id="14345" name="Text Box 11"/>
          <p:cNvSpPr txBox="1">
            <a:spLocks noChangeArrowheads="1"/>
          </p:cNvSpPr>
          <p:nvPr/>
        </p:nvSpPr>
        <p:spPr bwMode="auto">
          <a:xfrm>
            <a:off x="6753225" y="3214688"/>
            <a:ext cx="2228850" cy="701675"/>
          </a:xfrm>
          <a:prstGeom prst="rect">
            <a:avLst/>
          </a:prstGeom>
          <a:noFill/>
          <a:ln w="9525">
            <a:noFill/>
            <a:miter lim="800000"/>
            <a:headEnd/>
            <a:tailEnd/>
          </a:ln>
        </p:spPr>
        <p:txBody>
          <a:bodyPr wrap="none">
            <a:spAutoFit/>
          </a:bodyPr>
          <a:lstStyle/>
          <a:p>
            <a:r>
              <a:rPr lang="es-AR" sz="2000"/>
              <a:t>Cestode</a:t>
            </a:r>
          </a:p>
          <a:p>
            <a:r>
              <a:rPr lang="es-AR" sz="2000"/>
              <a:t>Trematode </a:t>
            </a:r>
            <a:r>
              <a:rPr lang="es-AR" sz="1400"/>
              <a:t>(digenea)</a:t>
            </a:r>
            <a:endParaRPr lang="es-ES" sz="1400"/>
          </a:p>
        </p:txBody>
      </p:sp>
      <p:sp>
        <p:nvSpPr>
          <p:cNvPr id="14346" name="Line 12"/>
          <p:cNvSpPr>
            <a:spLocks noChangeShapeType="1"/>
          </p:cNvSpPr>
          <p:nvPr/>
        </p:nvSpPr>
        <p:spPr bwMode="auto">
          <a:xfrm>
            <a:off x="4356100" y="1773238"/>
            <a:ext cx="0" cy="1092200"/>
          </a:xfrm>
          <a:prstGeom prst="line">
            <a:avLst/>
          </a:prstGeom>
          <a:noFill/>
          <a:ln w="9525">
            <a:solidFill>
              <a:schemeClr val="tx1"/>
            </a:solidFill>
            <a:round/>
            <a:headEnd/>
            <a:tailEnd/>
          </a:ln>
        </p:spPr>
        <p:txBody>
          <a:bodyPr/>
          <a:lstStyle/>
          <a:p>
            <a:endParaRPr lang="es-AR"/>
          </a:p>
        </p:txBody>
      </p:sp>
      <p:sp>
        <p:nvSpPr>
          <p:cNvPr id="14347" name="Line 13"/>
          <p:cNvSpPr>
            <a:spLocks noChangeShapeType="1"/>
          </p:cNvSpPr>
          <p:nvPr/>
        </p:nvSpPr>
        <p:spPr bwMode="auto">
          <a:xfrm>
            <a:off x="3657600" y="2352675"/>
            <a:ext cx="673100" cy="0"/>
          </a:xfrm>
          <a:prstGeom prst="line">
            <a:avLst/>
          </a:prstGeom>
          <a:noFill/>
          <a:ln w="9525">
            <a:solidFill>
              <a:schemeClr val="tx1"/>
            </a:solidFill>
            <a:round/>
            <a:headEnd/>
            <a:tailEnd/>
          </a:ln>
        </p:spPr>
        <p:txBody>
          <a:bodyPr/>
          <a:lstStyle/>
          <a:p>
            <a:endParaRPr lang="es-AR"/>
          </a:p>
        </p:txBody>
      </p:sp>
      <p:sp>
        <p:nvSpPr>
          <p:cNvPr id="14348" name="Line 14"/>
          <p:cNvSpPr>
            <a:spLocks noChangeShapeType="1"/>
          </p:cNvSpPr>
          <p:nvPr/>
        </p:nvSpPr>
        <p:spPr bwMode="auto">
          <a:xfrm>
            <a:off x="2260600" y="3863975"/>
            <a:ext cx="0" cy="1651000"/>
          </a:xfrm>
          <a:prstGeom prst="line">
            <a:avLst/>
          </a:prstGeom>
          <a:noFill/>
          <a:ln w="9525">
            <a:solidFill>
              <a:schemeClr val="tx1"/>
            </a:solidFill>
            <a:round/>
            <a:headEnd/>
            <a:tailEnd/>
          </a:ln>
        </p:spPr>
        <p:txBody>
          <a:bodyPr/>
          <a:lstStyle/>
          <a:p>
            <a:endParaRPr lang="es-AR"/>
          </a:p>
        </p:txBody>
      </p:sp>
      <p:sp>
        <p:nvSpPr>
          <p:cNvPr id="14349" name="Line 15"/>
          <p:cNvSpPr>
            <a:spLocks noChangeShapeType="1"/>
          </p:cNvSpPr>
          <p:nvPr/>
        </p:nvSpPr>
        <p:spPr bwMode="auto">
          <a:xfrm>
            <a:off x="1714500" y="4524375"/>
            <a:ext cx="533400" cy="0"/>
          </a:xfrm>
          <a:prstGeom prst="line">
            <a:avLst/>
          </a:prstGeom>
          <a:noFill/>
          <a:ln w="9525">
            <a:solidFill>
              <a:schemeClr val="tx1"/>
            </a:solidFill>
            <a:round/>
            <a:headEnd/>
            <a:tailEnd/>
          </a:ln>
        </p:spPr>
        <p:txBody>
          <a:bodyPr/>
          <a:lstStyle/>
          <a:p>
            <a:endParaRPr lang="es-AR"/>
          </a:p>
        </p:txBody>
      </p:sp>
      <p:sp>
        <p:nvSpPr>
          <p:cNvPr id="14350" name="Text Box 17"/>
          <p:cNvSpPr txBox="1">
            <a:spLocks noChangeArrowheads="1"/>
          </p:cNvSpPr>
          <p:nvPr/>
        </p:nvSpPr>
        <p:spPr bwMode="auto">
          <a:xfrm>
            <a:off x="2295525" y="1152525"/>
            <a:ext cx="755650" cy="366713"/>
          </a:xfrm>
          <a:prstGeom prst="rect">
            <a:avLst/>
          </a:prstGeom>
          <a:noFill/>
          <a:ln w="9525">
            <a:noFill/>
            <a:miter lim="800000"/>
            <a:headEnd/>
            <a:tailEnd/>
          </a:ln>
        </p:spPr>
        <p:txBody>
          <a:bodyPr wrap="none">
            <a:spAutoFit/>
          </a:bodyPr>
          <a:lstStyle/>
          <a:p>
            <a:r>
              <a:rPr lang="es-AR">
                <a:solidFill>
                  <a:srgbClr val="A6A6A6"/>
                </a:solidFill>
              </a:rPr>
              <a:t>Algas</a:t>
            </a:r>
            <a:endParaRPr lang="es-ES">
              <a:solidFill>
                <a:srgbClr val="A6A6A6"/>
              </a:solidFill>
            </a:endParaRPr>
          </a:p>
        </p:txBody>
      </p:sp>
      <p:sp>
        <p:nvSpPr>
          <p:cNvPr id="80912" name="Text Box 18"/>
          <p:cNvSpPr txBox="1">
            <a:spLocks noChangeArrowheads="1"/>
          </p:cNvSpPr>
          <p:nvPr/>
        </p:nvSpPr>
        <p:spPr bwMode="auto">
          <a:xfrm>
            <a:off x="2268538" y="1412875"/>
            <a:ext cx="1428750" cy="366713"/>
          </a:xfrm>
          <a:prstGeom prst="rect">
            <a:avLst/>
          </a:prstGeom>
          <a:noFill/>
          <a:ln w="9525">
            <a:noFill/>
            <a:miter lim="800000"/>
            <a:headEnd/>
            <a:tailEnd/>
          </a:ln>
        </p:spPr>
        <p:txBody>
          <a:bodyPr wrap="none">
            <a:spAutoFit/>
          </a:bodyPr>
          <a:lstStyle/>
          <a:p>
            <a:pPr fontAlgn="auto">
              <a:spcBef>
                <a:spcPts val="0"/>
              </a:spcBef>
              <a:spcAft>
                <a:spcPts val="0"/>
              </a:spcAft>
              <a:defRPr/>
            </a:pPr>
            <a:r>
              <a:rPr lang="es-AR" dirty="0" err="1">
                <a:solidFill>
                  <a:schemeClr val="bg1">
                    <a:lumMod val="65000"/>
                  </a:schemeClr>
                </a:solidFill>
                <a:cs typeface="+mn-cs"/>
              </a:rPr>
              <a:t>Slime</a:t>
            </a:r>
            <a:r>
              <a:rPr lang="es-AR" dirty="0">
                <a:solidFill>
                  <a:schemeClr val="bg1">
                    <a:lumMod val="65000"/>
                  </a:schemeClr>
                </a:solidFill>
                <a:cs typeface="+mn-cs"/>
              </a:rPr>
              <a:t> </a:t>
            </a:r>
            <a:r>
              <a:rPr lang="es-AR" dirty="0" err="1">
                <a:solidFill>
                  <a:schemeClr val="bg1">
                    <a:lumMod val="65000"/>
                  </a:schemeClr>
                </a:solidFill>
                <a:cs typeface="+mn-cs"/>
              </a:rPr>
              <a:t>molds</a:t>
            </a:r>
            <a:endParaRPr lang="es-ES" dirty="0">
              <a:solidFill>
                <a:schemeClr val="bg1">
                  <a:lumMod val="65000"/>
                </a:schemeClr>
              </a:solidFill>
              <a:cs typeface="+mn-cs"/>
            </a:endParaRPr>
          </a:p>
        </p:txBody>
      </p:sp>
      <p:sp>
        <p:nvSpPr>
          <p:cNvPr id="80913" name="Text Box 19"/>
          <p:cNvSpPr txBox="1">
            <a:spLocks noChangeArrowheads="1"/>
          </p:cNvSpPr>
          <p:nvPr/>
        </p:nvSpPr>
        <p:spPr bwMode="auto">
          <a:xfrm>
            <a:off x="2295525" y="4116388"/>
            <a:ext cx="354013" cy="396875"/>
          </a:xfrm>
          <a:prstGeom prst="rect">
            <a:avLst/>
          </a:prstGeom>
          <a:noFill/>
          <a:ln w="9525">
            <a:noFill/>
            <a:miter lim="800000"/>
            <a:headEnd/>
            <a:tailEnd/>
          </a:ln>
        </p:spPr>
        <p:txBody>
          <a:bodyPr wrap="none">
            <a:spAutoFit/>
          </a:bodyPr>
          <a:lstStyle/>
          <a:p>
            <a:pPr fontAlgn="auto">
              <a:spcBef>
                <a:spcPts val="0"/>
              </a:spcBef>
              <a:spcAft>
                <a:spcPts val="0"/>
              </a:spcAft>
              <a:defRPr/>
            </a:pPr>
            <a:r>
              <a:rPr lang="es-AR" sz="2000" dirty="0">
                <a:solidFill>
                  <a:schemeClr val="bg1">
                    <a:lumMod val="65000"/>
                  </a:schemeClr>
                </a:solidFill>
                <a:cs typeface="+mn-cs"/>
              </a:rPr>
              <a:t>X</a:t>
            </a:r>
            <a:endParaRPr lang="es-ES" sz="2000" dirty="0">
              <a:solidFill>
                <a:schemeClr val="bg1">
                  <a:lumMod val="65000"/>
                </a:schemeClr>
              </a:solidFill>
              <a:cs typeface="+mn-cs"/>
            </a:endParaRPr>
          </a:p>
        </p:txBody>
      </p:sp>
      <p:sp>
        <p:nvSpPr>
          <p:cNvPr id="80914" name="Text Box 21"/>
          <p:cNvSpPr txBox="1">
            <a:spLocks noChangeArrowheads="1"/>
          </p:cNvSpPr>
          <p:nvPr/>
        </p:nvSpPr>
        <p:spPr bwMode="auto">
          <a:xfrm>
            <a:off x="2295525" y="4484688"/>
            <a:ext cx="354013" cy="396875"/>
          </a:xfrm>
          <a:prstGeom prst="rect">
            <a:avLst/>
          </a:prstGeom>
          <a:noFill/>
          <a:ln w="9525">
            <a:noFill/>
            <a:miter lim="800000"/>
            <a:headEnd/>
            <a:tailEnd/>
          </a:ln>
        </p:spPr>
        <p:txBody>
          <a:bodyPr wrap="none">
            <a:spAutoFit/>
          </a:bodyPr>
          <a:lstStyle/>
          <a:p>
            <a:pPr fontAlgn="auto">
              <a:spcBef>
                <a:spcPts val="0"/>
              </a:spcBef>
              <a:spcAft>
                <a:spcPts val="0"/>
              </a:spcAft>
              <a:defRPr/>
            </a:pPr>
            <a:r>
              <a:rPr lang="es-AR" sz="2000">
                <a:solidFill>
                  <a:schemeClr val="bg1">
                    <a:lumMod val="65000"/>
                  </a:schemeClr>
                </a:solidFill>
                <a:cs typeface="+mn-cs"/>
              </a:rPr>
              <a:t>X</a:t>
            </a:r>
            <a:endParaRPr lang="es-ES" sz="2000">
              <a:solidFill>
                <a:schemeClr val="bg1">
                  <a:lumMod val="65000"/>
                </a:schemeClr>
              </a:solidFill>
              <a:cs typeface="+mn-cs"/>
            </a:endParaRPr>
          </a:p>
        </p:txBody>
      </p:sp>
      <p:sp>
        <p:nvSpPr>
          <p:cNvPr id="80915" name="Text Box 22"/>
          <p:cNvSpPr txBox="1">
            <a:spLocks noChangeArrowheads="1"/>
          </p:cNvSpPr>
          <p:nvPr/>
        </p:nvSpPr>
        <p:spPr bwMode="auto">
          <a:xfrm>
            <a:off x="2274888" y="5381625"/>
            <a:ext cx="354012" cy="396875"/>
          </a:xfrm>
          <a:prstGeom prst="rect">
            <a:avLst/>
          </a:prstGeom>
          <a:noFill/>
          <a:ln w="9525">
            <a:noFill/>
            <a:miter lim="800000"/>
            <a:headEnd/>
            <a:tailEnd/>
          </a:ln>
        </p:spPr>
        <p:txBody>
          <a:bodyPr wrap="none">
            <a:spAutoFit/>
          </a:bodyPr>
          <a:lstStyle/>
          <a:p>
            <a:pPr fontAlgn="auto">
              <a:spcBef>
                <a:spcPts val="0"/>
              </a:spcBef>
              <a:spcAft>
                <a:spcPts val="0"/>
              </a:spcAft>
              <a:defRPr/>
            </a:pPr>
            <a:r>
              <a:rPr lang="es-AR" sz="2000">
                <a:solidFill>
                  <a:schemeClr val="bg1">
                    <a:lumMod val="65000"/>
                  </a:schemeClr>
                </a:solidFill>
                <a:cs typeface="+mn-cs"/>
              </a:rPr>
              <a:t>X</a:t>
            </a:r>
            <a:endParaRPr lang="es-ES" sz="2000">
              <a:solidFill>
                <a:schemeClr val="bg1">
                  <a:lumMod val="65000"/>
                </a:schemeClr>
              </a:solidFill>
              <a:cs typeface="+mn-cs"/>
            </a:endParaRPr>
          </a:p>
        </p:txBody>
      </p:sp>
      <p:sp>
        <p:nvSpPr>
          <p:cNvPr id="14355" name="Line 23"/>
          <p:cNvSpPr>
            <a:spLocks noChangeShapeType="1"/>
          </p:cNvSpPr>
          <p:nvPr/>
        </p:nvSpPr>
        <p:spPr bwMode="auto">
          <a:xfrm>
            <a:off x="4343400" y="3508375"/>
            <a:ext cx="0" cy="1041400"/>
          </a:xfrm>
          <a:prstGeom prst="line">
            <a:avLst/>
          </a:prstGeom>
          <a:noFill/>
          <a:ln w="9525">
            <a:solidFill>
              <a:schemeClr val="tx1"/>
            </a:solidFill>
            <a:round/>
            <a:headEnd/>
            <a:tailEnd/>
          </a:ln>
        </p:spPr>
        <p:txBody>
          <a:bodyPr/>
          <a:lstStyle/>
          <a:p>
            <a:endParaRPr lang="es-AR"/>
          </a:p>
        </p:txBody>
      </p:sp>
      <p:sp>
        <p:nvSpPr>
          <p:cNvPr id="14356" name="Line 24"/>
          <p:cNvSpPr>
            <a:spLocks noChangeShapeType="1"/>
          </p:cNvSpPr>
          <p:nvPr/>
        </p:nvSpPr>
        <p:spPr bwMode="auto">
          <a:xfrm>
            <a:off x="3695700" y="3940175"/>
            <a:ext cx="647700" cy="0"/>
          </a:xfrm>
          <a:prstGeom prst="line">
            <a:avLst/>
          </a:prstGeom>
          <a:noFill/>
          <a:ln w="9525">
            <a:solidFill>
              <a:schemeClr val="tx1"/>
            </a:solidFill>
            <a:round/>
            <a:headEnd/>
            <a:tailEnd/>
          </a:ln>
        </p:spPr>
        <p:txBody>
          <a:bodyPr/>
          <a:lstStyle/>
          <a:p>
            <a:endParaRPr lang="es-AR"/>
          </a:p>
        </p:txBody>
      </p:sp>
      <p:sp>
        <p:nvSpPr>
          <p:cNvPr id="14357" name="Line 25"/>
          <p:cNvSpPr>
            <a:spLocks noChangeShapeType="1"/>
          </p:cNvSpPr>
          <p:nvPr/>
        </p:nvSpPr>
        <p:spPr bwMode="auto">
          <a:xfrm>
            <a:off x="6705600" y="3368675"/>
            <a:ext cx="0" cy="444500"/>
          </a:xfrm>
          <a:prstGeom prst="line">
            <a:avLst/>
          </a:prstGeom>
          <a:noFill/>
          <a:ln w="9525">
            <a:solidFill>
              <a:schemeClr val="tx1"/>
            </a:solidFill>
            <a:round/>
            <a:headEnd/>
            <a:tailEnd/>
          </a:ln>
        </p:spPr>
        <p:txBody>
          <a:bodyPr/>
          <a:lstStyle/>
          <a:p>
            <a:endParaRPr lang="es-AR"/>
          </a:p>
        </p:txBody>
      </p:sp>
      <p:sp>
        <p:nvSpPr>
          <p:cNvPr id="14358" name="Line 26"/>
          <p:cNvSpPr>
            <a:spLocks noChangeShapeType="1"/>
          </p:cNvSpPr>
          <p:nvPr/>
        </p:nvSpPr>
        <p:spPr bwMode="auto">
          <a:xfrm>
            <a:off x="6210300" y="3584575"/>
            <a:ext cx="495300" cy="0"/>
          </a:xfrm>
          <a:prstGeom prst="line">
            <a:avLst/>
          </a:prstGeom>
          <a:noFill/>
          <a:ln w="9525">
            <a:solidFill>
              <a:schemeClr val="tx1"/>
            </a:solidFill>
            <a:round/>
            <a:headEnd/>
            <a:tailEnd/>
          </a:ln>
        </p:spPr>
        <p:txBody>
          <a:bodyPr/>
          <a:lstStyle/>
          <a:p>
            <a:endParaRPr lang="es-AR"/>
          </a:p>
        </p:txBody>
      </p:sp>
      <p:sp>
        <p:nvSpPr>
          <p:cNvPr id="14359" name="Line 28"/>
          <p:cNvSpPr>
            <a:spLocks noChangeShapeType="1"/>
          </p:cNvSpPr>
          <p:nvPr/>
        </p:nvSpPr>
        <p:spPr bwMode="auto">
          <a:xfrm>
            <a:off x="2268538" y="1268413"/>
            <a:ext cx="0" cy="1587500"/>
          </a:xfrm>
          <a:prstGeom prst="line">
            <a:avLst/>
          </a:prstGeom>
          <a:noFill/>
          <a:ln w="9525">
            <a:solidFill>
              <a:schemeClr val="tx1"/>
            </a:solidFill>
            <a:round/>
            <a:headEnd/>
            <a:tailEnd/>
          </a:ln>
        </p:spPr>
        <p:txBody>
          <a:bodyPr/>
          <a:lstStyle/>
          <a:p>
            <a:endParaRPr lang="es-AR"/>
          </a:p>
        </p:txBody>
      </p:sp>
      <p:sp>
        <p:nvSpPr>
          <p:cNvPr id="14360" name="Line 23"/>
          <p:cNvSpPr>
            <a:spLocks noChangeShapeType="1"/>
          </p:cNvSpPr>
          <p:nvPr/>
        </p:nvSpPr>
        <p:spPr bwMode="auto">
          <a:xfrm>
            <a:off x="4362450" y="4786313"/>
            <a:ext cx="0" cy="1439862"/>
          </a:xfrm>
          <a:prstGeom prst="line">
            <a:avLst/>
          </a:prstGeom>
          <a:noFill/>
          <a:ln w="9525">
            <a:solidFill>
              <a:schemeClr val="tx1"/>
            </a:solidFill>
            <a:round/>
            <a:headEnd/>
            <a:tailEnd/>
          </a:ln>
        </p:spPr>
        <p:txBody>
          <a:bodyPr/>
          <a:lstStyle/>
          <a:p>
            <a:endParaRPr lang="es-AR"/>
          </a:p>
        </p:txBody>
      </p:sp>
      <p:sp>
        <p:nvSpPr>
          <p:cNvPr id="14361" name="Line 24"/>
          <p:cNvSpPr>
            <a:spLocks noChangeShapeType="1"/>
          </p:cNvSpPr>
          <p:nvPr/>
        </p:nvSpPr>
        <p:spPr bwMode="auto">
          <a:xfrm>
            <a:off x="3714750" y="5218113"/>
            <a:ext cx="647700" cy="0"/>
          </a:xfrm>
          <a:prstGeom prst="line">
            <a:avLst/>
          </a:prstGeom>
          <a:noFill/>
          <a:ln w="9525">
            <a:solidFill>
              <a:schemeClr val="tx1"/>
            </a:solidFill>
            <a:round/>
            <a:headEnd/>
            <a:tailEnd/>
          </a:ln>
        </p:spPr>
        <p:txBody>
          <a:bodyPr/>
          <a:lstStyle/>
          <a:p>
            <a:endParaRPr lang="es-AR"/>
          </a:p>
        </p:txBody>
      </p:sp>
      <p:sp>
        <p:nvSpPr>
          <p:cNvPr id="27" name="Text Box 10"/>
          <p:cNvSpPr txBox="1">
            <a:spLocks noChangeArrowheads="1"/>
          </p:cNvSpPr>
          <p:nvPr/>
        </p:nvSpPr>
        <p:spPr bwMode="auto">
          <a:xfrm>
            <a:off x="4357688" y="4786313"/>
            <a:ext cx="1743075" cy="1754187"/>
          </a:xfrm>
          <a:prstGeom prst="rect">
            <a:avLst/>
          </a:prstGeom>
          <a:noFill/>
          <a:ln w="9525">
            <a:noFill/>
            <a:miter lim="800000"/>
            <a:headEnd/>
            <a:tailEnd/>
          </a:ln>
        </p:spPr>
        <p:txBody>
          <a:bodyPr wrap="none">
            <a:spAutoFit/>
          </a:bodyPr>
          <a:lstStyle/>
          <a:p>
            <a:pPr fontAlgn="auto">
              <a:spcBef>
                <a:spcPts val="0"/>
              </a:spcBef>
              <a:spcAft>
                <a:spcPts val="0"/>
              </a:spcAft>
              <a:defRPr/>
            </a:pPr>
            <a:r>
              <a:rPr lang="es-AR" sz="2000" dirty="0">
                <a:cs typeface="+mn-cs"/>
              </a:rPr>
              <a:t>Arácnidos</a:t>
            </a:r>
          </a:p>
          <a:p>
            <a:pPr fontAlgn="auto">
              <a:spcBef>
                <a:spcPts val="0"/>
              </a:spcBef>
              <a:spcAft>
                <a:spcPts val="0"/>
              </a:spcAft>
              <a:defRPr/>
            </a:pPr>
            <a:r>
              <a:rPr lang="es-AR" sz="2000" dirty="0">
                <a:cs typeface="+mn-cs"/>
              </a:rPr>
              <a:t>Insectos</a:t>
            </a:r>
          </a:p>
          <a:p>
            <a:pPr fontAlgn="auto">
              <a:spcBef>
                <a:spcPts val="0"/>
              </a:spcBef>
              <a:spcAft>
                <a:spcPts val="0"/>
              </a:spcAft>
              <a:defRPr/>
            </a:pPr>
            <a:endParaRPr lang="es-AR" sz="1200" dirty="0">
              <a:cs typeface="+mn-cs"/>
            </a:endParaRPr>
          </a:p>
          <a:p>
            <a:pPr fontAlgn="auto">
              <a:spcBef>
                <a:spcPts val="0"/>
              </a:spcBef>
              <a:spcAft>
                <a:spcPts val="0"/>
              </a:spcAft>
              <a:defRPr/>
            </a:pPr>
            <a:r>
              <a:rPr lang="es-AR" sz="1200" dirty="0" err="1">
                <a:solidFill>
                  <a:schemeClr val="bg1">
                    <a:lumMod val="65000"/>
                  </a:schemeClr>
                </a:solidFill>
                <a:cs typeface="+mn-cs"/>
              </a:rPr>
              <a:t>Crustaceos</a:t>
            </a:r>
            <a:endParaRPr lang="es-AR" sz="1200" dirty="0">
              <a:solidFill>
                <a:schemeClr val="bg1">
                  <a:lumMod val="65000"/>
                </a:schemeClr>
              </a:solidFill>
              <a:cs typeface="+mn-cs"/>
            </a:endParaRPr>
          </a:p>
          <a:p>
            <a:pPr fontAlgn="auto">
              <a:spcBef>
                <a:spcPts val="0"/>
              </a:spcBef>
              <a:spcAft>
                <a:spcPts val="0"/>
              </a:spcAft>
              <a:defRPr/>
            </a:pPr>
            <a:r>
              <a:rPr lang="es-AR" sz="1200" dirty="0">
                <a:solidFill>
                  <a:schemeClr val="bg1">
                    <a:lumMod val="65000"/>
                  </a:schemeClr>
                </a:solidFill>
                <a:cs typeface="+mn-cs"/>
              </a:rPr>
              <a:t>Quilópodos (Ciempiés)</a:t>
            </a:r>
          </a:p>
          <a:p>
            <a:pPr fontAlgn="auto">
              <a:spcBef>
                <a:spcPts val="0"/>
              </a:spcBef>
              <a:spcAft>
                <a:spcPts val="0"/>
              </a:spcAft>
              <a:defRPr/>
            </a:pPr>
            <a:r>
              <a:rPr lang="es-AR" sz="1200" dirty="0" err="1">
                <a:solidFill>
                  <a:schemeClr val="bg1">
                    <a:lumMod val="65000"/>
                  </a:schemeClr>
                </a:solidFill>
                <a:cs typeface="+mn-cs"/>
              </a:rPr>
              <a:t>Diplopodos</a:t>
            </a:r>
            <a:r>
              <a:rPr lang="es-AR" sz="1200" dirty="0">
                <a:solidFill>
                  <a:schemeClr val="bg1">
                    <a:lumMod val="65000"/>
                  </a:schemeClr>
                </a:solidFill>
                <a:cs typeface="+mn-cs"/>
              </a:rPr>
              <a:t> (Milpiés)</a:t>
            </a:r>
          </a:p>
          <a:p>
            <a:pPr fontAlgn="auto">
              <a:spcBef>
                <a:spcPts val="0"/>
              </a:spcBef>
              <a:spcAft>
                <a:spcPts val="0"/>
              </a:spcAft>
              <a:defRPr/>
            </a:pPr>
            <a:endParaRPr lang="es-ES" sz="2000" dirty="0">
              <a:cs typeface="+mn-cs"/>
            </a:endParaRPr>
          </a:p>
        </p:txBody>
      </p:sp>
      <p:sp>
        <p:nvSpPr>
          <p:cNvPr id="14363" name="Text Box 18"/>
          <p:cNvSpPr txBox="1">
            <a:spLocks noChangeArrowheads="1"/>
          </p:cNvSpPr>
          <p:nvPr/>
        </p:nvSpPr>
        <p:spPr bwMode="auto">
          <a:xfrm>
            <a:off x="504825" y="908050"/>
            <a:ext cx="971550" cy="366713"/>
          </a:xfrm>
          <a:prstGeom prst="rect">
            <a:avLst/>
          </a:prstGeom>
          <a:noFill/>
          <a:ln w="9525">
            <a:noFill/>
            <a:miter lim="800000"/>
            <a:headEnd/>
            <a:tailEnd/>
          </a:ln>
        </p:spPr>
        <p:txBody>
          <a:bodyPr wrap="none">
            <a:spAutoFit/>
          </a:bodyPr>
          <a:lstStyle/>
          <a:p>
            <a:r>
              <a:rPr lang="es-AR">
                <a:solidFill>
                  <a:srgbClr val="A6A6A6"/>
                </a:solidFill>
              </a:rPr>
              <a:t>Hongos</a:t>
            </a:r>
            <a:endParaRPr lang="es-ES">
              <a:solidFill>
                <a:srgbClr val="A6A6A6"/>
              </a:solidFill>
            </a:endParaRPr>
          </a:p>
        </p:txBody>
      </p:sp>
      <p:sp>
        <p:nvSpPr>
          <p:cNvPr id="14364" name="Text Box 18"/>
          <p:cNvSpPr txBox="1">
            <a:spLocks noChangeArrowheads="1"/>
          </p:cNvSpPr>
          <p:nvPr/>
        </p:nvSpPr>
        <p:spPr bwMode="auto">
          <a:xfrm>
            <a:off x="504825" y="6086475"/>
            <a:ext cx="2101850" cy="366713"/>
          </a:xfrm>
          <a:prstGeom prst="rect">
            <a:avLst/>
          </a:prstGeom>
          <a:noFill/>
          <a:ln w="9525">
            <a:noFill/>
            <a:miter lim="800000"/>
            <a:headEnd/>
            <a:tailEnd/>
          </a:ln>
        </p:spPr>
        <p:txBody>
          <a:bodyPr wrap="none">
            <a:spAutoFit/>
          </a:bodyPr>
          <a:lstStyle/>
          <a:p>
            <a:r>
              <a:rPr lang="es-AR">
                <a:solidFill>
                  <a:srgbClr val="A6A6A6"/>
                </a:solidFill>
              </a:rPr>
              <a:t>Plantas vasculares</a:t>
            </a:r>
            <a:endParaRPr lang="es-ES">
              <a:solidFill>
                <a:srgbClr val="A6A6A6"/>
              </a:solidFill>
            </a:endParaRPr>
          </a:p>
        </p:txBody>
      </p:sp>
      <p:sp>
        <p:nvSpPr>
          <p:cNvPr id="14366" name="Line 12"/>
          <p:cNvSpPr>
            <a:spLocks noChangeShapeType="1"/>
          </p:cNvSpPr>
          <p:nvPr/>
        </p:nvSpPr>
        <p:spPr bwMode="auto">
          <a:xfrm>
            <a:off x="7524750" y="2349500"/>
            <a:ext cx="0" cy="574675"/>
          </a:xfrm>
          <a:prstGeom prst="line">
            <a:avLst/>
          </a:prstGeom>
          <a:noFill/>
          <a:ln w="9525">
            <a:solidFill>
              <a:schemeClr val="tx1"/>
            </a:solidFill>
            <a:round/>
            <a:headEnd/>
            <a:tailEnd/>
          </a:ln>
        </p:spPr>
        <p:txBody>
          <a:bodyPr/>
          <a:lstStyle/>
          <a:p>
            <a:endParaRPr lang="es-AR"/>
          </a:p>
        </p:txBody>
      </p:sp>
      <p:sp>
        <p:nvSpPr>
          <p:cNvPr id="14367" name="Text Box 4"/>
          <p:cNvSpPr txBox="1">
            <a:spLocks noChangeArrowheads="1"/>
          </p:cNvSpPr>
          <p:nvPr/>
        </p:nvSpPr>
        <p:spPr bwMode="auto">
          <a:xfrm>
            <a:off x="7559675" y="2403475"/>
            <a:ext cx="1031875" cy="304800"/>
          </a:xfrm>
          <a:prstGeom prst="rect">
            <a:avLst/>
          </a:prstGeom>
          <a:noFill/>
          <a:ln w="9525">
            <a:noFill/>
            <a:miter lim="800000"/>
            <a:headEnd/>
            <a:tailEnd/>
          </a:ln>
        </p:spPr>
        <p:txBody>
          <a:bodyPr wrap="none">
            <a:spAutoFit/>
          </a:bodyPr>
          <a:lstStyle/>
          <a:p>
            <a:r>
              <a:rPr lang="es-AR" sz="1400"/>
              <a:t>alveolados</a:t>
            </a:r>
            <a:endParaRPr lang="es-ES" sz="14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ChangeArrowheads="1"/>
          </p:cNvSpPr>
          <p:nvPr/>
        </p:nvSpPr>
        <p:spPr bwMode="auto">
          <a:xfrm>
            <a:off x="2071688" y="265113"/>
            <a:ext cx="6858000" cy="579437"/>
          </a:xfrm>
          <a:prstGeom prst="rect">
            <a:avLst/>
          </a:prstGeom>
          <a:noFill/>
          <a:ln w="9525">
            <a:noFill/>
            <a:miter lim="800000"/>
            <a:headEnd/>
            <a:tailEnd/>
          </a:ln>
        </p:spPr>
        <p:txBody>
          <a:bodyPr>
            <a:spAutoFit/>
          </a:bodyPr>
          <a:lstStyle/>
          <a:p>
            <a:r>
              <a:rPr lang="es-AR" sz="3200" b="1">
                <a:solidFill>
                  <a:srgbClr val="333399"/>
                </a:solidFill>
                <a:cs typeface="Times New Roman" pitchFamily="18" charset="0"/>
              </a:rPr>
              <a:t>Parasitos: Clasificacion </a:t>
            </a:r>
            <a:r>
              <a:rPr lang="es-ES" sz="3200" b="1">
                <a:solidFill>
                  <a:srgbClr val="333399"/>
                </a:solidFill>
              </a:rPr>
              <a:t> </a:t>
            </a:r>
            <a:endParaRPr lang="en-GB" sz="3200" b="1">
              <a:solidFill>
                <a:srgbClr val="333399"/>
              </a:solidFill>
            </a:endParaRPr>
          </a:p>
        </p:txBody>
      </p:sp>
      <p:sp>
        <p:nvSpPr>
          <p:cNvPr id="23554" name="Text Box 4"/>
          <p:cNvSpPr txBox="1">
            <a:spLocks noChangeArrowheads="1"/>
          </p:cNvSpPr>
          <p:nvPr/>
        </p:nvSpPr>
        <p:spPr bwMode="auto">
          <a:xfrm>
            <a:off x="466725" y="2144713"/>
            <a:ext cx="1044575" cy="396875"/>
          </a:xfrm>
          <a:prstGeom prst="rect">
            <a:avLst/>
          </a:prstGeom>
          <a:noFill/>
          <a:ln w="9525">
            <a:noFill/>
            <a:miter lim="800000"/>
            <a:headEnd/>
            <a:tailEnd/>
          </a:ln>
        </p:spPr>
        <p:txBody>
          <a:bodyPr wrap="none">
            <a:spAutoFit/>
          </a:bodyPr>
          <a:lstStyle/>
          <a:p>
            <a:r>
              <a:rPr lang="es-AR" sz="2000"/>
              <a:t>Protista</a:t>
            </a:r>
            <a:endParaRPr lang="es-ES" sz="2000"/>
          </a:p>
        </p:txBody>
      </p:sp>
      <p:sp>
        <p:nvSpPr>
          <p:cNvPr id="23555" name="Text Box 5"/>
          <p:cNvSpPr txBox="1">
            <a:spLocks noChangeArrowheads="1"/>
          </p:cNvSpPr>
          <p:nvPr/>
        </p:nvSpPr>
        <p:spPr bwMode="auto">
          <a:xfrm>
            <a:off x="466725" y="4306888"/>
            <a:ext cx="1160463" cy="396875"/>
          </a:xfrm>
          <a:prstGeom prst="rect">
            <a:avLst/>
          </a:prstGeom>
          <a:noFill/>
          <a:ln w="9525">
            <a:noFill/>
            <a:miter lim="800000"/>
            <a:headEnd/>
            <a:tailEnd/>
          </a:ln>
        </p:spPr>
        <p:txBody>
          <a:bodyPr wrap="none">
            <a:spAutoFit/>
          </a:bodyPr>
          <a:lstStyle/>
          <a:p>
            <a:r>
              <a:rPr lang="es-AR" sz="2000"/>
              <a:t>Animalia</a:t>
            </a:r>
            <a:endParaRPr lang="es-ES" sz="2000"/>
          </a:p>
        </p:txBody>
      </p:sp>
      <p:sp>
        <p:nvSpPr>
          <p:cNvPr id="23556" name="Text Box 6"/>
          <p:cNvSpPr txBox="1">
            <a:spLocks noChangeArrowheads="1"/>
          </p:cNvSpPr>
          <p:nvPr/>
        </p:nvSpPr>
        <p:spPr bwMode="auto">
          <a:xfrm>
            <a:off x="2295525" y="2144713"/>
            <a:ext cx="1327150" cy="396875"/>
          </a:xfrm>
          <a:prstGeom prst="rect">
            <a:avLst/>
          </a:prstGeom>
          <a:noFill/>
          <a:ln w="9525">
            <a:noFill/>
            <a:miter lim="800000"/>
            <a:headEnd/>
            <a:tailEnd/>
          </a:ln>
        </p:spPr>
        <p:txBody>
          <a:bodyPr wrap="none">
            <a:spAutoFit/>
          </a:bodyPr>
          <a:lstStyle/>
          <a:p>
            <a:r>
              <a:rPr lang="es-AR" sz="2000"/>
              <a:t>Protozoos</a:t>
            </a:r>
            <a:endParaRPr lang="es-ES" sz="2000"/>
          </a:p>
        </p:txBody>
      </p:sp>
      <p:sp>
        <p:nvSpPr>
          <p:cNvPr id="23557" name="Text Box 7"/>
          <p:cNvSpPr txBox="1">
            <a:spLocks noChangeArrowheads="1"/>
          </p:cNvSpPr>
          <p:nvPr/>
        </p:nvSpPr>
        <p:spPr bwMode="auto">
          <a:xfrm>
            <a:off x="4403725" y="1627188"/>
            <a:ext cx="3278188" cy="1323975"/>
          </a:xfrm>
          <a:prstGeom prst="rect">
            <a:avLst/>
          </a:prstGeom>
          <a:noFill/>
          <a:ln w="9525">
            <a:noFill/>
            <a:miter lim="800000"/>
            <a:headEnd/>
            <a:tailEnd/>
          </a:ln>
        </p:spPr>
        <p:txBody>
          <a:bodyPr wrap="none">
            <a:spAutoFit/>
          </a:bodyPr>
          <a:lstStyle/>
          <a:p>
            <a:r>
              <a:rPr lang="es-AR" sz="2000"/>
              <a:t>Mastigophora o Flagelados</a:t>
            </a:r>
          </a:p>
          <a:p>
            <a:r>
              <a:rPr lang="es-AR" sz="2000"/>
              <a:t>Sarcodina </a:t>
            </a:r>
          </a:p>
          <a:p>
            <a:r>
              <a:rPr lang="es-AR" sz="2000"/>
              <a:t>Ciliophora (ciliados)</a:t>
            </a:r>
          </a:p>
          <a:p>
            <a:r>
              <a:rPr lang="es-AR" sz="2000"/>
              <a:t>Esporozoa o Apicomplexa</a:t>
            </a:r>
            <a:endParaRPr lang="es-ES" sz="2000"/>
          </a:p>
        </p:txBody>
      </p:sp>
      <p:sp>
        <p:nvSpPr>
          <p:cNvPr id="23558" name="Text Box 8"/>
          <p:cNvSpPr txBox="1">
            <a:spLocks noChangeArrowheads="1"/>
          </p:cNvSpPr>
          <p:nvPr/>
        </p:nvSpPr>
        <p:spPr bwMode="auto">
          <a:xfrm>
            <a:off x="2295525" y="3722688"/>
            <a:ext cx="1314450" cy="396875"/>
          </a:xfrm>
          <a:prstGeom prst="rect">
            <a:avLst/>
          </a:prstGeom>
          <a:noFill/>
          <a:ln w="9525">
            <a:noFill/>
            <a:miter lim="800000"/>
            <a:headEnd/>
            <a:tailEnd/>
          </a:ln>
        </p:spPr>
        <p:txBody>
          <a:bodyPr wrap="none">
            <a:spAutoFit/>
          </a:bodyPr>
          <a:lstStyle/>
          <a:p>
            <a:r>
              <a:rPr lang="es-AR" sz="2000"/>
              <a:t>Helmintos</a:t>
            </a:r>
            <a:endParaRPr lang="es-ES" sz="2000"/>
          </a:p>
        </p:txBody>
      </p:sp>
      <p:sp>
        <p:nvSpPr>
          <p:cNvPr id="23559" name="Text Box 9"/>
          <p:cNvSpPr txBox="1">
            <a:spLocks noChangeArrowheads="1"/>
          </p:cNvSpPr>
          <p:nvPr/>
        </p:nvSpPr>
        <p:spPr bwMode="auto">
          <a:xfrm>
            <a:off x="2274888" y="5000625"/>
            <a:ext cx="1425575" cy="396875"/>
          </a:xfrm>
          <a:prstGeom prst="rect">
            <a:avLst/>
          </a:prstGeom>
          <a:noFill/>
          <a:ln w="9525">
            <a:noFill/>
            <a:miter lim="800000"/>
            <a:headEnd/>
            <a:tailEnd/>
          </a:ln>
        </p:spPr>
        <p:txBody>
          <a:bodyPr wrap="none">
            <a:spAutoFit/>
          </a:bodyPr>
          <a:lstStyle/>
          <a:p>
            <a:r>
              <a:rPr lang="es-AR" sz="2000"/>
              <a:t>Artrópodos</a:t>
            </a:r>
            <a:endParaRPr lang="es-ES" sz="2000"/>
          </a:p>
        </p:txBody>
      </p:sp>
      <p:sp>
        <p:nvSpPr>
          <p:cNvPr id="23560" name="Text Box 10"/>
          <p:cNvSpPr txBox="1">
            <a:spLocks noChangeArrowheads="1"/>
          </p:cNvSpPr>
          <p:nvPr/>
        </p:nvSpPr>
        <p:spPr bwMode="auto">
          <a:xfrm>
            <a:off x="4403725" y="3367088"/>
            <a:ext cx="2006600" cy="1311275"/>
          </a:xfrm>
          <a:prstGeom prst="rect">
            <a:avLst/>
          </a:prstGeom>
          <a:noFill/>
          <a:ln w="9525">
            <a:noFill/>
            <a:miter lim="800000"/>
            <a:headEnd/>
            <a:tailEnd/>
          </a:ln>
        </p:spPr>
        <p:txBody>
          <a:bodyPr wrap="none">
            <a:spAutoFit/>
          </a:bodyPr>
          <a:lstStyle/>
          <a:p>
            <a:r>
              <a:rPr lang="es-AR" sz="2000"/>
              <a:t>Plathelmintos</a:t>
            </a:r>
          </a:p>
          <a:p>
            <a:endParaRPr lang="es-AR" sz="2000"/>
          </a:p>
          <a:p>
            <a:r>
              <a:rPr lang="es-AR" sz="2000"/>
              <a:t>Nematelmintos</a:t>
            </a:r>
          </a:p>
          <a:p>
            <a:r>
              <a:rPr lang="es-AR" sz="2000"/>
              <a:t>Acanthocephala</a:t>
            </a:r>
            <a:endParaRPr lang="es-ES" sz="2000"/>
          </a:p>
        </p:txBody>
      </p:sp>
      <p:sp>
        <p:nvSpPr>
          <p:cNvPr id="23561" name="Text Box 11"/>
          <p:cNvSpPr txBox="1">
            <a:spLocks noChangeArrowheads="1"/>
          </p:cNvSpPr>
          <p:nvPr/>
        </p:nvSpPr>
        <p:spPr bwMode="auto">
          <a:xfrm>
            <a:off x="6753225" y="3214688"/>
            <a:ext cx="2228850" cy="701675"/>
          </a:xfrm>
          <a:prstGeom prst="rect">
            <a:avLst/>
          </a:prstGeom>
          <a:noFill/>
          <a:ln w="9525">
            <a:noFill/>
            <a:miter lim="800000"/>
            <a:headEnd/>
            <a:tailEnd/>
          </a:ln>
        </p:spPr>
        <p:txBody>
          <a:bodyPr wrap="none">
            <a:spAutoFit/>
          </a:bodyPr>
          <a:lstStyle/>
          <a:p>
            <a:r>
              <a:rPr lang="es-AR" sz="2000"/>
              <a:t>Cestode</a:t>
            </a:r>
          </a:p>
          <a:p>
            <a:r>
              <a:rPr lang="es-AR" sz="2000"/>
              <a:t>Trematode </a:t>
            </a:r>
            <a:r>
              <a:rPr lang="es-AR" sz="1400"/>
              <a:t>(digenea)</a:t>
            </a:r>
            <a:endParaRPr lang="es-ES" sz="1400"/>
          </a:p>
        </p:txBody>
      </p:sp>
      <p:sp>
        <p:nvSpPr>
          <p:cNvPr id="23562" name="Line 12"/>
          <p:cNvSpPr>
            <a:spLocks noChangeShapeType="1"/>
          </p:cNvSpPr>
          <p:nvPr/>
        </p:nvSpPr>
        <p:spPr bwMode="auto">
          <a:xfrm>
            <a:off x="4343400" y="1768475"/>
            <a:ext cx="0" cy="1092200"/>
          </a:xfrm>
          <a:prstGeom prst="line">
            <a:avLst/>
          </a:prstGeom>
          <a:noFill/>
          <a:ln w="9525">
            <a:solidFill>
              <a:schemeClr val="tx1"/>
            </a:solidFill>
            <a:round/>
            <a:headEnd/>
            <a:tailEnd/>
          </a:ln>
        </p:spPr>
        <p:txBody>
          <a:bodyPr/>
          <a:lstStyle/>
          <a:p>
            <a:endParaRPr lang="es-AR"/>
          </a:p>
        </p:txBody>
      </p:sp>
      <p:sp>
        <p:nvSpPr>
          <p:cNvPr id="23563" name="Line 13"/>
          <p:cNvSpPr>
            <a:spLocks noChangeShapeType="1"/>
          </p:cNvSpPr>
          <p:nvPr/>
        </p:nvSpPr>
        <p:spPr bwMode="auto">
          <a:xfrm>
            <a:off x="3657600" y="2352675"/>
            <a:ext cx="673100" cy="0"/>
          </a:xfrm>
          <a:prstGeom prst="line">
            <a:avLst/>
          </a:prstGeom>
          <a:noFill/>
          <a:ln w="9525">
            <a:solidFill>
              <a:schemeClr val="tx1"/>
            </a:solidFill>
            <a:round/>
            <a:headEnd/>
            <a:tailEnd/>
          </a:ln>
        </p:spPr>
        <p:txBody>
          <a:bodyPr/>
          <a:lstStyle/>
          <a:p>
            <a:endParaRPr lang="es-AR"/>
          </a:p>
        </p:txBody>
      </p:sp>
      <p:sp>
        <p:nvSpPr>
          <p:cNvPr id="23564" name="Line 14"/>
          <p:cNvSpPr>
            <a:spLocks noChangeShapeType="1"/>
          </p:cNvSpPr>
          <p:nvPr/>
        </p:nvSpPr>
        <p:spPr bwMode="auto">
          <a:xfrm>
            <a:off x="2260600" y="3863975"/>
            <a:ext cx="0" cy="1651000"/>
          </a:xfrm>
          <a:prstGeom prst="line">
            <a:avLst/>
          </a:prstGeom>
          <a:noFill/>
          <a:ln w="9525">
            <a:solidFill>
              <a:schemeClr val="tx1"/>
            </a:solidFill>
            <a:round/>
            <a:headEnd/>
            <a:tailEnd/>
          </a:ln>
        </p:spPr>
        <p:txBody>
          <a:bodyPr/>
          <a:lstStyle/>
          <a:p>
            <a:endParaRPr lang="es-AR"/>
          </a:p>
        </p:txBody>
      </p:sp>
      <p:sp>
        <p:nvSpPr>
          <p:cNvPr id="23565" name="Line 15"/>
          <p:cNvSpPr>
            <a:spLocks noChangeShapeType="1"/>
          </p:cNvSpPr>
          <p:nvPr/>
        </p:nvSpPr>
        <p:spPr bwMode="auto">
          <a:xfrm>
            <a:off x="1714500" y="4524375"/>
            <a:ext cx="533400" cy="0"/>
          </a:xfrm>
          <a:prstGeom prst="line">
            <a:avLst/>
          </a:prstGeom>
          <a:noFill/>
          <a:ln w="9525">
            <a:solidFill>
              <a:schemeClr val="tx1"/>
            </a:solidFill>
            <a:round/>
            <a:headEnd/>
            <a:tailEnd/>
          </a:ln>
        </p:spPr>
        <p:txBody>
          <a:bodyPr/>
          <a:lstStyle/>
          <a:p>
            <a:endParaRPr lang="es-AR"/>
          </a:p>
        </p:txBody>
      </p:sp>
      <p:sp>
        <p:nvSpPr>
          <p:cNvPr id="23566" name="Text Box 17"/>
          <p:cNvSpPr txBox="1">
            <a:spLocks noChangeArrowheads="1"/>
          </p:cNvSpPr>
          <p:nvPr/>
        </p:nvSpPr>
        <p:spPr bwMode="auto">
          <a:xfrm>
            <a:off x="2295525" y="1166813"/>
            <a:ext cx="755650" cy="366712"/>
          </a:xfrm>
          <a:prstGeom prst="rect">
            <a:avLst/>
          </a:prstGeom>
          <a:noFill/>
          <a:ln w="9525">
            <a:noFill/>
            <a:miter lim="800000"/>
            <a:headEnd/>
            <a:tailEnd/>
          </a:ln>
        </p:spPr>
        <p:txBody>
          <a:bodyPr wrap="none">
            <a:spAutoFit/>
          </a:bodyPr>
          <a:lstStyle/>
          <a:p>
            <a:r>
              <a:rPr lang="es-AR">
                <a:solidFill>
                  <a:srgbClr val="A6A6A6"/>
                </a:solidFill>
              </a:rPr>
              <a:t>Algas</a:t>
            </a:r>
            <a:endParaRPr lang="es-ES">
              <a:solidFill>
                <a:srgbClr val="A6A6A6"/>
              </a:solidFill>
            </a:endParaRPr>
          </a:p>
        </p:txBody>
      </p:sp>
      <p:sp>
        <p:nvSpPr>
          <p:cNvPr id="80912" name="Text Box 18"/>
          <p:cNvSpPr txBox="1">
            <a:spLocks noChangeArrowheads="1"/>
          </p:cNvSpPr>
          <p:nvPr/>
        </p:nvSpPr>
        <p:spPr bwMode="auto">
          <a:xfrm>
            <a:off x="2295525" y="1420813"/>
            <a:ext cx="1428750" cy="366712"/>
          </a:xfrm>
          <a:prstGeom prst="rect">
            <a:avLst/>
          </a:prstGeom>
          <a:noFill/>
          <a:ln w="9525">
            <a:noFill/>
            <a:miter lim="800000"/>
            <a:headEnd/>
            <a:tailEnd/>
          </a:ln>
        </p:spPr>
        <p:txBody>
          <a:bodyPr wrap="none">
            <a:spAutoFit/>
          </a:bodyPr>
          <a:lstStyle/>
          <a:p>
            <a:pPr fontAlgn="auto">
              <a:spcBef>
                <a:spcPts val="0"/>
              </a:spcBef>
              <a:spcAft>
                <a:spcPts val="0"/>
              </a:spcAft>
              <a:defRPr/>
            </a:pPr>
            <a:r>
              <a:rPr lang="es-AR" dirty="0" err="1">
                <a:solidFill>
                  <a:schemeClr val="bg1">
                    <a:lumMod val="65000"/>
                  </a:schemeClr>
                </a:solidFill>
                <a:cs typeface="+mn-cs"/>
              </a:rPr>
              <a:t>Slime</a:t>
            </a:r>
            <a:r>
              <a:rPr lang="es-AR" dirty="0">
                <a:solidFill>
                  <a:schemeClr val="bg1">
                    <a:lumMod val="65000"/>
                  </a:schemeClr>
                </a:solidFill>
                <a:cs typeface="+mn-cs"/>
              </a:rPr>
              <a:t> </a:t>
            </a:r>
            <a:r>
              <a:rPr lang="es-AR" dirty="0" err="1">
                <a:solidFill>
                  <a:schemeClr val="bg1">
                    <a:lumMod val="65000"/>
                  </a:schemeClr>
                </a:solidFill>
                <a:cs typeface="+mn-cs"/>
              </a:rPr>
              <a:t>molds</a:t>
            </a:r>
            <a:endParaRPr lang="es-ES" dirty="0">
              <a:solidFill>
                <a:schemeClr val="bg1">
                  <a:lumMod val="65000"/>
                </a:schemeClr>
              </a:solidFill>
              <a:cs typeface="+mn-cs"/>
            </a:endParaRPr>
          </a:p>
        </p:txBody>
      </p:sp>
      <p:sp>
        <p:nvSpPr>
          <p:cNvPr id="80913" name="Text Box 19"/>
          <p:cNvSpPr txBox="1">
            <a:spLocks noChangeArrowheads="1"/>
          </p:cNvSpPr>
          <p:nvPr/>
        </p:nvSpPr>
        <p:spPr bwMode="auto">
          <a:xfrm>
            <a:off x="2295525" y="4116388"/>
            <a:ext cx="354013" cy="396875"/>
          </a:xfrm>
          <a:prstGeom prst="rect">
            <a:avLst/>
          </a:prstGeom>
          <a:noFill/>
          <a:ln w="9525">
            <a:noFill/>
            <a:miter lim="800000"/>
            <a:headEnd/>
            <a:tailEnd/>
          </a:ln>
        </p:spPr>
        <p:txBody>
          <a:bodyPr wrap="none">
            <a:spAutoFit/>
          </a:bodyPr>
          <a:lstStyle/>
          <a:p>
            <a:pPr fontAlgn="auto">
              <a:spcBef>
                <a:spcPts val="0"/>
              </a:spcBef>
              <a:spcAft>
                <a:spcPts val="0"/>
              </a:spcAft>
              <a:defRPr/>
            </a:pPr>
            <a:r>
              <a:rPr lang="es-AR" sz="2000" dirty="0">
                <a:solidFill>
                  <a:schemeClr val="bg1">
                    <a:lumMod val="65000"/>
                  </a:schemeClr>
                </a:solidFill>
                <a:cs typeface="+mn-cs"/>
              </a:rPr>
              <a:t>X</a:t>
            </a:r>
            <a:endParaRPr lang="es-ES" sz="2000" dirty="0">
              <a:solidFill>
                <a:schemeClr val="bg1">
                  <a:lumMod val="65000"/>
                </a:schemeClr>
              </a:solidFill>
              <a:cs typeface="+mn-cs"/>
            </a:endParaRPr>
          </a:p>
        </p:txBody>
      </p:sp>
      <p:sp>
        <p:nvSpPr>
          <p:cNvPr id="80914" name="Text Box 21"/>
          <p:cNvSpPr txBox="1">
            <a:spLocks noChangeArrowheads="1"/>
          </p:cNvSpPr>
          <p:nvPr/>
        </p:nvSpPr>
        <p:spPr bwMode="auto">
          <a:xfrm>
            <a:off x="2295525" y="4484688"/>
            <a:ext cx="354013" cy="396875"/>
          </a:xfrm>
          <a:prstGeom prst="rect">
            <a:avLst/>
          </a:prstGeom>
          <a:noFill/>
          <a:ln w="9525">
            <a:noFill/>
            <a:miter lim="800000"/>
            <a:headEnd/>
            <a:tailEnd/>
          </a:ln>
        </p:spPr>
        <p:txBody>
          <a:bodyPr wrap="none">
            <a:spAutoFit/>
          </a:bodyPr>
          <a:lstStyle/>
          <a:p>
            <a:pPr fontAlgn="auto">
              <a:spcBef>
                <a:spcPts val="0"/>
              </a:spcBef>
              <a:spcAft>
                <a:spcPts val="0"/>
              </a:spcAft>
              <a:defRPr/>
            </a:pPr>
            <a:r>
              <a:rPr lang="es-AR" sz="2000">
                <a:solidFill>
                  <a:schemeClr val="bg1">
                    <a:lumMod val="65000"/>
                  </a:schemeClr>
                </a:solidFill>
                <a:cs typeface="+mn-cs"/>
              </a:rPr>
              <a:t>X</a:t>
            </a:r>
            <a:endParaRPr lang="es-ES" sz="2000">
              <a:solidFill>
                <a:schemeClr val="bg1">
                  <a:lumMod val="65000"/>
                </a:schemeClr>
              </a:solidFill>
              <a:cs typeface="+mn-cs"/>
            </a:endParaRPr>
          </a:p>
        </p:txBody>
      </p:sp>
      <p:sp>
        <p:nvSpPr>
          <p:cNvPr id="80915" name="Text Box 22"/>
          <p:cNvSpPr txBox="1">
            <a:spLocks noChangeArrowheads="1"/>
          </p:cNvSpPr>
          <p:nvPr/>
        </p:nvSpPr>
        <p:spPr bwMode="auto">
          <a:xfrm>
            <a:off x="2274888" y="5381625"/>
            <a:ext cx="354012" cy="396875"/>
          </a:xfrm>
          <a:prstGeom prst="rect">
            <a:avLst/>
          </a:prstGeom>
          <a:noFill/>
          <a:ln w="9525">
            <a:noFill/>
            <a:miter lim="800000"/>
            <a:headEnd/>
            <a:tailEnd/>
          </a:ln>
        </p:spPr>
        <p:txBody>
          <a:bodyPr wrap="none">
            <a:spAutoFit/>
          </a:bodyPr>
          <a:lstStyle/>
          <a:p>
            <a:pPr fontAlgn="auto">
              <a:spcBef>
                <a:spcPts val="0"/>
              </a:spcBef>
              <a:spcAft>
                <a:spcPts val="0"/>
              </a:spcAft>
              <a:defRPr/>
            </a:pPr>
            <a:r>
              <a:rPr lang="es-AR" sz="2000">
                <a:solidFill>
                  <a:schemeClr val="bg1">
                    <a:lumMod val="65000"/>
                  </a:schemeClr>
                </a:solidFill>
                <a:cs typeface="+mn-cs"/>
              </a:rPr>
              <a:t>X</a:t>
            </a:r>
            <a:endParaRPr lang="es-ES" sz="2000">
              <a:solidFill>
                <a:schemeClr val="bg1">
                  <a:lumMod val="65000"/>
                </a:schemeClr>
              </a:solidFill>
              <a:cs typeface="+mn-cs"/>
            </a:endParaRPr>
          </a:p>
        </p:txBody>
      </p:sp>
      <p:sp>
        <p:nvSpPr>
          <p:cNvPr id="23571" name="Line 23"/>
          <p:cNvSpPr>
            <a:spLocks noChangeShapeType="1"/>
          </p:cNvSpPr>
          <p:nvPr/>
        </p:nvSpPr>
        <p:spPr bwMode="auto">
          <a:xfrm>
            <a:off x="4343400" y="3508375"/>
            <a:ext cx="0" cy="1041400"/>
          </a:xfrm>
          <a:prstGeom prst="line">
            <a:avLst/>
          </a:prstGeom>
          <a:noFill/>
          <a:ln w="9525">
            <a:solidFill>
              <a:schemeClr val="tx1"/>
            </a:solidFill>
            <a:round/>
            <a:headEnd/>
            <a:tailEnd/>
          </a:ln>
        </p:spPr>
        <p:txBody>
          <a:bodyPr/>
          <a:lstStyle/>
          <a:p>
            <a:endParaRPr lang="es-AR"/>
          </a:p>
        </p:txBody>
      </p:sp>
      <p:sp>
        <p:nvSpPr>
          <p:cNvPr id="23572" name="Line 24"/>
          <p:cNvSpPr>
            <a:spLocks noChangeShapeType="1"/>
          </p:cNvSpPr>
          <p:nvPr/>
        </p:nvSpPr>
        <p:spPr bwMode="auto">
          <a:xfrm>
            <a:off x="3695700" y="3940175"/>
            <a:ext cx="647700" cy="0"/>
          </a:xfrm>
          <a:prstGeom prst="line">
            <a:avLst/>
          </a:prstGeom>
          <a:noFill/>
          <a:ln w="9525">
            <a:solidFill>
              <a:schemeClr val="tx1"/>
            </a:solidFill>
            <a:round/>
            <a:headEnd/>
            <a:tailEnd/>
          </a:ln>
        </p:spPr>
        <p:txBody>
          <a:bodyPr/>
          <a:lstStyle/>
          <a:p>
            <a:endParaRPr lang="es-AR"/>
          </a:p>
        </p:txBody>
      </p:sp>
      <p:sp>
        <p:nvSpPr>
          <p:cNvPr id="23573" name="Line 25"/>
          <p:cNvSpPr>
            <a:spLocks noChangeShapeType="1"/>
          </p:cNvSpPr>
          <p:nvPr/>
        </p:nvSpPr>
        <p:spPr bwMode="auto">
          <a:xfrm>
            <a:off x="6705600" y="3368675"/>
            <a:ext cx="0" cy="444500"/>
          </a:xfrm>
          <a:prstGeom prst="line">
            <a:avLst/>
          </a:prstGeom>
          <a:noFill/>
          <a:ln w="9525">
            <a:solidFill>
              <a:schemeClr val="tx1"/>
            </a:solidFill>
            <a:round/>
            <a:headEnd/>
            <a:tailEnd/>
          </a:ln>
        </p:spPr>
        <p:txBody>
          <a:bodyPr/>
          <a:lstStyle/>
          <a:p>
            <a:endParaRPr lang="es-AR"/>
          </a:p>
        </p:txBody>
      </p:sp>
      <p:sp>
        <p:nvSpPr>
          <p:cNvPr id="23574" name="Line 26"/>
          <p:cNvSpPr>
            <a:spLocks noChangeShapeType="1"/>
          </p:cNvSpPr>
          <p:nvPr/>
        </p:nvSpPr>
        <p:spPr bwMode="auto">
          <a:xfrm>
            <a:off x="6210300" y="3584575"/>
            <a:ext cx="495300" cy="0"/>
          </a:xfrm>
          <a:prstGeom prst="line">
            <a:avLst/>
          </a:prstGeom>
          <a:noFill/>
          <a:ln w="9525">
            <a:solidFill>
              <a:schemeClr val="tx1"/>
            </a:solidFill>
            <a:round/>
            <a:headEnd/>
            <a:tailEnd/>
          </a:ln>
        </p:spPr>
        <p:txBody>
          <a:bodyPr/>
          <a:lstStyle/>
          <a:p>
            <a:endParaRPr lang="es-AR"/>
          </a:p>
        </p:txBody>
      </p:sp>
      <p:sp>
        <p:nvSpPr>
          <p:cNvPr id="23575" name="Line 28"/>
          <p:cNvSpPr>
            <a:spLocks noChangeShapeType="1"/>
          </p:cNvSpPr>
          <p:nvPr/>
        </p:nvSpPr>
        <p:spPr bwMode="auto">
          <a:xfrm>
            <a:off x="2268538" y="1265238"/>
            <a:ext cx="0" cy="1658937"/>
          </a:xfrm>
          <a:prstGeom prst="line">
            <a:avLst/>
          </a:prstGeom>
          <a:noFill/>
          <a:ln w="9525">
            <a:solidFill>
              <a:schemeClr val="tx1"/>
            </a:solidFill>
            <a:round/>
            <a:headEnd/>
            <a:tailEnd/>
          </a:ln>
        </p:spPr>
        <p:txBody>
          <a:bodyPr/>
          <a:lstStyle/>
          <a:p>
            <a:endParaRPr lang="es-AR"/>
          </a:p>
        </p:txBody>
      </p:sp>
      <p:sp>
        <p:nvSpPr>
          <p:cNvPr id="23576" name="Line 23"/>
          <p:cNvSpPr>
            <a:spLocks noChangeShapeType="1"/>
          </p:cNvSpPr>
          <p:nvPr/>
        </p:nvSpPr>
        <p:spPr bwMode="auto">
          <a:xfrm>
            <a:off x="4362450" y="4786313"/>
            <a:ext cx="0" cy="1439862"/>
          </a:xfrm>
          <a:prstGeom prst="line">
            <a:avLst/>
          </a:prstGeom>
          <a:noFill/>
          <a:ln w="9525">
            <a:solidFill>
              <a:schemeClr val="tx1"/>
            </a:solidFill>
            <a:round/>
            <a:headEnd/>
            <a:tailEnd/>
          </a:ln>
        </p:spPr>
        <p:txBody>
          <a:bodyPr/>
          <a:lstStyle/>
          <a:p>
            <a:endParaRPr lang="es-AR"/>
          </a:p>
        </p:txBody>
      </p:sp>
      <p:sp>
        <p:nvSpPr>
          <p:cNvPr id="23577" name="Line 24"/>
          <p:cNvSpPr>
            <a:spLocks noChangeShapeType="1"/>
          </p:cNvSpPr>
          <p:nvPr/>
        </p:nvSpPr>
        <p:spPr bwMode="auto">
          <a:xfrm>
            <a:off x="3714750" y="5218113"/>
            <a:ext cx="647700" cy="0"/>
          </a:xfrm>
          <a:prstGeom prst="line">
            <a:avLst/>
          </a:prstGeom>
          <a:noFill/>
          <a:ln w="9525">
            <a:solidFill>
              <a:schemeClr val="tx1"/>
            </a:solidFill>
            <a:round/>
            <a:headEnd/>
            <a:tailEnd/>
          </a:ln>
        </p:spPr>
        <p:txBody>
          <a:bodyPr/>
          <a:lstStyle/>
          <a:p>
            <a:endParaRPr lang="es-AR"/>
          </a:p>
        </p:txBody>
      </p:sp>
      <p:sp>
        <p:nvSpPr>
          <p:cNvPr id="27" name="Text Box 10"/>
          <p:cNvSpPr txBox="1">
            <a:spLocks noChangeArrowheads="1"/>
          </p:cNvSpPr>
          <p:nvPr/>
        </p:nvSpPr>
        <p:spPr bwMode="auto">
          <a:xfrm>
            <a:off x="4357688" y="4786313"/>
            <a:ext cx="1743075" cy="1754187"/>
          </a:xfrm>
          <a:prstGeom prst="rect">
            <a:avLst/>
          </a:prstGeom>
          <a:noFill/>
          <a:ln w="9525">
            <a:noFill/>
            <a:miter lim="800000"/>
            <a:headEnd/>
            <a:tailEnd/>
          </a:ln>
        </p:spPr>
        <p:txBody>
          <a:bodyPr wrap="none">
            <a:spAutoFit/>
          </a:bodyPr>
          <a:lstStyle/>
          <a:p>
            <a:pPr fontAlgn="auto">
              <a:spcBef>
                <a:spcPts val="0"/>
              </a:spcBef>
              <a:spcAft>
                <a:spcPts val="0"/>
              </a:spcAft>
              <a:defRPr/>
            </a:pPr>
            <a:r>
              <a:rPr lang="es-AR" sz="2000" dirty="0">
                <a:cs typeface="+mn-cs"/>
              </a:rPr>
              <a:t>Arácnidos</a:t>
            </a:r>
          </a:p>
          <a:p>
            <a:pPr fontAlgn="auto">
              <a:spcBef>
                <a:spcPts val="0"/>
              </a:spcBef>
              <a:spcAft>
                <a:spcPts val="0"/>
              </a:spcAft>
              <a:defRPr/>
            </a:pPr>
            <a:r>
              <a:rPr lang="es-AR" sz="2000" dirty="0">
                <a:cs typeface="+mn-cs"/>
              </a:rPr>
              <a:t>Insectos</a:t>
            </a:r>
          </a:p>
          <a:p>
            <a:pPr fontAlgn="auto">
              <a:spcBef>
                <a:spcPts val="0"/>
              </a:spcBef>
              <a:spcAft>
                <a:spcPts val="0"/>
              </a:spcAft>
              <a:defRPr/>
            </a:pPr>
            <a:endParaRPr lang="es-AR" sz="1200" dirty="0">
              <a:cs typeface="+mn-cs"/>
            </a:endParaRPr>
          </a:p>
          <a:p>
            <a:pPr fontAlgn="auto">
              <a:spcBef>
                <a:spcPts val="0"/>
              </a:spcBef>
              <a:spcAft>
                <a:spcPts val="0"/>
              </a:spcAft>
              <a:defRPr/>
            </a:pPr>
            <a:r>
              <a:rPr lang="es-AR" sz="1200" dirty="0" err="1">
                <a:solidFill>
                  <a:schemeClr val="bg1">
                    <a:lumMod val="65000"/>
                  </a:schemeClr>
                </a:solidFill>
                <a:cs typeface="+mn-cs"/>
              </a:rPr>
              <a:t>Crustaceos</a:t>
            </a:r>
            <a:endParaRPr lang="es-AR" sz="1200" dirty="0">
              <a:solidFill>
                <a:schemeClr val="bg1">
                  <a:lumMod val="65000"/>
                </a:schemeClr>
              </a:solidFill>
              <a:cs typeface="+mn-cs"/>
            </a:endParaRPr>
          </a:p>
          <a:p>
            <a:pPr fontAlgn="auto">
              <a:spcBef>
                <a:spcPts val="0"/>
              </a:spcBef>
              <a:spcAft>
                <a:spcPts val="0"/>
              </a:spcAft>
              <a:defRPr/>
            </a:pPr>
            <a:r>
              <a:rPr lang="es-AR" sz="1200" dirty="0">
                <a:solidFill>
                  <a:schemeClr val="bg1">
                    <a:lumMod val="65000"/>
                  </a:schemeClr>
                </a:solidFill>
                <a:cs typeface="+mn-cs"/>
              </a:rPr>
              <a:t>Quilópodos (Ciempiés)</a:t>
            </a:r>
          </a:p>
          <a:p>
            <a:pPr fontAlgn="auto">
              <a:spcBef>
                <a:spcPts val="0"/>
              </a:spcBef>
              <a:spcAft>
                <a:spcPts val="0"/>
              </a:spcAft>
              <a:defRPr/>
            </a:pPr>
            <a:r>
              <a:rPr lang="es-AR" sz="1200" dirty="0" err="1">
                <a:solidFill>
                  <a:schemeClr val="bg1">
                    <a:lumMod val="65000"/>
                  </a:schemeClr>
                </a:solidFill>
                <a:cs typeface="+mn-cs"/>
              </a:rPr>
              <a:t>Diplopodos</a:t>
            </a:r>
            <a:r>
              <a:rPr lang="es-AR" sz="1200" dirty="0">
                <a:solidFill>
                  <a:schemeClr val="bg1">
                    <a:lumMod val="65000"/>
                  </a:schemeClr>
                </a:solidFill>
                <a:cs typeface="+mn-cs"/>
              </a:rPr>
              <a:t> (Milpiés)</a:t>
            </a:r>
          </a:p>
          <a:p>
            <a:pPr fontAlgn="auto">
              <a:spcBef>
                <a:spcPts val="0"/>
              </a:spcBef>
              <a:spcAft>
                <a:spcPts val="0"/>
              </a:spcAft>
              <a:defRPr/>
            </a:pPr>
            <a:endParaRPr lang="es-ES" sz="2000" dirty="0">
              <a:cs typeface="+mn-cs"/>
            </a:endParaRPr>
          </a:p>
        </p:txBody>
      </p:sp>
      <p:sp>
        <p:nvSpPr>
          <p:cNvPr id="23579" name="Text Box 17"/>
          <p:cNvSpPr txBox="1">
            <a:spLocks noChangeArrowheads="1"/>
          </p:cNvSpPr>
          <p:nvPr/>
        </p:nvSpPr>
        <p:spPr bwMode="auto">
          <a:xfrm>
            <a:off x="468313" y="908050"/>
            <a:ext cx="971550" cy="366713"/>
          </a:xfrm>
          <a:prstGeom prst="rect">
            <a:avLst/>
          </a:prstGeom>
          <a:noFill/>
          <a:ln w="9525">
            <a:noFill/>
            <a:miter lim="800000"/>
            <a:headEnd/>
            <a:tailEnd/>
          </a:ln>
        </p:spPr>
        <p:txBody>
          <a:bodyPr wrap="none">
            <a:spAutoFit/>
          </a:bodyPr>
          <a:lstStyle/>
          <a:p>
            <a:r>
              <a:rPr lang="es-AR">
                <a:solidFill>
                  <a:srgbClr val="A6A6A6"/>
                </a:solidFill>
              </a:rPr>
              <a:t>Hongos</a:t>
            </a:r>
            <a:endParaRPr lang="es-ES">
              <a:solidFill>
                <a:srgbClr val="A6A6A6"/>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ChangeArrowheads="1"/>
          </p:cNvSpPr>
          <p:nvPr/>
        </p:nvSpPr>
        <p:spPr bwMode="auto">
          <a:xfrm>
            <a:off x="2071688" y="265113"/>
            <a:ext cx="6858000" cy="579437"/>
          </a:xfrm>
          <a:prstGeom prst="rect">
            <a:avLst/>
          </a:prstGeom>
          <a:noFill/>
          <a:ln w="9525">
            <a:noFill/>
            <a:miter lim="800000"/>
            <a:headEnd/>
            <a:tailEnd/>
          </a:ln>
        </p:spPr>
        <p:txBody>
          <a:bodyPr>
            <a:spAutoFit/>
          </a:bodyPr>
          <a:lstStyle/>
          <a:p>
            <a:r>
              <a:rPr lang="es-AR" sz="3200" b="1">
                <a:solidFill>
                  <a:srgbClr val="333399"/>
                </a:solidFill>
                <a:cs typeface="Times New Roman" pitchFamily="18" charset="0"/>
              </a:rPr>
              <a:t>Parasitos: Clasificacion </a:t>
            </a:r>
            <a:r>
              <a:rPr lang="es-ES" sz="3200" b="1">
                <a:solidFill>
                  <a:srgbClr val="333399"/>
                </a:solidFill>
              </a:rPr>
              <a:t> </a:t>
            </a:r>
            <a:endParaRPr lang="en-GB" sz="3200" b="1">
              <a:solidFill>
                <a:srgbClr val="333399"/>
              </a:solidFill>
            </a:endParaRPr>
          </a:p>
        </p:txBody>
      </p:sp>
      <p:sp>
        <p:nvSpPr>
          <p:cNvPr id="24578" name="Text Box 6"/>
          <p:cNvSpPr txBox="1">
            <a:spLocks noChangeArrowheads="1"/>
          </p:cNvSpPr>
          <p:nvPr/>
        </p:nvSpPr>
        <p:spPr bwMode="auto">
          <a:xfrm>
            <a:off x="592138" y="1930400"/>
            <a:ext cx="1200150" cy="396875"/>
          </a:xfrm>
          <a:prstGeom prst="rect">
            <a:avLst/>
          </a:prstGeom>
          <a:noFill/>
          <a:ln w="9525">
            <a:noFill/>
            <a:miter lim="800000"/>
            <a:headEnd/>
            <a:tailEnd/>
          </a:ln>
        </p:spPr>
        <p:txBody>
          <a:bodyPr wrap="none">
            <a:spAutoFit/>
          </a:bodyPr>
          <a:lstStyle/>
          <a:p>
            <a:r>
              <a:rPr lang="es-AR" sz="2000"/>
              <a:t>Protozoa</a:t>
            </a:r>
            <a:endParaRPr lang="es-ES" sz="2000"/>
          </a:p>
        </p:txBody>
      </p:sp>
      <p:sp>
        <p:nvSpPr>
          <p:cNvPr id="24579" name="Text Box 7"/>
          <p:cNvSpPr txBox="1">
            <a:spLocks noChangeArrowheads="1"/>
          </p:cNvSpPr>
          <p:nvPr/>
        </p:nvSpPr>
        <p:spPr bwMode="auto">
          <a:xfrm>
            <a:off x="2700338" y="1428750"/>
            <a:ext cx="3419475" cy="1262063"/>
          </a:xfrm>
          <a:prstGeom prst="rect">
            <a:avLst/>
          </a:prstGeom>
          <a:noFill/>
          <a:ln w="9525">
            <a:noFill/>
            <a:miter lim="800000"/>
            <a:headEnd/>
            <a:tailEnd/>
          </a:ln>
        </p:spPr>
        <p:txBody>
          <a:bodyPr wrap="none">
            <a:spAutoFit/>
          </a:bodyPr>
          <a:lstStyle/>
          <a:p>
            <a:r>
              <a:rPr lang="es-AR" sz="2000"/>
              <a:t>Mastigophora o Flagelados  </a:t>
            </a:r>
          </a:p>
          <a:p>
            <a:endParaRPr lang="es-AR" sz="1200"/>
          </a:p>
          <a:p>
            <a:r>
              <a:rPr lang="es-AR" sz="1200"/>
              <a:t>Sarcodina </a:t>
            </a:r>
          </a:p>
          <a:p>
            <a:r>
              <a:rPr lang="es-AR" sz="1200"/>
              <a:t>Ciliophora (ciliados)</a:t>
            </a:r>
          </a:p>
          <a:p>
            <a:r>
              <a:rPr lang="es-AR" sz="2000"/>
              <a:t>Esporozoa o Apicomplexa</a:t>
            </a:r>
            <a:endParaRPr lang="es-ES" sz="2000"/>
          </a:p>
        </p:txBody>
      </p:sp>
      <p:sp>
        <p:nvSpPr>
          <p:cNvPr id="24580" name="Text Box 8"/>
          <p:cNvSpPr txBox="1">
            <a:spLocks noChangeArrowheads="1"/>
          </p:cNvSpPr>
          <p:nvPr/>
        </p:nvSpPr>
        <p:spPr bwMode="auto">
          <a:xfrm>
            <a:off x="592138" y="3492500"/>
            <a:ext cx="1314450" cy="396875"/>
          </a:xfrm>
          <a:prstGeom prst="rect">
            <a:avLst/>
          </a:prstGeom>
          <a:noFill/>
          <a:ln w="9525">
            <a:noFill/>
            <a:miter lim="800000"/>
            <a:headEnd/>
            <a:tailEnd/>
          </a:ln>
        </p:spPr>
        <p:txBody>
          <a:bodyPr wrap="none">
            <a:spAutoFit/>
          </a:bodyPr>
          <a:lstStyle/>
          <a:p>
            <a:r>
              <a:rPr lang="es-AR" sz="2000"/>
              <a:t>Helmintos</a:t>
            </a:r>
            <a:endParaRPr lang="es-ES" sz="2000"/>
          </a:p>
        </p:txBody>
      </p:sp>
      <p:sp>
        <p:nvSpPr>
          <p:cNvPr id="24581" name="Text Box 9"/>
          <p:cNvSpPr txBox="1">
            <a:spLocks noChangeArrowheads="1"/>
          </p:cNvSpPr>
          <p:nvPr/>
        </p:nvSpPr>
        <p:spPr bwMode="auto">
          <a:xfrm>
            <a:off x="571500" y="5000625"/>
            <a:ext cx="1439863" cy="396875"/>
          </a:xfrm>
          <a:prstGeom prst="rect">
            <a:avLst/>
          </a:prstGeom>
          <a:noFill/>
          <a:ln w="9525">
            <a:noFill/>
            <a:miter lim="800000"/>
            <a:headEnd/>
            <a:tailEnd/>
          </a:ln>
        </p:spPr>
        <p:txBody>
          <a:bodyPr wrap="none">
            <a:spAutoFit/>
          </a:bodyPr>
          <a:lstStyle/>
          <a:p>
            <a:r>
              <a:rPr lang="es-AR" sz="2000"/>
              <a:t>Arthropoda</a:t>
            </a:r>
            <a:endParaRPr lang="es-ES" sz="2000"/>
          </a:p>
        </p:txBody>
      </p:sp>
      <p:sp>
        <p:nvSpPr>
          <p:cNvPr id="24582" name="Text Box 10"/>
          <p:cNvSpPr txBox="1">
            <a:spLocks noChangeArrowheads="1"/>
          </p:cNvSpPr>
          <p:nvPr/>
        </p:nvSpPr>
        <p:spPr bwMode="auto">
          <a:xfrm>
            <a:off x="2700338" y="3136900"/>
            <a:ext cx="1895475" cy="1200150"/>
          </a:xfrm>
          <a:prstGeom prst="rect">
            <a:avLst/>
          </a:prstGeom>
          <a:noFill/>
          <a:ln w="9525">
            <a:noFill/>
            <a:miter lim="800000"/>
            <a:headEnd/>
            <a:tailEnd/>
          </a:ln>
        </p:spPr>
        <p:txBody>
          <a:bodyPr wrap="none">
            <a:spAutoFit/>
          </a:bodyPr>
          <a:lstStyle/>
          <a:p>
            <a:r>
              <a:rPr lang="es-AR" sz="2000"/>
              <a:t>Plathelmintos</a:t>
            </a:r>
          </a:p>
          <a:p>
            <a:endParaRPr lang="es-AR" sz="2000"/>
          </a:p>
          <a:p>
            <a:r>
              <a:rPr lang="es-AR" sz="2000"/>
              <a:t>Nematelmintos</a:t>
            </a:r>
          </a:p>
          <a:p>
            <a:r>
              <a:rPr lang="es-AR" sz="1200"/>
              <a:t>Acanthocephala</a:t>
            </a:r>
            <a:endParaRPr lang="es-ES" sz="1200"/>
          </a:p>
        </p:txBody>
      </p:sp>
      <p:sp>
        <p:nvSpPr>
          <p:cNvPr id="24583" name="Text Box 11"/>
          <p:cNvSpPr txBox="1">
            <a:spLocks noChangeArrowheads="1"/>
          </p:cNvSpPr>
          <p:nvPr/>
        </p:nvSpPr>
        <p:spPr bwMode="auto">
          <a:xfrm>
            <a:off x="5049838" y="2984500"/>
            <a:ext cx="1139825" cy="769938"/>
          </a:xfrm>
          <a:prstGeom prst="rect">
            <a:avLst/>
          </a:prstGeom>
          <a:noFill/>
          <a:ln w="9525">
            <a:noFill/>
            <a:miter lim="800000"/>
            <a:headEnd/>
            <a:tailEnd/>
          </a:ln>
        </p:spPr>
        <p:txBody>
          <a:bodyPr wrap="none">
            <a:spAutoFit/>
          </a:bodyPr>
          <a:lstStyle/>
          <a:p>
            <a:r>
              <a:rPr lang="es-AR" sz="2000"/>
              <a:t>Cestode</a:t>
            </a:r>
          </a:p>
          <a:p>
            <a:endParaRPr lang="es-AR" sz="1200"/>
          </a:p>
          <a:p>
            <a:r>
              <a:rPr lang="es-AR" sz="1200"/>
              <a:t>Trematode</a:t>
            </a:r>
            <a:endParaRPr lang="es-ES" sz="1200"/>
          </a:p>
        </p:txBody>
      </p:sp>
      <p:sp>
        <p:nvSpPr>
          <p:cNvPr id="24584" name="Line 12"/>
          <p:cNvSpPr>
            <a:spLocks noChangeShapeType="1"/>
          </p:cNvSpPr>
          <p:nvPr/>
        </p:nvSpPr>
        <p:spPr bwMode="auto">
          <a:xfrm>
            <a:off x="2640013" y="1500188"/>
            <a:ext cx="0" cy="1133475"/>
          </a:xfrm>
          <a:prstGeom prst="line">
            <a:avLst/>
          </a:prstGeom>
          <a:noFill/>
          <a:ln w="9525">
            <a:solidFill>
              <a:schemeClr val="tx1"/>
            </a:solidFill>
            <a:round/>
            <a:headEnd/>
            <a:tailEnd/>
          </a:ln>
        </p:spPr>
        <p:txBody>
          <a:bodyPr/>
          <a:lstStyle/>
          <a:p>
            <a:endParaRPr lang="es-AR"/>
          </a:p>
        </p:txBody>
      </p:sp>
      <p:sp>
        <p:nvSpPr>
          <p:cNvPr id="24585" name="Line 13"/>
          <p:cNvSpPr>
            <a:spLocks noChangeShapeType="1"/>
          </p:cNvSpPr>
          <p:nvPr/>
        </p:nvSpPr>
        <p:spPr bwMode="auto">
          <a:xfrm>
            <a:off x="1954213" y="2138363"/>
            <a:ext cx="673100" cy="0"/>
          </a:xfrm>
          <a:prstGeom prst="line">
            <a:avLst/>
          </a:prstGeom>
          <a:noFill/>
          <a:ln w="9525">
            <a:solidFill>
              <a:schemeClr val="tx1"/>
            </a:solidFill>
            <a:round/>
            <a:headEnd/>
            <a:tailEnd/>
          </a:ln>
        </p:spPr>
        <p:txBody>
          <a:bodyPr/>
          <a:lstStyle/>
          <a:p>
            <a:endParaRPr lang="es-AR"/>
          </a:p>
        </p:txBody>
      </p:sp>
      <p:sp>
        <p:nvSpPr>
          <p:cNvPr id="24586" name="Line 23"/>
          <p:cNvSpPr>
            <a:spLocks noChangeShapeType="1"/>
          </p:cNvSpPr>
          <p:nvPr/>
        </p:nvSpPr>
        <p:spPr bwMode="auto">
          <a:xfrm>
            <a:off x="2640013" y="3214688"/>
            <a:ext cx="0" cy="1079500"/>
          </a:xfrm>
          <a:prstGeom prst="line">
            <a:avLst/>
          </a:prstGeom>
          <a:noFill/>
          <a:ln w="9525">
            <a:solidFill>
              <a:schemeClr val="tx1"/>
            </a:solidFill>
            <a:round/>
            <a:headEnd/>
            <a:tailEnd/>
          </a:ln>
        </p:spPr>
        <p:txBody>
          <a:bodyPr/>
          <a:lstStyle/>
          <a:p>
            <a:endParaRPr lang="es-AR"/>
          </a:p>
        </p:txBody>
      </p:sp>
      <p:sp>
        <p:nvSpPr>
          <p:cNvPr id="24587" name="Line 24"/>
          <p:cNvSpPr>
            <a:spLocks noChangeShapeType="1"/>
          </p:cNvSpPr>
          <p:nvPr/>
        </p:nvSpPr>
        <p:spPr bwMode="auto">
          <a:xfrm>
            <a:off x="1992313" y="3709988"/>
            <a:ext cx="647700" cy="0"/>
          </a:xfrm>
          <a:prstGeom prst="line">
            <a:avLst/>
          </a:prstGeom>
          <a:noFill/>
          <a:ln w="9525">
            <a:solidFill>
              <a:schemeClr val="tx1"/>
            </a:solidFill>
            <a:round/>
            <a:headEnd/>
            <a:tailEnd/>
          </a:ln>
        </p:spPr>
        <p:txBody>
          <a:bodyPr/>
          <a:lstStyle/>
          <a:p>
            <a:endParaRPr lang="es-AR"/>
          </a:p>
        </p:txBody>
      </p:sp>
      <p:sp>
        <p:nvSpPr>
          <p:cNvPr id="24588" name="Line 25"/>
          <p:cNvSpPr>
            <a:spLocks noChangeShapeType="1"/>
          </p:cNvSpPr>
          <p:nvPr/>
        </p:nvSpPr>
        <p:spPr bwMode="auto">
          <a:xfrm>
            <a:off x="5002213" y="3138488"/>
            <a:ext cx="0" cy="444500"/>
          </a:xfrm>
          <a:prstGeom prst="line">
            <a:avLst/>
          </a:prstGeom>
          <a:noFill/>
          <a:ln w="9525">
            <a:solidFill>
              <a:schemeClr val="tx1"/>
            </a:solidFill>
            <a:round/>
            <a:headEnd/>
            <a:tailEnd/>
          </a:ln>
        </p:spPr>
        <p:txBody>
          <a:bodyPr/>
          <a:lstStyle/>
          <a:p>
            <a:endParaRPr lang="es-AR"/>
          </a:p>
        </p:txBody>
      </p:sp>
      <p:sp>
        <p:nvSpPr>
          <p:cNvPr id="24589" name="Line 26"/>
          <p:cNvSpPr>
            <a:spLocks noChangeShapeType="1"/>
          </p:cNvSpPr>
          <p:nvPr/>
        </p:nvSpPr>
        <p:spPr bwMode="auto">
          <a:xfrm>
            <a:off x="4506913" y="3354388"/>
            <a:ext cx="495300" cy="0"/>
          </a:xfrm>
          <a:prstGeom prst="line">
            <a:avLst/>
          </a:prstGeom>
          <a:noFill/>
          <a:ln w="9525">
            <a:solidFill>
              <a:schemeClr val="tx1"/>
            </a:solidFill>
            <a:round/>
            <a:headEnd/>
            <a:tailEnd/>
          </a:ln>
        </p:spPr>
        <p:txBody>
          <a:bodyPr/>
          <a:lstStyle/>
          <a:p>
            <a:endParaRPr lang="es-AR"/>
          </a:p>
        </p:txBody>
      </p:sp>
      <p:sp>
        <p:nvSpPr>
          <p:cNvPr id="24590" name="Line 23"/>
          <p:cNvSpPr>
            <a:spLocks noChangeShapeType="1"/>
          </p:cNvSpPr>
          <p:nvPr/>
        </p:nvSpPr>
        <p:spPr bwMode="auto">
          <a:xfrm>
            <a:off x="2659063" y="4989513"/>
            <a:ext cx="0" cy="1439862"/>
          </a:xfrm>
          <a:prstGeom prst="line">
            <a:avLst/>
          </a:prstGeom>
          <a:noFill/>
          <a:ln w="9525">
            <a:solidFill>
              <a:schemeClr val="tx1"/>
            </a:solidFill>
            <a:round/>
            <a:headEnd/>
            <a:tailEnd/>
          </a:ln>
        </p:spPr>
        <p:txBody>
          <a:bodyPr/>
          <a:lstStyle/>
          <a:p>
            <a:endParaRPr lang="es-AR"/>
          </a:p>
        </p:txBody>
      </p:sp>
      <p:sp>
        <p:nvSpPr>
          <p:cNvPr id="24591" name="Line 24"/>
          <p:cNvSpPr>
            <a:spLocks noChangeShapeType="1"/>
          </p:cNvSpPr>
          <p:nvPr/>
        </p:nvSpPr>
        <p:spPr bwMode="auto">
          <a:xfrm>
            <a:off x="2011363" y="5218113"/>
            <a:ext cx="647700" cy="0"/>
          </a:xfrm>
          <a:prstGeom prst="line">
            <a:avLst/>
          </a:prstGeom>
          <a:noFill/>
          <a:ln w="9525">
            <a:solidFill>
              <a:schemeClr val="tx1"/>
            </a:solidFill>
            <a:round/>
            <a:headEnd/>
            <a:tailEnd/>
          </a:ln>
        </p:spPr>
        <p:txBody>
          <a:bodyPr/>
          <a:lstStyle/>
          <a:p>
            <a:endParaRPr lang="es-AR"/>
          </a:p>
        </p:txBody>
      </p:sp>
      <p:sp>
        <p:nvSpPr>
          <p:cNvPr id="24592" name="Text Box 10"/>
          <p:cNvSpPr txBox="1">
            <a:spLocks noChangeArrowheads="1"/>
          </p:cNvSpPr>
          <p:nvPr/>
        </p:nvSpPr>
        <p:spPr bwMode="auto">
          <a:xfrm>
            <a:off x="2714625" y="4929188"/>
            <a:ext cx="1325563" cy="2124075"/>
          </a:xfrm>
          <a:prstGeom prst="rect">
            <a:avLst/>
          </a:prstGeom>
          <a:noFill/>
          <a:ln w="9525">
            <a:noFill/>
            <a:miter lim="800000"/>
            <a:headEnd/>
            <a:tailEnd/>
          </a:ln>
        </p:spPr>
        <p:txBody>
          <a:bodyPr wrap="none">
            <a:spAutoFit/>
          </a:bodyPr>
          <a:lstStyle/>
          <a:p>
            <a:r>
              <a:rPr lang="es-AR" sz="2000"/>
              <a:t>Arácnidos</a:t>
            </a:r>
          </a:p>
          <a:p>
            <a:endParaRPr lang="es-AR" sz="2000"/>
          </a:p>
          <a:p>
            <a:endParaRPr lang="es-AR" sz="2000"/>
          </a:p>
          <a:p>
            <a:r>
              <a:rPr lang="es-AR" sz="2000"/>
              <a:t>Insectos</a:t>
            </a:r>
          </a:p>
          <a:p>
            <a:endParaRPr lang="es-AR" sz="2000"/>
          </a:p>
          <a:p>
            <a:endParaRPr lang="es-AR" sz="1200"/>
          </a:p>
          <a:p>
            <a:endParaRPr lang="es-ES" sz="2000"/>
          </a:p>
        </p:txBody>
      </p:sp>
      <p:sp>
        <p:nvSpPr>
          <p:cNvPr id="24593" name="Text Box 11"/>
          <p:cNvSpPr txBox="1">
            <a:spLocks noChangeArrowheads="1"/>
          </p:cNvSpPr>
          <p:nvPr/>
        </p:nvSpPr>
        <p:spPr bwMode="auto">
          <a:xfrm>
            <a:off x="5986463" y="928688"/>
            <a:ext cx="2719387" cy="1016000"/>
          </a:xfrm>
          <a:prstGeom prst="rect">
            <a:avLst/>
          </a:prstGeom>
          <a:noFill/>
          <a:ln w="9525">
            <a:noFill/>
            <a:miter lim="800000"/>
            <a:headEnd/>
            <a:tailEnd/>
          </a:ln>
        </p:spPr>
        <p:txBody>
          <a:bodyPr wrap="none">
            <a:spAutoFit/>
          </a:bodyPr>
          <a:lstStyle/>
          <a:p>
            <a:r>
              <a:rPr lang="es-AR" sz="2000" i="1">
                <a:solidFill>
                  <a:schemeClr val="accent2"/>
                </a:solidFill>
              </a:rPr>
              <a:t>Giardia lamblia</a:t>
            </a:r>
          </a:p>
          <a:p>
            <a:r>
              <a:rPr lang="es-AR" sz="2000" i="1">
                <a:solidFill>
                  <a:schemeClr val="accent2"/>
                </a:solidFill>
              </a:rPr>
              <a:t>Trichomonas vaginalis</a:t>
            </a:r>
          </a:p>
          <a:p>
            <a:r>
              <a:rPr lang="es-AR" sz="2000" i="1">
                <a:solidFill>
                  <a:schemeClr val="accent2"/>
                </a:solidFill>
              </a:rPr>
              <a:t>Trypanosoma cruzi</a:t>
            </a:r>
          </a:p>
        </p:txBody>
      </p:sp>
      <p:sp>
        <p:nvSpPr>
          <p:cNvPr id="24594" name="Text Box 11"/>
          <p:cNvSpPr txBox="1">
            <a:spLocks noChangeArrowheads="1"/>
          </p:cNvSpPr>
          <p:nvPr/>
        </p:nvSpPr>
        <p:spPr bwMode="auto">
          <a:xfrm>
            <a:off x="6370638" y="2776538"/>
            <a:ext cx="1987550" cy="708025"/>
          </a:xfrm>
          <a:prstGeom prst="rect">
            <a:avLst/>
          </a:prstGeom>
          <a:noFill/>
          <a:ln w="9525">
            <a:noFill/>
            <a:miter lim="800000"/>
            <a:headEnd/>
            <a:tailEnd/>
          </a:ln>
        </p:spPr>
        <p:txBody>
          <a:bodyPr wrap="none">
            <a:spAutoFit/>
          </a:bodyPr>
          <a:lstStyle/>
          <a:p>
            <a:r>
              <a:rPr lang="es-AR" sz="2000" i="1">
                <a:solidFill>
                  <a:schemeClr val="accent2"/>
                </a:solidFill>
              </a:rPr>
              <a:t>Taenia saginata</a:t>
            </a:r>
          </a:p>
          <a:p>
            <a:r>
              <a:rPr lang="es-AR" sz="2000" i="1">
                <a:solidFill>
                  <a:schemeClr val="accent2"/>
                </a:solidFill>
              </a:rPr>
              <a:t>Taenia solium</a:t>
            </a:r>
          </a:p>
        </p:txBody>
      </p:sp>
      <p:sp>
        <p:nvSpPr>
          <p:cNvPr id="24595" name="Text Box 11"/>
          <p:cNvSpPr txBox="1">
            <a:spLocks noChangeArrowheads="1"/>
          </p:cNvSpPr>
          <p:nvPr/>
        </p:nvSpPr>
        <p:spPr bwMode="auto">
          <a:xfrm>
            <a:off x="4714875" y="3770313"/>
            <a:ext cx="2851150" cy="1016000"/>
          </a:xfrm>
          <a:prstGeom prst="rect">
            <a:avLst/>
          </a:prstGeom>
          <a:noFill/>
          <a:ln w="9525">
            <a:noFill/>
            <a:miter lim="800000"/>
            <a:headEnd/>
            <a:tailEnd/>
          </a:ln>
        </p:spPr>
        <p:txBody>
          <a:bodyPr wrap="none">
            <a:spAutoFit/>
          </a:bodyPr>
          <a:lstStyle/>
          <a:p>
            <a:r>
              <a:rPr lang="es-AR" sz="2000" i="1">
                <a:solidFill>
                  <a:schemeClr val="accent2"/>
                </a:solidFill>
              </a:rPr>
              <a:t>Ascaris lumbricoides</a:t>
            </a:r>
          </a:p>
          <a:p>
            <a:r>
              <a:rPr lang="es-AR" sz="2000" i="1">
                <a:solidFill>
                  <a:schemeClr val="accent2"/>
                </a:solidFill>
              </a:rPr>
              <a:t>Enterobius vermicularis</a:t>
            </a:r>
          </a:p>
          <a:p>
            <a:r>
              <a:rPr lang="es-AR" sz="2000" i="1">
                <a:solidFill>
                  <a:schemeClr val="accent2"/>
                </a:solidFill>
              </a:rPr>
              <a:t>Thrichinella spiralis</a:t>
            </a:r>
          </a:p>
        </p:txBody>
      </p:sp>
      <p:sp>
        <p:nvSpPr>
          <p:cNvPr id="24596" name="Text Box 11"/>
          <p:cNvSpPr txBox="1">
            <a:spLocks noChangeArrowheads="1"/>
          </p:cNvSpPr>
          <p:nvPr/>
        </p:nvSpPr>
        <p:spPr bwMode="auto">
          <a:xfrm>
            <a:off x="4143375" y="5556250"/>
            <a:ext cx="3563938" cy="1016000"/>
          </a:xfrm>
          <a:prstGeom prst="rect">
            <a:avLst/>
          </a:prstGeom>
          <a:noFill/>
          <a:ln w="9525">
            <a:noFill/>
            <a:miter lim="800000"/>
            <a:headEnd/>
            <a:tailEnd/>
          </a:ln>
        </p:spPr>
        <p:txBody>
          <a:bodyPr wrap="none">
            <a:spAutoFit/>
          </a:bodyPr>
          <a:lstStyle/>
          <a:p>
            <a:r>
              <a:rPr lang="es-AR" sz="2000" i="1">
                <a:solidFill>
                  <a:schemeClr val="accent2"/>
                </a:solidFill>
              </a:rPr>
              <a:t>Triatoma infestans</a:t>
            </a:r>
          </a:p>
          <a:p>
            <a:r>
              <a:rPr lang="es-AR" sz="2000" i="1">
                <a:solidFill>
                  <a:schemeClr val="accent2"/>
                </a:solidFill>
              </a:rPr>
              <a:t>Pediculus humanis var capitis</a:t>
            </a:r>
          </a:p>
          <a:p>
            <a:r>
              <a:rPr lang="es-AR" sz="2000" i="1">
                <a:solidFill>
                  <a:schemeClr val="accent2"/>
                </a:solidFill>
              </a:rPr>
              <a:t>Phtirius pubis</a:t>
            </a:r>
          </a:p>
        </p:txBody>
      </p:sp>
      <p:sp>
        <p:nvSpPr>
          <p:cNvPr id="24597" name="Text Box 11"/>
          <p:cNvSpPr txBox="1">
            <a:spLocks noChangeArrowheads="1"/>
          </p:cNvSpPr>
          <p:nvPr/>
        </p:nvSpPr>
        <p:spPr bwMode="auto">
          <a:xfrm>
            <a:off x="4219575" y="4929188"/>
            <a:ext cx="2066925" cy="400050"/>
          </a:xfrm>
          <a:prstGeom prst="rect">
            <a:avLst/>
          </a:prstGeom>
          <a:noFill/>
          <a:ln w="9525">
            <a:noFill/>
            <a:miter lim="800000"/>
            <a:headEnd/>
            <a:tailEnd/>
          </a:ln>
        </p:spPr>
        <p:txBody>
          <a:bodyPr wrap="none">
            <a:spAutoFit/>
          </a:bodyPr>
          <a:lstStyle/>
          <a:p>
            <a:r>
              <a:rPr lang="es-AR" sz="2000" i="1">
                <a:solidFill>
                  <a:schemeClr val="accent2"/>
                </a:solidFill>
              </a:rPr>
              <a:t>Sarcoptis scabei</a:t>
            </a:r>
          </a:p>
        </p:txBody>
      </p:sp>
      <p:sp>
        <p:nvSpPr>
          <p:cNvPr id="24598" name="Line 25"/>
          <p:cNvSpPr>
            <a:spLocks noChangeShapeType="1"/>
          </p:cNvSpPr>
          <p:nvPr/>
        </p:nvSpPr>
        <p:spPr bwMode="auto">
          <a:xfrm>
            <a:off x="6286500" y="2928938"/>
            <a:ext cx="0" cy="539750"/>
          </a:xfrm>
          <a:prstGeom prst="line">
            <a:avLst/>
          </a:prstGeom>
          <a:noFill/>
          <a:ln w="9525">
            <a:solidFill>
              <a:schemeClr val="tx1"/>
            </a:solidFill>
            <a:round/>
            <a:headEnd/>
            <a:tailEnd/>
          </a:ln>
        </p:spPr>
        <p:txBody>
          <a:bodyPr/>
          <a:lstStyle/>
          <a:p>
            <a:endParaRPr lang="es-AR"/>
          </a:p>
        </p:txBody>
      </p:sp>
      <p:sp>
        <p:nvSpPr>
          <p:cNvPr id="24599" name="Line 25"/>
          <p:cNvSpPr>
            <a:spLocks noChangeShapeType="1"/>
          </p:cNvSpPr>
          <p:nvPr/>
        </p:nvSpPr>
        <p:spPr bwMode="auto">
          <a:xfrm>
            <a:off x="4643438" y="3857625"/>
            <a:ext cx="0" cy="900113"/>
          </a:xfrm>
          <a:prstGeom prst="line">
            <a:avLst/>
          </a:prstGeom>
          <a:noFill/>
          <a:ln w="9525">
            <a:solidFill>
              <a:schemeClr val="tx1"/>
            </a:solidFill>
            <a:round/>
            <a:headEnd/>
            <a:tailEnd/>
          </a:ln>
        </p:spPr>
        <p:txBody>
          <a:bodyPr/>
          <a:lstStyle/>
          <a:p>
            <a:endParaRPr lang="es-AR"/>
          </a:p>
        </p:txBody>
      </p:sp>
      <p:sp>
        <p:nvSpPr>
          <p:cNvPr id="24600" name="Line 25"/>
          <p:cNvSpPr>
            <a:spLocks noChangeShapeType="1"/>
          </p:cNvSpPr>
          <p:nvPr/>
        </p:nvSpPr>
        <p:spPr bwMode="auto">
          <a:xfrm>
            <a:off x="4071938" y="5643563"/>
            <a:ext cx="0" cy="900112"/>
          </a:xfrm>
          <a:prstGeom prst="line">
            <a:avLst/>
          </a:prstGeom>
          <a:noFill/>
          <a:ln w="9525">
            <a:solidFill>
              <a:schemeClr val="tx1"/>
            </a:solidFill>
            <a:round/>
            <a:headEnd/>
            <a:tailEnd/>
          </a:ln>
        </p:spPr>
        <p:txBody>
          <a:bodyPr/>
          <a:lstStyle/>
          <a:p>
            <a:endParaRPr lang="es-AR"/>
          </a:p>
        </p:txBody>
      </p:sp>
      <p:sp>
        <p:nvSpPr>
          <p:cNvPr id="24601" name="Line 25"/>
          <p:cNvSpPr>
            <a:spLocks noChangeShapeType="1"/>
          </p:cNvSpPr>
          <p:nvPr/>
        </p:nvSpPr>
        <p:spPr bwMode="auto">
          <a:xfrm>
            <a:off x="4143375" y="5033963"/>
            <a:ext cx="0" cy="252412"/>
          </a:xfrm>
          <a:prstGeom prst="line">
            <a:avLst/>
          </a:prstGeom>
          <a:noFill/>
          <a:ln w="9525">
            <a:solidFill>
              <a:schemeClr val="tx1"/>
            </a:solidFill>
            <a:round/>
            <a:headEnd/>
            <a:tailEnd/>
          </a:ln>
        </p:spPr>
        <p:txBody>
          <a:bodyPr/>
          <a:lstStyle/>
          <a:p>
            <a:endParaRPr lang="es-AR"/>
          </a:p>
        </p:txBody>
      </p:sp>
      <p:cxnSp>
        <p:nvCxnSpPr>
          <p:cNvPr id="35" name="34 Conector recto"/>
          <p:cNvCxnSpPr/>
          <p:nvPr/>
        </p:nvCxnSpPr>
        <p:spPr>
          <a:xfrm rot="5400000">
            <a:off x="5572919" y="1427956"/>
            <a:ext cx="85725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603" name="31 CuadroTexto"/>
          <p:cNvSpPr txBox="1">
            <a:spLocks noChangeArrowheads="1"/>
          </p:cNvSpPr>
          <p:nvPr/>
        </p:nvSpPr>
        <p:spPr bwMode="auto">
          <a:xfrm>
            <a:off x="5929313" y="2286000"/>
            <a:ext cx="2316162" cy="400050"/>
          </a:xfrm>
          <a:prstGeom prst="rect">
            <a:avLst/>
          </a:prstGeom>
          <a:noFill/>
          <a:ln w="9525">
            <a:noFill/>
            <a:miter lim="800000"/>
            <a:headEnd/>
            <a:tailEnd/>
          </a:ln>
        </p:spPr>
        <p:txBody>
          <a:bodyPr wrap="none">
            <a:spAutoFit/>
          </a:bodyPr>
          <a:lstStyle/>
          <a:p>
            <a:r>
              <a:rPr lang="es-AR" sz="2000" i="1">
                <a:solidFill>
                  <a:schemeClr val="accent2"/>
                </a:solidFill>
              </a:rPr>
              <a:t>Toxoplasma gondii</a:t>
            </a:r>
            <a:endParaRPr lang="en-US" sz="2000">
              <a:latin typeface="Calibri" pitchFamily="34" charset="0"/>
            </a:endParaRPr>
          </a:p>
        </p:txBody>
      </p:sp>
      <p:sp>
        <p:nvSpPr>
          <p:cNvPr id="24604" name="Line 25"/>
          <p:cNvSpPr>
            <a:spLocks noChangeShapeType="1"/>
          </p:cNvSpPr>
          <p:nvPr/>
        </p:nvSpPr>
        <p:spPr bwMode="auto">
          <a:xfrm>
            <a:off x="5929313" y="2357438"/>
            <a:ext cx="0" cy="252412"/>
          </a:xfrm>
          <a:prstGeom prst="line">
            <a:avLst/>
          </a:prstGeom>
          <a:noFill/>
          <a:ln w="9525">
            <a:solidFill>
              <a:schemeClr val="tx1"/>
            </a:solidFill>
            <a:round/>
            <a:headEnd/>
            <a:tailEnd/>
          </a:ln>
        </p:spPr>
        <p:txBody>
          <a:bodyPr/>
          <a:lstStyle/>
          <a:p>
            <a:endParaRPr lang="es-AR"/>
          </a:p>
        </p:txBody>
      </p:sp>
      <p:sp>
        <p:nvSpPr>
          <p:cNvPr id="2" name="Rectángulo 1"/>
          <p:cNvSpPr/>
          <p:nvPr/>
        </p:nvSpPr>
        <p:spPr>
          <a:xfrm>
            <a:off x="468313" y="2776538"/>
            <a:ext cx="7991475" cy="3795712"/>
          </a:xfrm>
          <a:prstGeom prst="rect">
            <a:avLst/>
          </a:prstGeom>
          <a:solidFill>
            <a:srgbClr val="FFFFFF">
              <a:alpha val="81176"/>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a:solidFill>
                <a:sysClr val="windowText" lastClr="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2 Marcador de contenido"/>
          <p:cNvSpPr>
            <a:spLocks noGrp="1"/>
          </p:cNvSpPr>
          <p:nvPr>
            <p:ph idx="1"/>
          </p:nvPr>
        </p:nvSpPr>
        <p:spPr>
          <a:xfrm>
            <a:off x="914400" y="1600200"/>
            <a:ext cx="7443788" cy="4525963"/>
          </a:xfrm>
        </p:spPr>
        <p:txBody>
          <a:bodyPr/>
          <a:lstStyle/>
          <a:p>
            <a:pPr marL="0" eaLnBrk="1" hangingPunct="1">
              <a:buFont typeface="Arial" charset="0"/>
              <a:buNone/>
            </a:pPr>
            <a:r>
              <a:rPr lang="es-ES" sz="2400" b="1" smtClean="0"/>
              <a:t>Clasificación: </a:t>
            </a:r>
            <a:r>
              <a:rPr lang="es-ES" sz="2400" smtClean="0"/>
              <a:t>la clasificación de los protozoos es compleja y fuente constante de controversias. La que se presenta a continuación es una clasificación simple basada en la motilidad de los organismos.</a:t>
            </a:r>
          </a:p>
          <a:p>
            <a:pPr marL="0" eaLnBrk="1" hangingPunct="1"/>
            <a:endParaRPr lang="es-ES" sz="2800" smtClean="0"/>
          </a:p>
          <a:p>
            <a:pPr marL="0" eaLnBrk="1" hangingPunct="1"/>
            <a:r>
              <a:rPr lang="es-ES" sz="2800" u="sng" smtClean="0"/>
              <a:t>FLAGELADOS</a:t>
            </a:r>
            <a:r>
              <a:rPr lang="es-ES" sz="2800" smtClean="0"/>
              <a:t> (</a:t>
            </a:r>
            <a:r>
              <a:rPr lang="es-ES" sz="2800" i="1" smtClean="0"/>
              <a:t>Mastigophora</a:t>
            </a:r>
            <a:r>
              <a:rPr lang="es-ES" sz="2800" smtClean="0"/>
              <a:t>) </a:t>
            </a:r>
          </a:p>
          <a:p>
            <a:pPr marL="0" eaLnBrk="1" hangingPunct="1"/>
            <a:r>
              <a:rPr lang="es-ES" sz="2800" u="sng" smtClean="0"/>
              <a:t>SARCODINOS</a:t>
            </a:r>
            <a:r>
              <a:rPr lang="es-ES" sz="2800" smtClean="0"/>
              <a:t> (amoebas, pseudópodos)</a:t>
            </a:r>
          </a:p>
          <a:p>
            <a:pPr marL="0" eaLnBrk="1" hangingPunct="1"/>
            <a:r>
              <a:rPr lang="es-ES" sz="2800" u="sng" smtClean="0"/>
              <a:t>CILIADOS</a:t>
            </a:r>
            <a:r>
              <a:rPr lang="es-ES" sz="2800" smtClean="0"/>
              <a:t> (</a:t>
            </a:r>
            <a:r>
              <a:rPr lang="es-ES" sz="2800" i="1" smtClean="0"/>
              <a:t>Ciliosphora</a:t>
            </a:r>
            <a:r>
              <a:rPr lang="es-ES" sz="2800" smtClean="0"/>
              <a:t>)</a:t>
            </a:r>
          </a:p>
          <a:p>
            <a:pPr marL="0" eaLnBrk="1" hangingPunct="1"/>
            <a:r>
              <a:rPr lang="es-ES" sz="2800" u="sng" smtClean="0"/>
              <a:t>ESPOROZOA </a:t>
            </a:r>
            <a:r>
              <a:rPr lang="es-ES" sz="2800" smtClean="0"/>
              <a:t>(Apicomplexa)</a:t>
            </a:r>
          </a:p>
        </p:txBody>
      </p:sp>
      <p:sp>
        <p:nvSpPr>
          <p:cNvPr id="25602" name="Rectangle 2"/>
          <p:cNvSpPr>
            <a:spLocks noChangeArrowheads="1"/>
          </p:cNvSpPr>
          <p:nvPr/>
        </p:nvSpPr>
        <p:spPr bwMode="auto">
          <a:xfrm>
            <a:off x="3214688" y="500063"/>
            <a:ext cx="3071812" cy="708025"/>
          </a:xfrm>
          <a:prstGeom prst="rect">
            <a:avLst/>
          </a:prstGeom>
          <a:noFill/>
          <a:ln w="9525">
            <a:noFill/>
            <a:miter lim="800000"/>
            <a:headEnd/>
            <a:tailEnd/>
          </a:ln>
        </p:spPr>
        <p:txBody>
          <a:bodyPr>
            <a:spAutoFit/>
          </a:bodyPr>
          <a:lstStyle/>
          <a:p>
            <a:r>
              <a:rPr lang="es-AR" sz="4000" b="1">
                <a:solidFill>
                  <a:srgbClr val="333399"/>
                </a:solidFill>
                <a:cs typeface="Times New Roman" pitchFamily="18" charset="0"/>
              </a:rPr>
              <a:t>Protozoos</a:t>
            </a:r>
            <a:endParaRPr lang="en-GB" sz="4000" b="1">
              <a:solidFill>
                <a:srgbClr val="333399"/>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2 Marcador de contenido"/>
          <p:cNvSpPr>
            <a:spLocks noGrp="1"/>
          </p:cNvSpPr>
          <p:nvPr>
            <p:ph idx="1"/>
          </p:nvPr>
        </p:nvSpPr>
        <p:spPr>
          <a:xfrm>
            <a:off x="428625" y="1428750"/>
            <a:ext cx="8501063" cy="5026025"/>
          </a:xfrm>
        </p:spPr>
        <p:txBody>
          <a:bodyPr/>
          <a:lstStyle/>
          <a:p>
            <a:pPr marL="914400" lvl="1" indent="-457200" eaLnBrk="1" hangingPunct="1"/>
            <a:r>
              <a:rPr lang="es-ES" sz="2400" smtClean="0"/>
              <a:t>Trofozoito: (forma vegetativa) Forma que crece y se reproducen en condiciones ambientales favorables</a:t>
            </a:r>
          </a:p>
          <a:p>
            <a:pPr marL="914400" lvl="1" indent="-457200" eaLnBrk="1" hangingPunct="1"/>
            <a:endParaRPr lang="es-ES" sz="2400" smtClean="0"/>
          </a:p>
          <a:p>
            <a:pPr marL="914400" lvl="1" indent="-457200" eaLnBrk="1" hangingPunct="1"/>
            <a:r>
              <a:rPr lang="es-ES" sz="2400" smtClean="0"/>
              <a:t>Quiste: (forma de resistencia) Forma metabólicamente inactiva. Posee una pared proteica que lo protege de los cambios medioambientales. Se generan a partir de los trofozoitos ante la aparición de condiciones desfavorable</a:t>
            </a:r>
            <a:endParaRPr lang="es-AR" smtClean="0"/>
          </a:p>
          <a:p>
            <a:pPr eaLnBrk="1" hangingPunct="1"/>
            <a:endParaRPr lang="es-AR" smtClean="0"/>
          </a:p>
          <a:p>
            <a:pPr eaLnBrk="1" hangingPunct="1"/>
            <a:endParaRPr lang="es-ES" smtClean="0"/>
          </a:p>
        </p:txBody>
      </p:sp>
      <p:sp>
        <p:nvSpPr>
          <p:cNvPr id="26626" name="Rectangle 2"/>
          <p:cNvSpPr>
            <a:spLocks noChangeArrowheads="1"/>
          </p:cNvSpPr>
          <p:nvPr/>
        </p:nvSpPr>
        <p:spPr bwMode="auto">
          <a:xfrm>
            <a:off x="3214688" y="500063"/>
            <a:ext cx="3071812" cy="708025"/>
          </a:xfrm>
          <a:prstGeom prst="rect">
            <a:avLst/>
          </a:prstGeom>
          <a:noFill/>
          <a:ln w="9525">
            <a:noFill/>
            <a:miter lim="800000"/>
            <a:headEnd/>
            <a:tailEnd/>
          </a:ln>
        </p:spPr>
        <p:txBody>
          <a:bodyPr>
            <a:spAutoFit/>
          </a:bodyPr>
          <a:lstStyle/>
          <a:p>
            <a:r>
              <a:rPr lang="es-AR" sz="4000" b="1">
                <a:solidFill>
                  <a:srgbClr val="333399"/>
                </a:solidFill>
                <a:cs typeface="Times New Roman" pitchFamily="18" charset="0"/>
              </a:rPr>
              <a:t>Protozoos</a:t>
            </a:r>
            <a:endParaRPr lang="en-GB" sz="4000" b="1">
              <a:solidFill>
                <a:srgbClr val="333399"/>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2 Marcador de contenido"/>
          <p:cNvSpPr>
            <a:spLocks noGrp="1"/>
          </p:cNvSpPr>
          <p:nvPr>
            <p:ph idx="1"/>
          </p:nvPr>
        </p:nvSpPr>
        <p:spPr>
          <a:xfrm>
            <a:off x="357188" y="1285875"/>
            <a:ext cx="8501062" cy="4525963"/>
          </a:xfrm>
        </p:spPr>
        <p:txBody>
          <a:bodyPr/>
          <a:lstStyle/>
          <a:p>
            <a:pPr eaLnBrk="1" hangingPunct="1">
              <a:buFont typeface="Arial" charset="0"/>
              <a:buNone/>
            </a:pPr>
            <a:r>
              <a:rPr lang="es-ES" sz="2400" b="1" smtClean="0"/>
              <a:t>Morfología: </a:t>
            </a:r>
            <a:r>
              <a:rPr lang="es-ES" sz="2400" smtClean="0"/>
              <a:t>Los protozoos pasan por distintas formas morfológicas y fisiológicas a lo largo de su ciclo de vida.</a:t>
            </a:r>
          </a:p>
          <a:p>
            <a:pPr eaLnBrk="1" hangingPunct="1"/>
            <a:r>
              <a:rPr lang="es-ES" sz="2400" smtClean="0"/>
              <a:t>Polimorfismo: Este término se utiliza para prootozoos que presentan dos formas distintas:</a:t>
            </a:r>
          </a:p>
          <a:p>
            <a:pPr eaLnBrk="1" hangingPunct="1">
              <a:buFont typeface="Arial" charset="0"/>
              <a:buNone/>
            </a:pPr>
            <a:r>
              <a:rPr lang="es-ES" sz="2400" smtClean="0"/>
              <a:t>		     Trofozoito				Quiste</a:t>
            </a:r>
          </a:p>
          <a:p>
            <a:pPr eaLnBrk="1" hangingPunct="1">
              <a:buFont typeface="Arial" charset="0"/>
              <a:buNone/>
            </a:pPr>
            <a:endParaRPr lang="es-AR" smtClean="0"/>
          </a:p>
          <a:p>
            <a:pPr eaLnBrk="1" hangingPunct="1"/>
            <a:endParaRPr lang="es-AR" smtClean="0"/>
          </a:p>
          <a:p>
            <a:pPr eaLnBrk="1" hangingPunct="1"/>
            <a:endParaRPr lang="es-ES" smtClean="0"/>
          </a:p>
        </p:txBody>
      </p:sp>
      <p:pic>
        <p:nvPicPr>
          <p:cNvPr id="27650" name="Picture 2"/>
          <p:cNvPicPr>
            <a:picLocks noChangeAspect="1" noChangeArrowheads="1"/>
          </p:cNvPicPr>
          <p:nvPr/>
        </p:nvPicPr>
        <p:blipFill>
          <a:blip r:embed="rId2"/>
          <a:srcRect/>
          <a:stretch>
            <a:fillRect/>
          </a:stretch>
        </p:blipFill>
        <p:spPr bwMode="auto">
          <a:xfrm>
            <a:off x="919163" y="3500438"/>
            <a:ext cx="3224212" cy="3090862"/>
          </a:xfrm>
          <a:prstGeom prst="rect">
            <a:avLst/>
          </a:prstGeom>
          <a:noFill/>
          <a:ln w="9525">
            <a:noFill/>
            <a:miter lim="800000"/>
            <a:headEnd/>
            <a:tailEnd/>
          </a:ln>
        </p:spPr>
      </p:pic>
      <p:pic>
        <p:nvPicPr>
          <p:cNvPr id="27651" name="Picture 3"/>
          <p:cNvPicPr>
            <a:picLocks noChangeAspect="1" noChangeArrowheads="1"/>
          </p:cNvPicPr>
          <p:nvPr/>
        </p:nvPicPr>
        <p:blipFill>
          <a:blip r:embed="rId3"/>
          <a:srcRect/>
          <a:stretch>
            <a:fillRect/>
          </a:stretch>
        </p:blipFill>
        <p:spPr bwMode="auto">
          <a:xfrm>
            <a:off x="5000625" y="3500438"/>
            <a:ext cx="2998788" cy="3098800"/>
          </a:xfrm>
          <a:prstGeom prst="rect">
            <a:avLst/>
          </a:prstGeom>
          <a:noFill/>
          <a:ln w="9525">
            <a:noFill/>
            <a:miter lim="800000"/>
            <a:headEnd/>
            <a:tailEnd/>
          </a:ln>
        </p:spPr>
      </p:pic>
      <p:sp>
        <p:nvSpPr>
          <p:cNvPr id="27652" name="Rectangle 2"/>
          <p:cNvSpPr>
            <a:spLocks noChangeArrowheads="1"/>
          </p:cNvSpPr>
          <p:nvPr/>
        </p:nvSpPr>
        <p:spPr bwMode="auto">
          <a:xfrm>
            <a:off x="3214688" y="500063"/>
            <a:ext cx="3071812" cy="708025"/>
          </a:xfrm>
          <a:prstGeom prst="rect">
            <a:avLst/>
          </a:prstGeom>
          <a:noFill/>
          <a:ln w="9525">
            <a:noFill/>
            <a:miter lim="800000"/>
            <a:headEnd/>
            <a:tailEnd/>
          </a:ln>
        </p:spPr>
        <p:txBody>
          <a:bodyPr>
            <a:spAutoFit/>
          </a:bodyPr>
          <a:lstStyle/>
          <a:p>
            <a:r>
              <a:rPr lang="es-AR" sz="4000" b="1">
                <a:solidFill>
                  <a:srgbClr val="333399"/>
                </a:solidFill>
                <a:cs typeface="Times New Roman" pitchFamily="18" charset="0"/>
              </a:rPr>
              <a:t>Protozoos</a:t>
            </a:r>
            <a:endParaRPr lang="en-GB" sz="4000" b="1">
              <a:solidFill>
                <a:srgbClr val="333399"/>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ChangeAspect="1" noChangeArrowheads="1"/>
          </p:cNvPicPr>
          <p:nvPr/>
        </p:nvPicPr>
        <p:blipFill>
          <a:blip r:embed="rId2"/>
          <a:srcRect/>
          <a:stretch>
            <a:fillRect/>
          </a:stretch>
        </p:blipFill>
        <p:spPr bwMode="auto">
          <a:xfrm>
            <a:off x="1471613" y="190500"/>
            <a:ext cx="5324475" cy="6450013"/>
          </a:xfrm>
          <a:prstGeom prst="rect">
            <a:avLst/>
          </a:prstGeom>
          <a:noFill/>
          <a:ln w="9525">
            <a:noFill/>
            <a:miter lim="800000"/>
            <a:headEnd/>
            <a:tailEnd/>
          </a:ln>
        </p:spPr>
      </p:pic>
      <p:sp>
        <p:nvSpPr>
          <p:cNvPr id="28674" name="Text Box 3"/>
          <p:cNvSpPr txBox="1">
            <a:spLocks noChangeArrowheads="1"/>
          </p:cNvSpPr>
          <p:nvPr/>
        </p:nvSpPr>
        <p:spPr bwMode="auto">
          <a:xfrm>
            <a:off x="6500813" y="642938"/>
            <a:ext cx="2366962" cy="457200"/>
          </a:xfrm>
          <a:prstGeom prst="rect">
            <a:avLst/>
          </a:prstGeom>
          <a:noFill/>
          <a:ln w="9525">
            <a:noFill/>
            <a:miter lim="800000"/>
            <a:headEnd/>
            <a:tailEnd/>
          </a:ln>
        </p:spPr>
        <p:txBody>
          <a:bodyPr wrap="none">
            <a:spAutoFit/>
          </a:bodyPr>
          <a:lstStyle/>
          <a:p>
            <a:r>
              <a:rPr lang="es-AR" b="1" i="1">
                <a:solidFill>
                  <a:srgbClr val="333399"/>
                </a:solidFill>
              </a:rPr>
              <a:t>Giardia lamblia</a:t>
            </a:r>
            <a:endParaRPr lang="es-ES" b="1" i="1">
              <a:solidFill>
                <a:srgbClr val="333399"/>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2 Marcador de contenido"/>
          <p:cNvSpPr txBox="1">
            <a:spLocks/>
          </p:cNvSpPr>
          <p:nvPr/>
        </p:nvSpPr>
        <p:spPr bwMode="auto">
          <a:xfrm>
            <a:off x="357188" y="1285875"/>
            <a:ext cx="8501062" cy="4525963"/>
          </a:xfrm>
          <a:prstGeom prst="rect">
            <a:avLst/>
          </a:prstGeom>
          <a:noFill/>
          <a:ln w="9525">
            <a:noFill/>
            <a:miter lim="800000"/>
            <a:headEnd/>
            <a:tailEnd/>
          </a:ln>
        </p:spPr>
        <p:txBody>
          <a:bodyPr/>
          <a:lstStyle/>
          <a:p>
            <a:pPr marL="342900" indent="-342900">
              <a:spcBef>
                <a:spcPct val="20000"/>
              </a:spcBef>
              <a:buFont typeface="Arial" charset="0"/>
              <a:buNone/>
            </a:pPr>
            <a:r>
              <a:rPr lang="es-ES" sz="2400">
                <a:latin typeface="Calibri" pitchFamily="34" charset="0"/>
              </a:rPr>
              <a:t>		     Trofozoito					Quiste</a:t>
            </a:r>
          </a:p>
          <a:p>
            <a:pPr marL="342900" indent="-342900">
              <a:spcBef>
                <a:spcPct val="20000"/>
              </a:spcBef>
              <a:buFont typeface="Arial" charset="0"/>
              <a:buNone/>
            </a:pPr>
            <a:endParaRPr lang="es-AR" sz="3200">
              <a:latin typeface="Calibri" pitchFamily="34" charset="0"/>
            </a:endParaRPr>
          </a:p>
          <a:p>
            <a:pPr marL="342900" indent="-342900">
              <a:spcBef>
                <a:spcPct val="20000"/>
              </a:spcBef>
              <a:buFont typeface="Arial" charset="0"/>
              <a:buChar char="•"/>
            </a:pPr>
            <a:endParaRPr lang="es-AR" sz="3200">
              <a:latin typeface="Calibri" pitchFamily="34" charset="0"/>
            </a:endParaRPr>
          </a:p>
          <a:p>
            <a:pPr marL="342900" indent="-342900">
              <a:spcBef>
                <a:spcPct val="20000"/>
              </a:spcBef>
              <a:buFont typeface="Arial" charset="0"/>
              <a:buChar char="•"/>
            </a:pPr>
            <a:endParaRPr lang="es-ES" sz="3200">
              <a:latin typeface="Calibri" pitchFamily="34" charset="0"/>
            </a:endParaRPr>
          </a:p>
        </p:txBody>
      </p:sp>
      <p:pic>
        <p:nvPicPr>
          <p:cNvPr id="29698" name="Picture 2"/>
          <p:cNvPicPr>
            <a:picLocks noChangeAspect="1" noChangeArrowheads="1"/>
          </p:cNvPicPr>
          <p:nvPr/>
        </p:nvPicPr>
        <p:blipFill>
          <a:blip r:embed="rId2"/>
          <a:srcRect/>
          <a:stretch>
            <a:fillRect/>
          </a:stretch>
        </p:blipFill>
        <p:spPr bwMode="auto">
          <a:xfrm>
            <a:off x="6286500" y="2406650"/>
            <a:ext cx="2352675" cy="2951163"/>
          </a:xfrm>
          <a:prstGeom prst="rect">
            <a:avLst/>
          </a:prstGeom>
          <a:noFill/>
          <a:ln w="9525">
            <a:noFill/>
            <a:miter lim="800000"/>
            <a:headEnd/>
            <a:tailEnd/>
          </a:ln>
        </p:spPr>
      </p:pic>
      <p:pic>
        <p:nvPicPr>
          <p:cNvPr id="29699" name="Picture 4"/>
          <p:cNvPicPr>
            <a:picLocks noChangeAspect="1" noChangeArrowheads="1"/>
          </p:cNvPicPr>
          <p:nvPr/>
        </p:nvPicPr>
        <p:blipFill>
          <a:blip r:embed="rId3"/>
          <a:srcRect/>
          <a:stretch>
            <a:fillRect/>
          </a:stretch>
        </p:blipFill>
        <p:spPr bwMode="auto">
          <a:xfrm>
            <a:off x="315913" y="2341563"/>
            <a:ext cx="3214687" cy="2997200"/>
          </a:xfrm>
          <a:prstGeom prst="rect">
            <a:avLst/>
          </a:prstGeom>
          <a:noFill/>
          <a:ln w="9525">
            <a:noFill/>
            <a:miter lim="800000"/>
            <a:headEnd/>
            <a:tailEnd/>
          </a:ln>
        </p:spPr>
      </p:pic>
      <p:pic>
        <p:nvPicPr>
          <p:cNvPr id="29700" name="Picture 5"/>
          <p:cNvPicPr>
            <a:picLocks noChangeAspect="1" noChangeArrowheads="1"/>
          </p:cNvPicPr>
          <p:nvPr/>
        </p:nvPicPr>
        <p:blipFill>
          <a:blip r:embed="rId4"/>
          <a:srcRect/>
          <a:stretch>
            <a:fillRect/>
          </a:stretch>
        </p:blipFill>
        <p:spPr bwMode="auto">
          <a:xfrm>
            <a:off x="3602038" y="2357438"/>
            <a:ext cx="2398712" cy="3000375"/>
          </a:xfrm>
          <a:prstGeom prst="rect">
            <a:avLst/>
          </a:prstGeom>
          <a:noFill/>
          <a:ln w="9525">
            <a:noFill/>
            <a:miter lim="800000"/>
            <a:headEnd/>
            <a:tailEnd/>
          </a:ln>
        </p:spPr>
      </p:pic>
      <p:sp>
        <p:nvSpPr>
          <p:cNvPr id="29701" name="Text Box 3"/>
          <p:cNvSpPr txBox="1">
            <a:spLocks noChangeArrowheads="1"/>
          </p:cNvSpPr>
          <p:nvPr/>
        </p:nvSpPr>
        <p:spPr bwMode="auto">
          <a:xfrm>
            <a:off x="3071813" y="542925"/>
            <a:ext cx="3122612" cy="584200"/>
          </a:xfrm>
          <a:prstGeom prst="rect">
            <a:avLst/>
          </a:prstGeom>
          <a:noFill/>
          <a:ln w="9525">
            <a:noFill/>
            <a:miter lim="800000"/>
            <a:headEnd/>
            <a:tailEnd/>
          </a:ln>
        </p:spPr>
        <p:txBody>
          <a:bodyPr wrap="none">
            <a:spAutoFit/>
          </a:bodyPr>
          <a:lstStyle/>
          <a:p>
            <a:r>
              <a:rPr lang="es-AR" sz="3200" b="1" i="1">
                <a:solidFill>
                  <a:srgbClr val="333399"/>
                </a:solidFill>
              </a:rPr>
              <a:t>Giardia lamblia</a:t>
            </a:r>
            <a:endParaRPr lang="es-ES" sz="3200" b="1" i="1">
              <a:solidFill>
                <a:srgbClr val="333399"/>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3"/>
          <p:cNvSpPr txBox="1">
            <a:spLocks noChangeArrowheads="1"/>
          </p:cNvSpPr>
          <p:nvPr/>
        </p:nvSpPr>
        <p:spPr bwMode="auto">
          <a:xfrm>
            <a:off x="3071813" y="542925"/>
            <a:ext cx="3122612" cy="584200"/>
          </a:xfrm>
          <a:prstGeom prst="rect">
            <a:avLst/>
          </a:prstGeom>
          <a:noFill/>
          <a:ln w="9525">
            <a:noFill/>
            <a:miter lim="800000"/>
            <a:headEnd/>
            <a:tailEnd/>
          </a:ln>
        </p:spPr>
        <p:txBody>
          <a:bodyPr wrap="none">
            <a:spAutoFit/>
          </a:bodyPr>
          <a:lstStyle/>
          <a:p>
            <a:r>
              <a:rPr lang="es-AR" sz="3200" b="1" i="1">
                <a:solidFill>
                  <a:srgbClr val="333399"/>
                </a:solidFill>
              </a:rPr>
              <a:t>Giardia lamblia</a:t>
            </a:r>
            <a:endParaRPr lang="es-ES" sz="3200" b="1" i="1">
              <a:solidFill>
                <a:srgbClr val="333399"/>
              </a:solidFill>
            </a:endParaRPr>
          </a:p>
        </p:txBody>
      </p:sp>
      <p:sp>
        <p:nvSpPr>
          <p:cNvPr id="30722" name="2 Marcador de contenido"/>
          <p:cNvSpPr txBox="1">
            <a:spLocks/>
          </p:cNvSpPr>
          <p:nvPr/>
        </p:nvSpPr>
        <p:spPr bwMode="auto">
          <a:xfrm>
            <a:off x="357188" y="1285875"/>
            <a:ext cx="8501062" cy="4525963"/>
          </a:xfrm>
          <a:prstGeom prst="rect">
            <a:avLst/>
          </a:prstGeom>
          <a:noFill/>
          <a:ln w="9525">
            <a:noFill/>
            <a:miter lim="800000"/>
            <a:headEnd/>
            <a:tailEnd/>
          </a:ln>
        </p:spPr>
        <p:txBody>
          <a:bodyPr/>
          <a:lstStyle/>
          <a:p>
            <a:pPr marL="342900" indent="-342900">
              <a:spcBef>
                <a:spcPct val="20000"/>
              </a:spcBef>
              <a:buFont typeface="Arial" charset="0"/>
              <a:buNone/>
            </a:pPr>
            <a:r>
              <a:rPr lang="es-ES" sz="2400">
                <a:latin typeface="Calibri" pitchFamily="34" charset="0"/>
              </a:rPr>
              <a:t>		     Trofozoito					Quiste</a:t>
            </a:r>
          </a:p>
          <a:p>
            <a:pPr marL="342900" indent="-342900">
              <a:spcBef>
                <a:spcPct val="20000"/>
              </a:spcBef>
              <a:buFont typeface="Arial" charset="0"/>
              <a:buNone/>
            </a:pPr>
            <a:endParaRPr lang="es-AR" sz="3200">
              <a:latin typeface="Calibri" pitchFamily="34" charset="0"/>
            </a:endParaRPr>
          </a:p>
          <a:p>
            <a:pPr marL="342900" indent="-342900">
              <a:spcBef>
                <a:spcPct val="20000"/>
              </a:spcBef>
              <a:buFont typeface="Arial" charset="0"/>
              <a:buChar char="•"/>
            </a:pPr>
            <a:endParaRPr lang="es-AR" sz="3200">
              <a:latin typeface="Calibri" pitchFamily="34" charset="0"/>
            </a:endParaRPr>
          </a:p>
          <a:p>
            <a:pPr marL="342900" indent="-342900">
              <a:spcBef>
                <a:spcPct val="20000"/>
              </a:spcBef>
              <a:buFont typeface="Arial" charset="0"/>
              <a:buChar char="•"/>
            </a:pPr>
            <a:endParaRPr lang="es-ES" sz="3200">
              <a:latin typeface="Calibri" pitchFamily="34" charset="0"/>
            </a:endParaRPr>
          </a:p>
        </p:txBody>
      </p:sp>
      <p:pic>
        <p:nvPicPr>
          <p:cNvPr id="30723" name="Picture 2"/>
          <p:cNvPicPr>
            <a:picLocks noChangeAspect="1" noChangeArrowheads="1"/>
          </p:cNvPicPr>
          <p:nvPr/>
        </p:nvPicPr>
        <p:blipFill>
          <a:blip r:embed="rId2"/>
          <a:srcRect/>
          <a:stretch>
            <a:fillRect/>
          </a:stretch>
        </p:blipFill>
        <p:spPr bwMode="auto">
          <a:xfrm>
            <a:off x="3929063" y="4491038"/>
            <a:ext cx="2286000" cy="2366962"/>
          </a:xfrm>
          <a:prstGeom prst="rect">
            <a:avLst/>
          </a:prstGeom>
          <a:noFill/>
          <a:ln w="9525">
            <a:noFill/>
            <a:miter lim="800000"/>
            <a:headEnd/>
            <a:tailEnd/>
          </a:ln>
        </p:spPr>
      </p:pic>
      <p:pic>
        <p:nvPicPr>
          <p:cNvPr id="30724" name="Picture 3"/>
          <p:cNvPicPr>
            <a:picLocks noChangeAspect="1" noChangeArrowheads="1"/>
          </p:cNvPicPr>
          <p:nvPr/>
        </p:nvPicPr>
        <p:blipFill>
          <a:blip r:embed="rId3"/>
          <a:srcRect/>
          <a:stretch>
            <a:fillRect/>
          </a:stretch>
        </p:blipFill>
        <p:spPr bwMode="auto">
          <a:xfrm>
            <a:off x="5645150" y="1973263"/>
            <a:ext cx="2998788" cy="3098800"/>
          </a:xfrm>
          <a:prstGeom prst="rect">
            <a:avLst/>
          </a:prstGeom>
          <a:noFill/>
          <a:ln w="9525">
            <a:noFill/>
            <a:miter lim="800000"/>
            <a:headEnd/>
            <a:tailEnd/>
          </a:ln>
        </p:spPr>
      </p:pic>
      <p:pic>
        <p:nvPicPr>
          <p:cNvPr id="30725" name="Picture 2"/>
          <p:cNvPicPr>
            <a:picLocks noChangeAspect="1" noChangeArrowheads="1"/>
          </p:cNvPicPr>
          <p:nvPr/>
        </p:nvPicPr>
        <p:blipFill>
          <a:blip r:embed="rId4"/>
          <a:srcRect/>
          <a:stretch>
            <a:fillRect/>
          </a:stretch>
        </p:blipFill>
        <p:spPr bwMode="auto">
          <a:xfrm>
            <a:off x="642938" y="2000250"/>
            <a:ext cx="3224212" cy="3090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2 Marcador de contenido"/>
          <p:cNvSpPr txBox="1">
            <a:spLocks/>
          </p:cNvSpPr>
          <p:nvPr/>
        </p:nvSpPr>
        <p:spPr bwMode="auto">
          <a:xfrm>
            <a:off x="357188" y="1285875"/>
            <a:ext cx="8501062" cy="4525963"/>
          </a:xfrm>
          <a:prstGeom prst="rect">
            <a:avLst/>
          </a:prstGeom>
          <a:noFill/>
          <a:ln w="9525">
            <a:noFill/>
            <a:miter lim="800000"/>
            <a:headEnd/>
            <a:tailEnd/>
          </a:ln>
        </p:spPr>
        <p:txBody>
          <a:bodyPr/>
          <a:lstStyle/>
          <a:p>
            <a:pPr marL="342900" indent="-342900">
              <a:spcBef>
                <a:spcPct val="20000"/>
              </a:spcBef>
              <a:buFont typeface="Arial" charset="0"/>
              <a:buNone/>
            </a:pPr>
            <a:r>
              <a:rPr lang="es-ES" sz="2400">
                <a:latin typeface="Calibri" pitchFamily="34" charset="0"/>
              </a:rPr>
              <a:t>		     Trofozoito					Quiste</a:t>
            </a:r>
          </a:p>
          <a:p>
            <a:pPr marL="342900" indent="-342900">
              <a:spcBef>
                <a:spcPct val="20000"/>
              </a:spcBef>
              <a:buFont typeface="Arial" charset="0"/>
              <a:buNone/>
            </a:pPr>
            <a:endParaRPr lang="es-AR" sz="3200">
              <a:latin typeface="Calibri" pitchFamily="34" charset="0"/>
            </a:endParaRPr>
          </a:p>
          <a:p>
            <a:pPr marL="342900" indent="-342900">
              <a:spcBef>
                <a:spcPct val="20000"/>
              </a:spcBef>
              <a:buFont typeface="Arial" charset="0"/>
              <a:buChar char="•"/>
            </a:pPr>
            <a:endParaRPr lang="es-AR" sz="3200">
              <a:latin typeface="Calibri" pitchFamily="34" charset="0"/>
            </a:endParaRPr>
          </a:p>
          <a:p>
            <a:pPr marL="342900" indent="-342900">
              <a:spcBef>
                <a:spcPct val="20000"/>
              </a:spcBef>
              <a:buFont typeface="Arial" charset="0"/>
              <a:buChar char="•"/>
            </a:pPr>
            <a:endParaRPr lang="es-ES" sz="3200">
              <a:latin typeface="Calibri" pitchFamily="34" charset="0"/>
            </a:endParaRPr>
          </a:p>
        </p:txBody>
      </p:sp>
      <p:pic>
        <p:nvPicPr>
          <p:cNvPr id="31746" name="Picture 3"/>
          <p:cNvPicPr>
            <a:picLocks noChangeAspect="1" noChangeArrowheads="1"/>
          </p:cNvPicPr>
          <p:nvPr/>
        </p:nvPicPr>
        <p:blipFill>
          <a:blip r:embed="rId2"/>
          <a:srcRect/>
          <a:stretch>
            <a:fillRect/>
          </a:stretch>
        </p:blipFill>
        <p:spPr bwMode="auto">
          <a:xfrm>
            <a:off x="714375" y="1928813"/>
            <a:ext cx="3429000" cy="4176712"/>
          </a:xfrm>
          <a:prstGeom prst="rect">
            <a:avLst/>
          </a:prstGeom>
          <a:noFill/>
          <a:ln w="9525">
            <a:noFill/>
            <a:miter lim="800000"/>
            <a:headEnd/>
            <a:tailEnd/>
          </a:ln>
        </p:spPr>
      </p:pic>
      <p:pic>
        <p:nvPicPr>
          <p:cNvPr id="31747" name="Picture 7"/>
          <p:cNvPicPr>
            <a:picLocks noChangeAspect="1" noChangeArrowheads="1"/>
          </p:cNvPicPr>
          <p:nvPr/>
        </p:nvPicPr>
        <p:blipFill>
          <a:blip r:embed="rId3"/>
          <a:srcRect/>
          <a:stretch>
            <a:fillRect/>
          </a:stretch>
        </p:blipFill>
        <p:spPr bwMode="auto">
          <a:xfrm>
            <a:off x="5797550" y="2071688"/>
            <a:ext cx="2625725" cy="2714625"/>
          </a:xfrm>
          <a:prstGeom prst="rect">
            <a:avLst/>
          </a:prstGeom>
          <a:noFill/>
          <a:ln w="9525">
            <a:noFill/>
            <a:miter lim="800000"/>
            <a:headEnd/>
            <a:tailEnd/>
          </a:ln>
        </p:spPr>
      </p:pic>
      <p:sp>
        <p:nvSpPr>
          <p:cNvPr id="31748" name="Text Box 3"/>
          <p:cNvSpPr txBox="1">
            <a:spLocks noChangeArrowheads="1"/>
          </p:cNvSpPr>
          <p:nvPr/>
        </p:nvSpPr>
        <p:spPr bwMode="auto">
          <a:xfrm>
            <a:off x="3071813" y="542925"/>
            <a:ext cx="3122612" cy="584200"/>
          </a:xfrm>
          <a:prstGeom prst="rect">
            <a:avLst/>
          </a:prstGeom>
          <a:noFill/>
          <a:ln w="9525">
            <a:noFill/>
            <a:miter lim="800000"/>
            <a:headEnd/>
            <a:tailEnd/>
          </a:ln>
        </p:spPr>
        <p:txBody>
          <a:bodyPr wrap="none">
            <a:spAutoFit/>
          </a:bodyPr>
          <a:lstStyle/>
          <a:p>
            <a:r>
              <a:rPr lang="es-AR" sz="3200" b="1" i="1">
                <a:solidFill>
                  <a:srgbClr val="333399"/>
                </a:solidFill>
              </a:rPr>
              <a:t>Giardia lamblia</a:t>
            </a:r>
            <a:endParaRPr lang="es-ES" sz="3200" b="1" i="1">
              <a:solidFill>
                <a:srgbClr val="333399"/>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1 Título"/>
          <p:cNvSpPr>
            <a:spLocks noGrp="1"/>
          </p:cNvSpPr>
          <p:nvPr>
            <p:ph type="title"/>
          </p:nvPr>
        </p:nvSpPr>
        <p:spPr>
          <a:xfrm>
            <a:off x="457200" y="428625"/>
            <a:ext cx="8229600" cy="1143000"/>
          </a:xfrm>
        </p:spPr>
        <p:txBody>
          <a:bodyPr/>
          <a:lstStyle/>
          <a:p>
            <a:pPr eaLnBrk="1" hangingPunct="1"/>
            <a:r>
              <a:rPr lang="es-ES" i="1" smtClean="0"/>
              <a:t>Trichomonas vaginalis</a:t>
            </a:r>
            <a:endParaRPr lang="es-ES" smtClean="0"/>
          </a:p>
        </p:txBody>
      </p:sp>
      <p:pic>
        <p:nvPicPr>
          <p:cNvPr id="32770" name="Picture 2"/>
          <p:cNvPicPr>
            <a:picLocks noChangeAspect="1" noChangeArrowheads="1"/>
          </p:cNvPicPr>
          <p:nvPr/>
        </p:nvPicPr>
        <p:blipFill>
          <a:blip r:embed="rId3"/>
          <a:srcRect/>
          <a:stretch>
            <a:fillRect/>
          </a:stretch>
        </p:blipFill>
        <p:spPr bwMode="auto">
          <a:xfrm>
            <a:off x="142875" y="2286000"/>
            <a:ext cx="2713038" cy="3078163"/>
          </a:xfrm>
          <a:prstGeom prst="rect">
            <a:avLst/>
          </a:prstGeom>
          <a:noFill/>
          <a:ln w="9525">
            <a:noFill/>
            <a:miter lim="800000"/>
            <a:headEnd/>
            <a:tailEnd/>
          </a:ln>
        </p:spPr>
      </p:pic>
      <p:pic>
        <p:nvPicPr>
          <p:cNvPr id="32771" name="Picture 3"/>
          <p:cNvPicPr>
            <a:picLocks noChangeAspect="1" noChangeArrowheads="1"/>
          </p:cNvPicPr>
          <p:nvPr/>
        </p:nvPicPr>
        <p:blipFill>
          <a:blip r:embed="rId4"/>
          <a:srcRect/>
          <a:stretch>
            <a:fillRect/>
          </a:stretch>
        </p:blipFill>
        <p:spPr bwMode="auto">
          <a:xfrm>
            <a:off x="3071813" y="2286000"/>
            <a:ext cx="2143125" cy="3082925"/>
          </a:xfrm>
          <a:prstGeom prst="rect">
            <a:avLst/>
          </a:prstGeom>
          <a:noFill/>
          <a:ln w="9525">
            <a:noFill/>
            <a:miter lim="800000"/>
            <a:headEnd/>
            <a:tailEnd/>
          </a:ln>
        </p:spPr>
      </p:pic>
      <p:pic>
        <p:nvPicPr>
          <p:cNvPr id="32772" name="Picture 4"/>
          <p:cNvPicPr>
            <a:picLocks noGrp="1" noChangeAspect="1" noChangeArrowheads="1"/>
          </p:cNvPicPr>
          <p:nvPr>
            <p:ph idx="1"/>
          </p:nvPr>
        </p:nvPicPr>
        <p:blipFill>
          <a:blip r:embed="rId5"/>
          <a:srcRect/>
          <a:stretch>
            <a:fillRect/>
          </a:stretch>
        </p:blipFill>
        <p:spPr>
          <a:xfrm>
            <a:off x="5335588" y="2286000"/>
            <a:ext cx="3665537" cy="3125788"/>
          </a:xfrm>
        </p:spPr>
      </p:pic>
      <p:sp>
        <p:nvSpPr>
          <p:cNvPr id="32773" name="Text Box 6"/>
          <p:cNvSpPr txBox="1">
            <a:spLocks noChangeArrowheads="1"/>
          </p:cNvSpPr>
          <p:nvPr/>
        </p:nvSpPr>
        <p:spPr bwMode="auto">
          <a:xfrm>
            <a:off x="735013" y="5969000"/>
            <a:ext cx="6737350" cy="641350"/>
          </a:xfrm>
          <a:prstGeom prst="rect">
            <a:avLst/>
          </a:prstGeom>
          <a:noFill/>
          <a:ln w="9525">
            <a:noFill/>
            <a:miter lim="800000"/>
            <a:headEnd/>
            <a:tailEnd/>
          </a:ln>
        </p:spPr>
        <p:txBody>
          <a:bodyPr wrap="none">
            <a:spAutoFit/>
          </a:bodyPr>
          <a:lstStyle/>
          <a:p>
            <a:r>
              <a:rPr lang="es-MX"/>
              <a:t>Posee cinco flagelos uno de ellos pegado a la parte dorsal por la</a:t>
            </a:r>
          </a:p>
          <a:p>
            <a:r>
              <a:rPr lang="es-MX"/>
              <a:t>membrana ondulante, sin emerger del cuerpo celular</a:t>
            </a:r>
            <a:endParaRPr lang="es-E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ChangeArrowheads="1"/>
          </p:cNvSpPr>
          <p:nvPr/>
        </p:nvSpPr>
        <p:spPr bwMode="auto">
          <a:xfrm>
            <a:off x="2071688" y="265113"/>
            <a:ext cx="6858000" cy="579437"/>
          </a:xfrm>
          <a:prstGeom prst="rect">
            <a:avLst/>
          </a:prstGeom>
          <a:noFill/>
          <a:ln w="9525">
            <a:noFill/>
            <a:miter lim="800000"/>
            <a:headEnd/>
            <a:tailEnd/>
          </a:ln>
        </p:spPr>
        <p:txBody>
          <a:bodyPr>
            <a:spAutoFit/>
          </a:bodyPr>
          <a:lstStyle/>
          <a:p>
            <a:r>
              <a:rPr lang="es-AR" sz="3200" b="1">
                <a:solidFill>
                  <a:srgbClr val="333399"/>
                </a:solidFill>
                <a:cs typeface="Times New Roman" pitchFamily="18" charset="0"/>
              </a:rPr>
              <a:t>Parasitos: Clasificacion </a:t>
            </a:r>
            <a:r>
              <a:rPr lang="es-ES" sz="3200" b="1">
                <a:solidFill>
                  <a:srgbClr val="333399"/>
                </a:solidFill>
              </a:rPr>
              <a:t> </a:t>
            </a:r>
            <a:endParaRPr lang="en-GB" sz="3200" b="1">
              <a:solidFill>
                <a:srgbClr val="333399"/>
              </a:solidFill>
            </a:endParaRPr>
          </a:p>
        </p:txBody>
      </p:sp>
      <p:sp>
        <p:nvSpPr>
          <p:cNvPr id="15362" name="Text Box 6"/>
          <p:cNvSpPr txBox="1">
            <a:spLocks noChangeArrowheads="1"/>
          </p:cNvSpPr>
          <p:nvPr/>
        </p:nvSpPr>
        <p:spPr bwMode="auto">
          <a:xfrm>
            <a:off x="592138" y="1930400"/>
            <a:ext cx="1327150" cy="396875"/>
          </a:xfrm>
          <a:prstGeom prst="rect">
            <a:avLst/>
          </a:prstGeom>
          <a:noFill/>
          <a:ln w="9525">
            <a:noFill/>
            <a:miter lim="800000"/>
            <a:headEnd/>
            <a:tailEnd/>
          </a:ln>
        </p:spPr>
        <p:txBody>
          <a:bodyPr wrap="none">
            <a:spAutoFit/>
          </a:bodyPr>
          <a:lstStyle/>
          <a:p>
            <a:r>
              <a:rPr lang="es-AR" sz="2000"/>
              <a:t>Protozoos</a:t>
            </a:r>
            <a:endParaRPr lang="es-ES" sz="2000"/>
          </a:p>
        </p:txBody>
      </p:sp>
      <p:sp>
        <p:nvSpPr>
          <p:cNvPr id="15363" name="Text Box 7"/>
          <p:cNvSpPr txBox="1">
            <a:spLocks noChangeArrowheads="1"/>
          </p:cNvSpPr>
          <p:nvPr/>
        </p:nvSpPr>
        <p:spPr bwMode="auto">
          <a:xfrm>
            <a:off x="2700338" y="1428750"/>
            <a:ext cx="3419475" cy="1262063"/>
          </a:xfrm>
          <a:prstGeom prst="rect">
            <a:avLst/>
          </a:prstGeom>
          <a:noFill/>
          <a:ln w="9525">
            <a:noFill/>
            <a:miter lim="800000"/>
            <a:headEnd/>
            <a:tailEnd/>
          </a:ln>
        </p:spPr>
        <p:txBody>
          <a:bodyPr wrap="none">
            <a:spAutoFit/>
          </a:bodyPr>
          <a:lstStyle/>
          <a:p>
            <a:r>
              <a:rPr lang="es-AR" sz="2000"/>
              <a:t>Mastigophora o Flagelados  </a:t>
            </a:r>
          </a:p>
          <a:p>
            <a:endParaRPr lang="es-AR" sz="1200"/>
          </a:p>
          <a:p>
            <a:r>
              <a:rPr lang="es-AR" sz="1200"/>
              <a:t>Sarcodina </a:t>
            </a:r>
          </a:p>
          <a:p>
            <a:r>
              <a:rPr lang="es-AR" sz="1200"/>
              <a:t>Ciliophora (ciliados)</a:t>
            </a:r>
          </a:p>
          <a:p>
            <a:r>
              <a:rPr lang="es-AR" sz="2000"/>
              <a:t>Esporozoa o Apicomplexa</a:t>
            </a:r>
            <a:endParaRPr lang="es-ES" sz="2000"/>
          </a:p>
        </p:txBody>
      </p:sp>
      <p:sp>
        <p:nvSpPr>
          <p:cNvPr id="15364" name="Text Box 8"/>
          <p:cNvSpPr txBox="1">
            <a:spLocks noChangeArrowheads="1"/>
          </p:cNvSpPr>
          <p:nvPr/>
        </p:nvSpPr>
        <p:spPr bwMode="auto">
          <a:xfrm>
            <a:off x="592138" y="3492500"/>
            <a:ext cx="1314450" cy="396875"/>
          </a:xfrm>
          <a:prstGeom prst="rect">
            <a:avLst/>
          </a:prstGeom>
          <a:noFill/>
          <a:ln w="9525">
            <a:noFill/>
            <a:miter lim="800000"/>
            <a:headEnd/>
            <a:tailEnd/>
          </a:ln>
        </p:spPr>
        <p:txBody>
          <a:bodyPr wrap="none">
            <a:spAutoFit/>
          </a:bodyPr>
          <a:lstStyle/>
          <a:p>
            <a:r>
              <a:rPr lang="es-AR" sz="2000"/>
              <a:t>Helmintos</a:t>
            </a:r>
            <a:endParaRPr lang="es-ES" sz="2000"/>
          </a:p>
        </p:txBody>
      </p:sp>
      <p:sp>
        <p:nvSpPr>
          <p:cNvPr id="15365" name="Text Box 9"/>
          <p:cNvSpPr txBox="1">
            <a:spLocks noChangeArrowheads="1"/>
          </p:cNvSpPr>
          <p:nvPr/>
        </p:nvSpPr>
        <p:spPr bwMode="auto">
          <a:xfrm>
            <a:off x="571500" y="5000625"/>
            <a:ext cx="1425575" cy="396875"/>
          </a:xfrm>
          <a:prstGeom prst="rect">
            <a:avLst/>
          </a:prstGeom>
          <a:noFill/>
          <a:ln w="9525">
            <a:noFill/>
            <a:miter lim="800000"/>
            <a:headEnd/>
            <a:tailEnd/>
          </a:ln>
        </p:spPr>
        <p:txBody>
          <a:bodyPr wrap="none">
            <a:spAutoFit/>
          </a:bodyPr>
          <a:lstStyle/>
          <a:p>
            <a:r>
              <a:rPr lang="es-AR" sz="2000"/>
              <a:t>Artrópodos</a:t>
            </a:r>
            <a:endParaRPr lang="es-ES" sz="2000"/>
          </a:p>
        </p:txBody>
      </p:sp>
      <p:sp>
        <p:nvSpPr>
          <p:cNvPr id="15366" name="Text Box 10"/>
          <p:cNvSpPr txBox="1">
            <a:spLocks noChangeArrowheads="1"/>
          </p:cNvSpPr>
          <p:nvPr/>
        </p:nvSpPr>
        <p:spPr bwMode="auto">
          <a:xfrm>
            <a:off x="2700338" y="3136900"/>
            <a:ext cx="1895475" cy="1200150"/>
          </a:xfrm>
          <a:prstGeom prst="rect">
            <a:avLst/>
          </a:prstGeom>
          <a:noFill/>
          <a:ln w="9525">
            <a:noFill/>
            <a:miter lim="800000"/>
            <a:headEnd/>
            <a:tailEnd/>
          </a:ln>
        </p:spPr>
        <p:txBody>
          <a:bodyPr wrap="none">
            <a:spAutoFit/>
          </a:bodyPr>
          <a:lstStyle/>
          <a:p>
            <a:r>
              <a:rPr lang="es-AR" sz="2000"/>
              <a:t>Plathelmintos</a:t>
            </a:r>
          </a:p>
          <a:p>
            <a:endParaRPr lang="es-AR" sz="2000"/>
          </a:p>
          <a:p>
            <a:r>
              <a:rPr lang="es-AR" sz="2000"/>
              <a:t>Nematelmintos</a:t>
            </a:r>
          </a:p>
          <a:p>
            <a:r>
              <a:rPr lang="es-AR" sz="1200"/>
              <a:t>Acanthocephala</a:t>
            </a:r>
            <a:endParaRPr lang="es-ES" sz="1200"/>
          </a:p>
        </p:txBody>
      </p:sp>
      <p:sp>
        <p:nvSpPr>
          <p:cNvPr id="15367" name="Text Box 11"/>
          <p:cNvSpPr txBox="1">
            <a:spLocks noChangeArrowheads="1"/>
          </p:cNvSpPr>
          <p:nvPr/>
        </p:nvSpPr>
        <p:spPr bwMode="auto">
          <a:xfrm>
            <a:off x="5049838" y="2984500"/>
            <a:ext cx="1139825" cy="769938"/>
          </a:xfrm>
          <a:prstGeom prst="rect">
            <a:avLst/>
          </a:prstGeom>
          <a:noFill/>
          <a:ln w="9525">
            <a:noFill/>
            <a:miter lim="800000"/>
            <a:headEnd/>
            <a:tailEnd/>
          </a:ln>
        </p:spPr>
        <p:txBody>
          <a:bodyPr wrap="none">
            <a:spAutoFit/>
          </a:bodyPr>
          <a:lstStyle/>
          <a:p>
            <a:r>
              <a:rPr lang="es-AR" sz="2000"/>
              <a:t>Cestode</a:t>
            </a:r>
          </a:p>
          <a:p>
            <a:endParaRPr lang="es-AR" sz="1200"/>
          </a:p>
          <a:p>
            <a:r>
              <a:rPr lang="es-AR" sz="1200"/>
              <a:t>Trematode</a:t>
            </a:r>
            <a:endParaRPr lang="es-ES" sz="1200"/>
          </a:p>
        </p:txBody>
      </p:sp>
      <p:sp>
        <p:nvSpPr>
          <p:cNvPr id="15368" name="Line 12"/>
          <p:cNvSpPr>
            <a:spLocks noChangeShapeType="1"/>
          </p:cNvSpPr>
          <p:nvPr/>
        </p:nvSpPr>
        <p:spPr bwMode="auto">
          <a:xfrm>
            <a:off x="2640013" y="1500188"/>
            <a:ext cx="0" cy="1133475"/>
          </a:xfrm>
          <a:prstGeom prst="line">
            <a:avLst/>
          </a:prstGeom>
          <a:noFill/>
          <a:ln w="9525">
            <a:solidFill>
              <a:schemeClr val="tx1"/>
            </a:solidFill>
            <a:round/>
            <a:headEnd/>
            <a:tailEnd/>
          </a:ln>
        </p:spPr>
        <p:txBody>
          <a:bodyPr/>
          <a:lstStyle/>
          <a:p>
            <a:endParaRPr lang="es-AR"/>
          </a:p>
        </p:txBody>
      </p:sp>
      <p:sp>
        <p:nvSpPr>
          <p:cNvPr id="15369" name="Line 13"/>
          <p:cNvSpPr>
            <a:spLocks noChangeShapeType="1"/>
          </p:cNvSpPr>
          <p:nvPr/>
        </p:nvSpPr>
        <p:spPr bwMode="auto">
          <a:xfrm>
            <a:off x="1954213" y="2138363"/>
            <a:ext cx="673100" cy="0"/>
          </a:xfrm>
          <a:prstGeom prst="line">
            <a:avLst/>
          </a:prstGeom>
          <a:noFill/>
          <a:ln w="9525">
            <a:solidFill>
              <a:schemeClr val="tx1"/>
            </a:solidFill>
            <a:round/>
            <a:headEnd/>
            <a:tailEnd/>
          </a:ln>
        </p:spPr>
        <p:txBody>
          <a:bodyPr/>
          <a:lstStyle/>
          <a:p>
            <a:endParaRPr lang="es-AR"/>
          </a:p>
        </p:txBody>
      </p:sp>
      <p:sp>
        <p:nvSpPr>
          <p:cNvPr id="15370" name="Line 23"/>
          <p:cNvSpPr>
            <a:spLocks noChangeShapeType="1"/>
          </p:cNvSpPr>
          <p:nvPr/>
        </p:nvSpPr>
        <p:spPr bwMode="auto">
          <a:xfrm>
            <a:off x="2640013" y="3214688"/>
            <a:ext cx="0" cy="1079500"/>
          </a:xfrm>
          <a:prstGeom prst="line">
            <a:avLst/>
          </a:prstGeom>
          <a:noFill/>
          <a:ln w="9525">
            <a:solidFill>
              <a:schemeClr val="tx1"/>
            </a:solidFill>
            <a:round/>
            <a:headEnd/>
            <a:tailEnd/>
          </a:ln>
        </p:spPr>
        <p:txBody>
          <a:bodyPr/>
          <a:lstStyle/>
          <a:p>
            <a:endParaRPr lang="es-AR"/>
          </a:p>
        </p:txBody>
      </p:sp>
      <p:sp>
        <p:nvSpPr>
          <p:cNvPr id="15371" name="Line 24"/>
          <p:cNvSpPr>
            <a:spLocks noChangeShapeType="1"/>
          </p:cNvSpPr>
          <p:nvPr/>
        </p:nvSpPr>
        <p:spPr bwMode="auto">
          <a:xfrm>
            <a:off x="1992313" y="3709988"/>
            <a:ext cx="647700" cy="0"/>
          </a:xfrm>
          <a:prstGeom prst="line">
            <a:avLst/>
          </a:prstGeom>
          <a:noFill/>
          <a:ln w="9525">
            <a:solidFill>
              <a:schemeClr val="tx1"/>
            </a:solidFill>
            <a:round/>
            <a:headEnd/>
            <a:tailEnd/>
          </a:ln>
        </p:spPr>
        <p:txBody>
          <a:bodyPr/>
          <a:lstStyle/>
          <a:p>
            <a:endParaRPr lang="es-AR"/>
          </a:p>
        </p:txBody>
      </p:sp>
      <p:sp>
        <p:nvSpPr>
          <p:cNvPr id="15372" name="Line 25"/>
          <p:cNvSpPr>
            <a:spLocks noChangeShapeType="1"/>
          </p:cNvSpPr>
          <p:nvPr/>
        </p:nvSpPr>
        <p:spPr bwMode="auto">
          <a:xfrm>
            <a:off x="5002213" y="3138488"/>
            <a:ext cx="0" cy="444500"/>
          </a:xfrm>
          <a:prstGeom prst="line">
            <a:avLst/>
          </a:prstGeom>
          <a:noFill/>
          <a:ln w="9525">
            <a:solidFill>
              <a:schemeClr val="tx1"/>
            </a:solidFill>
            <a:round/>
            <a:headEnd/>
            <a:tailEnd/>
          </a:ln>
        </p:spPr>
        <p:txBody>
          <a:bodyPr/>
          <a:lstStyle/>
          <a:p>
            <a:endParaRPr lang="es-AR"/>
          </a:p>
        </p:txBody>
      </p:sp>
      <p:sp>
        <p:nvSpPr>
          <p:cNvPr id="15373" name="Line 26"/>
          <p:cNvSpPr>
            <a:spLocks noChangeShapeType="1"/>
          </p:cNvSpPr>
          <p:nvPr/>
        </p:nvSpPr>
        <p:spPr bwMode="auto">
          <a:xfrm>
            <a:off x="4506913" y="3354388"/>
            <a:ext cx="495300" cy="0"/>
          </a:xfrm>
          <a:prstGeom prst="line">
            <a:avLst/>
          </a:prstGeom>
          <a:noFill/>
          <a:ln w="9525">
            <a:solidFill>
              <a:schemeClr val="tx1"/>
            </a:solidFill>
            <a:round/>
            <a:headEnd/>
            <a:tailEnd/>
          </a:ln>
        </p:spPr>
        <p:txBody>
          <a:bodyPr/>
          <a:lstStyle/>
          <a:p>
            <a:endParaRPr lang="es-AR"/>
          </a:p>
        </p:txBody>
      </p:sp>
      <p:sp>
        <p:nvSpPr>
          <p:cNvPr id="15374" name="Line 23"/>
          <p:cNvSpPr>
            <a:spLocks noChangeShapeType="1"/>
          </p:cNvSpPr>
          <p:nvPr/>
        </p:nvSpPr>
        <p:spPr bwMode="auto">
          <a:xfrm>
            <a:off x="2659063" y="4989513"/>
            <a:ext cx="0" cy="1439862"/>
          </a:xfrm>
          <a:prstGeom prst="line">
            <a:avLst/>
          </a:prstGeom>
          <a:noFill/>
          <a:ln w="9525">
            <a:solidFill>
              <a:schemeClr val="tx1"/>
            </a:solidFill>
            <a:round/>
            <a:headEnd/>
            <a:tailEnd/>
          </a:ln>
        </p:spPr>
        <p:txBody>
          <a:bodyPr/>
          <a:lstStyle/>
          <a:p>
            <a:endParaRPr lang="es-AR"/>
          </a:p>
        </p:txBody>
      </p:sp>
      <p:sp>
        <p:nvSpPr>
          <p:cNvPr id="15375" name="Line 24"/>
          <p:cNvSpPr>
            <a:spLocks noChangeShapeType="1"/>
          </p:cNvSpPr>
          <p:nvPr/>
        </p:nvSpPr>
        <p:spPr bwMode="auto">
          <a:xfrm>
            <a:off x="2011363" y="5218113"/>
            <a:ext cx="647700" cy="0"/>
          </a:xfrm>
          <a:prstGeom prst="line">
            <a:avLst/>
          </a:prstGeom>
          <a:noFill/>
          <a:ln w="9525">
            <a:solidFill>
              <a:schemeClr val="tx1"/>
            </a:solidFill>
            <a:round/>
            <a:headEnd/>
            <a:tailEnd/>
          </a:ln>
        </p:spPr>
        <p:txBody>
          <a:bodyPr/>
          <a:lstStyle/>
          <a:p>
            <a:endParaRPr lang="es-AR"/>
          </a:p>
        </p:txBody>
      </p:sp>
      <p:sp>
        <p:nvSpPr>
          <p:cNvPr id="15376" name="Text Box 10"/>
          <p:cNvSpPr txBox="1">
            <a:spLocks noChangeArrowheads="1"/>
          </p:cNvSpPr>
          <p:nvPr/>
        </p:nvSpPr>
        <p:spPr bwMode="auto">
          <a:xfrm>
            <a:off x="2714625" y="4929188"/>
            <a:ext cx="1325563" cy="2124075"/>
          </a:xfrm>
          <a:prstGeom prst="rect">
            <a:avLst/>
          </a:prstGeom>
          <a:noFill/>
          <a:ln w="9525">
            <a:noFill/>
            <a:miter lim="800000"/>
            <a:headEnd/>
            <a:tailEnd/>
          </a:ln>
        </p:spPr>
        <p:txBody>
          <a:bodyPr wrap="none">
            <a:spAutoFit/>
          </a:bodyPr>
          <a:lstStyle/>
          <a:p>
            <a:r>
              <a:rPr lang="es-AR" sz="2000"/>
              <a:t>Arácnidos</a:t>
            </a:r>
          </a:p>
          <a:p>
            <a:endParaRPr lang="es-AR" sz="2000"/>
          </a:p>
          <a:p>
            <a:endParaRPr lang="es-AR" sz="2000"/>
          </a:p>
          <a:p>
            <a:r>
              <a:rPr lang="es-AR" sz="2000"/>
              <a:t>Insectos</a:t>
            </a:r>
          </a:p>
          <a:p>
            <a:endParaRPr lang="es-AR" sz="2000"/>
          </a:p>
          <a:p>
            <a:endParaRPr lang="es-AR" sz="1200"/>
          </a:p>
          <a:p>
            <a:endParaRPr lang="es-ES" sz="2000"/>
          </a:p>
        </p:txBody>
      </p:sp>
      <p:sp>
        <p:nvSpPr>
          <p:cNvPr id="15377" name="Text Box 11"/>
          <p:cNvSpPr txBox="1">
            <a:spLocks noChangeArrowheads="1"/>
          </p:cNvSpPr>
          <p:nvPr/>
        </p:nvSpPr>
        <p:spPr bwMode="auto">
          <a:xfrm>
            <a:off x="5986463" y="928688"/>
            <a:ext cx="2719387" cy="1016000"/>
          </a:xfrm>
          <a:prstGeom prst="rect">
            <a:avLst/>
          </a:prstGeom>
          <a:noFill/>
          <a:ln w="9525">
            <a:noFill/>
            <a:miter lim="800000"/>
            <a:headEnd/>
            <a:tailEnd/>
          </a:ln>
        </p:spPr>
        <p:txBody>
          <a:bodyPr wrap="none">
            <a:spAutoFit/>
          </a:bodyPr>
          <a:lstStyle/>
          <a:p>
            <a:r>
              <a:rPr lang="es-AR" sz="2000" i="1">
                <a:solidFill>
                  <a:schemeClr val="accent2"/>
                </a:solidFill>
              </a:rPr>
              <a:t>Giardia lamblia</a:t>
            </a:r>
          </a:p>
          <a:p>
            <a:r>
              <a:rPr lang="es-AR" sz="2000" i="1">
                <a:solidFill>
                  <a:schemeClr val="accent2"/>
                </a:solidFill>
              </a:rPr>
              <a:t>Trichomonas vaginalis</a:t>
            </a:r>
          </a:p>
          <a:p>
            <a:r>
              <a:rPr lang="es-AR" sz="2000" i="1">
                <a:solidFill>
                  <a:schemeClr val="accent2"/>
                </a:solidFill>
              </a:rPr>
              <a:t>Trypanosoma cruzi</a:t>
            </a:r>
          </a:p>
        </p:txBody>
      </p:sp>
      <p:sp>
        <p:nvSpPr>
          <p:cNvPr id="15378" name="Text Box 11"/>
          <p:cNvSpPr txBox="1">
            <a:spLocks noChangeArrowheads="1"/>
          </p:cNvSpPr>
          <p:nvPr/>
        </p:nvSpPr>
        <p:spPr bwMode="auto">
          <a:xfrm>
            <a:off x="6370638" y="2776538"/>
            <a:ext cx="1987550" cy="708025"/>
          </a:xfrm>
          <a:prstGeom prst="rect">
            <a:avLst/>
          </a:prstGeom>
          <a:noFill/>
          <a:ln w="9525">
            <a:noFill/>
            <a:miter lim="800000"/>
            <a:headEnd/>
            <a:tailEnd/>
          </a:ln>
        </p:spPr>
        <p:txBody>
          <a:bodyPr wrap="none">
            <a:spAutoFit/>
          </a:bodyPr>
          <a:lstStyle/>
          <a:p>
            <a:r>
              <a:rPr lang="es-AR" sz="2000" i="1">
                <a:solidFill>
                  <a:schemeClr val="accent2"/>
                </a:solidFill>
              </a:rPr>
              <a:t>Taenia saginata</a:t>
            </a:r>
          </a:p>
          <a:p>
            <a:r>
              <a:rPr lang="es-AR" sz="2000" i="1">
                <a:solidFill>
                  <a:schemeClr val="accent2"/>
                </a:solidFill>
              </a:rPr>
              <a:t>Taenia solium</a:t>
            </a:r>
          </a:p>
        </p:txBody>
      </p:sp>
      <p:sp>
        <p:nvSpPr>
          <p:cNvPr id="15379" name="Text Box 11"/>
          <p:cNvSpPr txBox="1">
            <a:spLocks noChangeArrowheads="1"/>
          </p:cNvSpPr>
          <p:nvPr/>
        </p:nvSpPr>
        <p:spPr bwMode="auto">
          <a:xfrm>
            <a:off x="4714875" y="3770313"/>
            <a:ext cx="2851150" cy="1016000"/>
          </a:xfrm>
          <a:prstGeom prst="rect">
            <a:avLst/>
          </a:prstGeom>
          <a:noFill/>
          <a:ln w="9525">
            <a:noFill/>
            <a:miter lim="800000"/>
            <a:headEnd/>
            <a:tailEnd/>
          </a:ln>
        </p:spPr>
        <p:txBody>
          <a:bodyPr wrap="none">
            <a:spAutoFit/>
          </a:bodyPr>
          <a:lstStyle/>
          <a:p>
            <a:r>
              <a:rPr lang="es-AR" sz="2000" i="1">
                <a:solidFill>
                  <a:schemeClr val="accent2"/>
                </a:solidFill>
              </a:rPr>
              <a:t>Ascaris lumbricoides</a:t>
            </a:r>
          </a:p>
          <a:p>
            <a:r>
              <a:rPr lang="es-AR" sz="2000" i="1">
                <a:solidFill>
                  <a:schemeClr val="accent2"/>
                </a:solidFill>
              </a:rPr>
              <a:t>Enterobius vermicularis</a:t>
            </a:r>
          </a:p>
          <a:p>
            <a:r>
              <a:rPr lang="es-AR" sz="2000" i="1">
                <a:solidFill>
                  <a:schemeClr val="accent2"/>
                </a:solidFill>
              </a:rPr>
              <a:t>Thrichinella spiralis</a:t>
            </a:r>
          </a:p>
        </p:txBody>
      </p:sp>
      <p:sp>
        <p:nvSpPr>
          <p:cNvPr id="15380" name="Text Box 11"/>
          <p:cNvSpPr txBox="1">
            <a:spLocks noChangeArrowheads="1"/>
          </p:cNvSpPr>
          <p:nvPr/>
        </p:nvSpPr>
        <p:spPr bwMode="auto">
          <a:xfrm>
            <a:off x="4143375" y="5556250"/>
            <a:ext cx="3563938" cy="1016000"/>
          </a:xfrm>
          <a:prstGeom prst="rect">
            <a:avLst/>
          </a:prstGeom>
          <a:noFill/>
          <a:ln w="9525">
            <a:noFill/>
            <a:miter lim="800000"/>
            <a:headEnd/>
            <a:tailEnd/>
          </a:ln>
        </p:spPr>
        <p:txBody>
          <a:bodyPr wrap="none">
            <a:spAutoFit/>
          </a:bodyPr>
          <a:lstStyle/>
          <a:p>
            <a:r>
              <a:rPr lang="es-AR" sz="2000" i="1">
                <a:solidFill>
                  <a:schemeClr val="accent2"/>
                </a:solidFill>
              </a:rPr>
              <a:t>Triatoma infestans</a:t>
            </a:r>
          </a:p>
          <a:p>
            <a:r>
              <a:rPr lang="es-AR" sz="2000" i="1">
                <a:solidFill>
                  <a:schemeClr val="accent2"/>
                </a:solidFill>
              </a:rPr>
              <a:t>Pediculus humanis var capitis</a:t>
            </a:r>
          </a:p>
          <a:p>
            <a:r>
              <a:rPr lang="es-AR" sz="2000" i="1">
                <a:solidFill>
                  <a:schemeClr val="accent2"/>
                </a:solidFill>
              </a:rPr>
              <a:t>Phtirius pubis</a:t>
            </a:r>
          </a:p>
        </p:txBody>
      </p:sp>
      <p:sp>
        <p:nvSpPr>
          <p:cNvPr id="15381" name="Text Box 11"/>
          <p:cNvSpPr txBox="1">
            <a:spLocks noChangeArrowheads="1"/>
          </p:cNvSpPr>
          <p:nvPr/>
        </p:nvSpPr>
        <p:spPr bwMode="auto">
          <a:xfrm>
            <a:off x="4219575" y="4929188"/>
            <a:ext cx="2066925" cy="400050"/>
          </a:xfrm>
          <a:prstGeom prst="rect">
            <a:avLst/>
          </a:prstGeom>
          <a:noFill/>
          <a:ln w="9525">
            <a:noFill/>
            <a:miter lim="800000"/>
            <a:headEnd/>
            <a:tailEnd/>
          </a:ln>
        </p:spPr>
        <p:txBody>
          <a:bodyPr wrap="none">
            <a:spAutoFit/>
          </a:bodyPr>
          <a:lstStyle/>
          <a:p>
            <a:r>
              <a:rPr lang="es-AR" sz="2000" i="1">
                <a:solidFill>
                  <a:schemeClr val="accent2"/>
                </a:solidFill>
              </a:rPr>
              <a:t>Sarcoptis scabei</a:t>
            </a:r>
          </a:p>
        </p:txBody>
      </p:sp>
      <p:sp>
        <p:nvSpPr>
          <p:cNvPr id="15382" name="Line 25"/>
          <p:cNvSpPr>
            <a:spLocks noChangeShapeType="1"/>
          </p:cNvSpPr>
          <p:nvPr/>
        </p:nvSpPr>
        <p:spPr bwMode="auto">
          <a:xfrm>
            <a:off x="6286500" y="2928938"/>
            <a:ext cx="0" cy="539750"/>
          </a:xfrm>
          <a:prstGeom prst="line">
            <a:avLst/>
          </a:prstGeom>
          <a:noFill/>
          <a:ln w="9525">
            <a:solidFill>
              <a:schemeClr val="tx1"/>
            </a:solidFill>
            <a:round/>
            <a:headEnd/>
            <a:tailEnd/>
          </a:ln>
        </p:spPr>
        <p:txBody>
          <a:bodyPr/>
          <a:lstStyle/>
          <a:p>
            <a:endParaRPr lang="es-AR"/>
          </a:p>
        </p:txBody>
      </p:sp>
      <p:sp>
        <p:nvSpPr>
          <p:cNvPr id="15383" name="Line 25"/>
          <p:cNvSpPr>
            <a:spLocks noChangeShapeType="1"/>
          </p:cNvSpPr>
          <p:nvPr/>
        </p:nvSpPr>
        <p:spPr bwMode="auto">
          <a:xfrm>
            <a:off x="4643438" y="3857625"/>
            <a:ext cx="0" cy="900113"/>
          </a:xfrm>
          <a:prstGeom prst="line">
            <a:avLst/>
          </a:prstGeom>
          <a:noFill/>
          <a:ln w="9525">
            <a:solidFill>
              <a:schemeClr val="tx1"/>
            </a:solidFill>
            <a:round/>
            <a:headEnd/>
            <a:tailEnd/>
          </a:ln>
        </p:spPr>
        <p:txBody>
          <a:bodyPr/>
          <a:lstStyle/>
          <a:p>
            <a:endParaRPr lang="es-AR"/>
          </a:p>
        </p:txBody>
      </p:sp>
      <p:sp>
        <p:nvSpPr>
          <p:cNvPr id="15384" name="Line 25"/>
          <p:cNvSpPr>
            <a:spLocks noChangeShapeType="1"/>
          </p:cNvSpPr>
          <p:nvPr/>
        </p:nvSpPr>
        <p:spPr bwMode="auto">
          <a:xfrm>
            <a:off x="4071938" y="5643563"/>
            <a:ext cx="0" cy="900112"/>
          </a:xfrm>
          <a:prstGeom prst="line">
            <a:avLst/>
          </a:prstGeom>
          <a:noFill/>
          <a:ln w="9525">
            <a:solidFill>
              <a:schemeClr val="tx1"/>
            </a:solidFill>
            <a:round/>
            <a:headEnd/>
            <a:tailEnd/>
          </a:ln>
        </p:spPr>
        <p:txBody>
          <a:bodyPr/>
          <a:lstStyle/>
          <a:p>
            <a:endParaRPr lang="es-AR"/>
          </a:p>
        </p:txBody>
      </p:sp>
      <p:sp>
        <p:nvSpPr>
          <p:cNvPr id="15385" name="Line 25"/>
          <p:cNvSpPr>
            <a:spLocks noChangeShapeType="1"/>
          </p:cNvSpPr>
          <p:nvPr/>
        </p:nvSpPr>
        <p:spPr bwMode="auto">
          <a:xfrm>
            <a:off x="4143375" y="5033963"/>
            <a:ext cx="0" cy="252412"/>
          </a:xfrm>
          <a:prstGeom prst="line">
            <a:avLst/>
          </a:prstGeom>
          <a:noFill/>
          <a:ln w="9525">
            <a:solidFill>
              <a:schemeClr val="tx1"/>
            </a:solidFill>
            <a:round/>
            <a:headEnd/>
            <a:tailEnd/>
          </a:ln>
        </p:spPr>
        <p:txBody>
          <a:bodyPr/>
          <a:lstStyle/>
          <a:p>
            <a:endParaRPr lang="es-AR"/>
          </a:p>
        </p:txBody>
      </p:sp>
      <p:cxnSp>
        <p:nvCxnSpPr>
          <p:cNvPr id="35" name="34 Conector recto"/>
          <p:cNvCxnSpPr/>
          <p:nvPr/>
        </p:nvCxnSpPr>
        <p:spPr>
          <a:xfrm rot="5400000">
            <a:off x="5572919" y="1427956"/>
            <a:ext cx="85725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387" name="31 CuadroTexto"/>
          <p:cNvSpPr txBox="1">
            <a:spLocks noChangeArrowheads="1"/>
          </p:cNvSpPr>
          <p:nvPr/>
        </p:nvSpPr>
        <p:spPr bwMode="auto">
          <a:xfrm>
            <a:off x="5929313" y="2286000"/>
            <a:ext cx="2316162" cy="400050"/>
          </a:xfrm>
          <a:prstGeom prst="rect">
            <a:avLst/>
          </a:prstGeom>
          <a:noFill/>
          <a:ln w="9525">
            <a:noFill/>
            <a:miter lim="800000"/>
            <a:headEnd/>
            <a:tailEnd/>
          </a:ln>
        </p:spPr>
        <p:txBody>
          <a:bodyPr wrap="none">
            <a:spAutoFit/>
          </a:bodyPr>
          <a:lstStyle/>
          <a:p>
            <a:r>
              <a:rPr lang="es-AR" sz="2000" i="1">
                <a:solidFill>
                  <a:schemeClr val="accent2"/>
                </a:solidFill>
              </a:rPr>
              <a:t>Toxoplasma gondii</a:t>
            </a:r>
            <a:endParaRPr lang="en-US" sz="2000">
              <a:latin typeface="Calibri" pitchFamily="34" charset="0"/>
            </a:endParaRPr>
          </a:p>
        </p:txBody>
      </p:sp>
      <p:sp>
        <p:nvSpPr>
          <p:cNvPr id="15388" name="Line 25"/>
          <p:cNvSpPr>
            <a:spLocks noChangeShapeType="1"/>
          </p:cNvSpPr>
          <p:nvPr/>
        </p:nvSpPr>
        <p:spPr bwMode="auto">
          <a:xfrm>
            <a:off x="5929313" y="2357438"/>
            <a:ext cx="0" cy="252412"/>
          </a:xfrm>
          <a:prstGeom prst="line">
            <a:avLst/>
          </a:prstGeom>
          <a:noFill/>
          <a:ln w="9525">
            <a:solidFill>
              <a:schemeClr val="tx1"/>
            </a:solidFill>
            <a:round/>
            <a:headEnd/>
            <a:tailEnd/>
          </a:ln>
        </p:spPr>
        <p:txBody>
          <a:bodyPr/>
          <a:lstStyle/>
          <a:p>
            <a:endParaRPr lang="es-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1 Título"/>
          <p:cNvSpPr>
            <a:spLocks noGrp="1"/>
          </p:cNvSpPr>
          <p:nvPr>
            <p:ph type="title"/>
          </p:nvPr>
        </p:nvSpPr>
        <p:spPr>
          <a:xfrm>
            <a:off x="142875" y="428625"/>
            <a:ext cx="8229600" cy="1143000"/>
          </a:xfrm>
        </p:spPr>
        <p:txBody>
          <a:bodyPr/>
          <a:lstStyle/>
          <a:p>
            <a:pPr eaLnBrk="1" hangingPunct="1"/>
            <a:r>
              <a:rPr lang="es-ES" i="1" smtClean="0"/>
              <a:t>Trichomonas vaginalis</a:t>
            </a:r>
            <a:endParaRPr lang="es-ES" smtClean="0"/>
          </a:p>
        </p:txBody>
      </p:sp>
      <p:pic>
        <p:nvPicPr>
          <p:cNvPr id="34818" name="Picture 2" descr="http://www.trichomoniasis.org/gfx/trichomonad_diagram.gif"/>
          <p:cNvPicPr>
            <a:picLocks noChangeAspect="1" noChangeArrowheads="1"/>
          </p:cNvPicPr>
          <p:nvPr/>
        </p:nvPicPr>
        <p:blipFill>
          <a:blip r:embed="rId3"/>
          <a:srcRect/>
          <a:stretch>
            <a:fillRect/>
          </a:stretch>
        </p:blipFill>
        <p:spPr bwMode="auto">
          <a:xfrm>
            <a:off x="6858000" y="0"/>
            <a:ext cx="2286000" cy="2533650"/>
          </a:xfrm>
          <a:prstGeom prst="rect">
            <a:avLst/>
          </a:prstGeom>
          <a:noFill/>
          <a:ln w="9525">
            <a:noFill/>
            <a:miter lim="800000"/>
            <a:headEnd/>
            <a:tailEnd/>
          </a:ln>
        </p:spPr>
      </p:pic>
      <p:pic>
        <p:nvPicPr>
          <p:cNvPr id="34819" name="Picture 4" descr="http://nih.techriver.net/patientImages%5C8327.jpg"/>
          <p:cNvPicPr>
            <a:picLocks noChangeAspect="1" noChangeArrowheads="1"/>
          </p:cNvPicPr>
          <p:nvPr/>
        </p:nvPicPr>
        <p:blipFill>
          <a:blip r:embed="rId4"/>
          <a:srcRect/>
          <a:stretch>
            <a:fillRect/>
          </a:stretch>
        </p:blipFill>
        <p:spPr bwMode="auto">
          <a:xfrm>
            <a:off x="285750" y="2143125"/>
            <a:ext cx="3429000" cy="4286250"/>
          </a:xfrm>
          <a:prstGeom prst="rect">
            <a:avLst/>
          </a:prstGeom>
          <a:noFill/>
          <a:ln w="9525">
            <a:noFill/>
            <a:miter lim="800000"/>
            <a:headEnd/>
            <a:tailEnd/>
          </a:ln>
        </p:spPr>
      </p:pic>
      <p:pic>
        <p:nvPicPr>
          <p:cNvPr id="34820" name="Picture 6" descr="http://www.microbeworld.org/index.php?option=com_jlibrary&amp;view=article&amp;task=download&amp;id=7863"/>
          <p:cNvPicPr>
            <a:picLocks noChangeAspect="1" noChangeArrowheads="1"/>
          </p:cNvPicPr>
          <p:nvPr/>
        </p:nvPicPr>
        <p:blipFill>
          <a:blip r:embed="rId5"/>
          <a:srcRect/>
          <a:stretch>
            <a:fillRect/>
          </a:stretch>
        </p:blipFill>
        <p:spPr bwMode="auto">
          <a:xfrm>
            <a:off x="3429000" y="2500313"/>
            <a:ext cx="5524500" cy="4143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1 Título"/>
          <p:cNvSpPr>
            <a:spLocks noGrp="1"/>
          </p:cNvSpPr>
          <p:nvPr>
            <p:ph type="title"/>
          </p:nvPr>
        </p:nvSpPr>
        <p:spPr>
          <a:xfrm>
            <a:off x="457200" y="428625"/>
            <a:ext cx="8229600" cy="1143000"/>
          </a:xfrm>
        </p:spPr>
        <p:txBody>
          <a:bodyPr/>
          <a:lstStyle/>
          <a:p>
            <a:pPr eaLnBrk="1" hangingPunct="1"/>
            <a:r>
              <a:rPr lang="es-ES" i="1" smtClean="0"/>
              <a:t>Trichomonas vaginalis</a:t>
            </a:r>
            <a:endParaRPr lang="es-ES" smtClean="0"/>
          </a:p>
        </p:txBody>
      </p:sp>
      <p:pic>
        <p:nvPicPr>
          <p:cNvPr id="36866" name="Picture 2" descr="http://www.dfarmacia.com/ficheros/images/4/4v22n04/grande/4v22n04-13046059tab02.gif"/>
          <p:cNvPicPr>
            <a:picLocks noChangeAspect="1" noChangeArrowheads="1"/>
          </p:cNvPicPr>
          <p:nvPr/>
        </p:nvPicPr>
        <p:blipFill>
          <a:blip r:embed="rId3"/>
          <a:srcRect/>
          <a:stretch>
            <a:fillRect/>
          </a:stretch>
        </p:blipFill>
        <p:spPr bwMode="auto">
          <a:xfrm>
            <a:off x="2143125" y="1500188"/>
            <a:ext cx="5019675"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p:cNvPicPr>
            <a:picLocks noChangeAspect="1" noChangeArrowheads="1"/>
          </p:cNvPicPr>
          <p:nvPr/>
        </p:nvPicPr>
        <p:blipFill>
          <a:blip r:embed="rId2"/>
          <a:srcRect/>
          <a:stretch>
            <a:fillRect/>
          </a:stretch>
        </p:blipFill>
        <p:spPr bwMode="auto">
          <a:xfrm>
            <a:off x="857250" y="1071563"/>
            <a:ext cx="7478713" cy="5476875"/>
          </a:xfrm>
          <a:prstGeom prst="rect">
            <a:avLst/>
          </a:prstGeom>
          <a:noFill/>
          <a:ln w="9525">
            <a:noFill/>
            <a:miter lim="800000"/>
            <a:headEnd/>
            <a:tailEnd/>
          </a:ln>
        </p:spPr>
      </p:pic>
      <p:sp>
        <p:nvSpPr>
          <p:cNvPr id="38914" name="Text Box 3"/>
          <p:cNvSpPr txBox="1">
            <a:spLocks noChangeArrowheads="1"/>
          </p:cNvSpPr>
          <p:nvPr/>
        </p:nvSpPr>
        <p:spPr bwMode="auto">
          <a:xfrm>
            <a:off x="2786063" y="261938"/>
            <a:ext cx="3448050" cy="519112"/>
          </a:xfrm>
          <a:prstGeom prst="rect">
            <a:avLst/>
          </a:prstGeom>
          <a:noFill/>
          <a:ln w="9525">
            <a:noFill/>
            <a:miter lim="800000"/>
            <a:headEnd/>
            <a:tailEnd/>
          </a:ln>
        </p:spPr>
        <p:txBody>
          <a:bodyPr wrap="none">
            <a:spAutoFit/>
          </a:bodyPr>
          <a:lstStyle/>
          <a:p>
            <a:r>
              <a:rPr lang="en-US" sz="2800" b="1" i="1">
                <a:solidFill>
                  <a:srgbClr val="333399"/>
                </a:solidFill>
              </a:rPr>
              <a:t>Trypanosoma cruzi</a:t>
            </a:r>
            <a:endParaRPr lang="en-US" sz="2800" b="1">
              <a:solidFill>
                <a:srgbClr val="333399"/>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p:cNvPicPr>
            <a:picLocks noChangeAspect="1" noChangeArrowheads="1"/>
          </p:cNvPicPr>
          <p:nvPr/>
        </p:nvPicPr>
        <p:blipFill>
          <a:blip r:embed="rId2"/>
          <a:srcRect/>
          <a:stretch>
            <a:fillRect/>
          </a:stretch>
        </p:blipFill>
        <p:spPr bwMode="auto">
          <a:xfrm>
            <a:off x="2000250" y="404813"/>
            <a:ext cx="5200650" cy="6096000"/>
          </a:xfrm>
          <a:prstGeom prst="rect">
            <a:avLst/>
          </a:prstGeom>
          <a:noFill/>
          <a:ln w="9525">
            <a:noFill/>
            <a:miter lim="800000"/>
            <a:headEnd/>
            <a:tailEnd/>
          </a:ln>
        </p:spPr>
      </p:pic>
      <p:sp>
        <p:nvSpPr>
          <p:cNvPr id="39938" name="Text Box 4"/>
          <p:cNvSpPr txBox="1">
            <a:spLocks noChangeArrowheads="1"/>
          </p:cNvSpPr>
          <p:nvPr/>
        </p:nvSpPr>
        <p:spPr bwMode="auto">
          <a:xfrm>
            <a:off x="2322513" y="5214938"/>
            <a:ext cx="2279650" cy="366712"/>
          </a:xfrm>
          <a:prstGeom prst="rect">
            <a:avLst/>
          </a:prstGeom>
          <a:noFill/>
          <a:ln w="9525">
            <a:noFill/>
            <a:miter lim="800000"/>
            <a:headEnd/>
            <a:tailEnd/>
          </a:ln>
        </p:spPr>
        <p:txBody>
          <a:bodyPr wrap="none">
            <a:spAutoFit/>
          </a:bodyPr>
          <a:lstStyle/>
          <a:p>
            <a:r>
              <a:rPr lang="en-US" b="1" i="1">
                <a:solidFill>
                  <a:srgbClr val="333399"/>
                </a:solidFill>
              </a:rPr>
              <a:t>Trypanosoma cruzi</a:t>
            </a:r>
            <a:endParaRPr lang="en-US" b="1">
              <a:solidFill>
                <a:srgbClr val="333399"/>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2 Marcador de contenido"/>
          <p:cNvSpPr>
            <a:spLocks noGrp="1"/>
          </p:cNvSpPr>
          <p:nvPr>
            <p:ph idx="1"/>
          </p:nvPr>
        </p:nvSpPr>
        <p:spPr>
          <a:xfrm>
            <a:off x="457200" y="428625"/>
            <a:ext cx="8329613" cy="4525963"/>
          </a:xfrm>
        </p:spPr>
        <p:txBody>
          <a:bodyPr/>
          <a:lstStyle/>
          <a:p>
            <a:pPr lvl="1" eaLnBrk="1" hangingPunct="1"/>
            <a:r>
              <a:rPr lang="es-ES_tradnl" sz="1400" u="sng" smtClean="0"/>
              <a:t>Tripomastigote</a:t>
            </a:r>
            <a:r>
              <a:rPr lang="es-ES_tradnl" sz="1400" smtClean="0"/>
              <a:t> : fusiforme, kinetoplasto posterior al núcleo, del cual nace una membrana ondulante que termina como flagelo libre.</a:t>
            </a:r>
            <a:endParaRPr lang="es-ES" sz="1400" smtClean="0"/>
          </a:p>
          <a:p>
            <a:pPr lvl="1" eaLnBrk="1" hangingPunct="1"/>
            <a:r>
              <a:rPr lang="es-ES_tradnl" sz="1400" u="sng" smtClean="0"/>
              <a:t>Epimastigote</a:t>
            </a:r>
            <a:r>
              <a:rPr lang="es-ES_tradnl" sz="1400" smtClean="0"/>
              <a:t> : kinetoplasto delante del núcleo, corta membrana ondulante y flagelo libre.</a:t>
            </a:r>
            <a:endParaRPr lang="es-ES" sz="1400" smtClean="0"/>
          </a:p>
          <a:p>
            <a:pPr lvl="1" eaLnBrk="1" hangingPunct="1"/>
            <a:r>
              <a:rPr lang="es-ES_tradnl" sz="1400" u="sng" smtClean="0"/>
              <a:t>Amastigote</a:t>
            </a:r>
            <a:r>
              <a:rPr lang="es-ES_tradnl" sz="1400" smtClean="0"/>
              <a:t> : esférico, redondeado, aflagelado. Se observa kinetoplasto y núcleo.</a:t>
            </a:r>
            <a:endParaRPr lang="es-ES" sz="1400" smtClean="0"/>
          </a:p>
        </p:txBody>
      </p:sp>
      <p:pic>
        <p:nvPicPr>
          <p:cNvPr id="40962" name="Picture 2"/>
          <p:cNvPicPr>
            <a:picLocks noChangeAspect="1" noChangeArrowheads="1"/>
          </p:cNvPicPr>
          <p:nvPr/>
        </p:nvPicPr>
        <p:blipFill>
          <a:blip r:embed="rId2"/>
          <a:srcRect/>
          <a:stretch>
            <a:fillRect/>
          </a:stretch>
        </p:blipFill>
        <p:spPr bwMode="auto">
          <a:xfrm>
            <a:off x="1785938" y="2586038"/>
            <a:ext cx="5307012" cy="3343275"/>
          </a:xfrm>
          <a:prstGeom prst="rect">
            <a:avLst/>
          </a:prstGeom>
          <a:noFill/>
          <a:ln w="9525">
            <a:noFill/>
            <a:miter lim="800000"/>
            <a:headEnd/>
            <a:tailEnd/>
          </a:ln>
        </p:spPr>
      </p:pic>
      <p:sp>
        <p:nvSpPr>
          <p:cNvPr id="40963" name="4 CuadroTexto"/>
          <p:cNvSpPr txBox="1">
            <a:spLocks noChangeArrowheads="1"/>
          </p:cNvSpPr>
          <p:nvPr/>
        </p:nvSpPr>
        <p:spPr bwMode="auto">
          <a:xfrm>
            <a:off x="3143250" y="5570538"/>
            <a:ext cx="928688" cy="215900"/>
          </a:xfrm>
          <a:prstGeom prst="rect">
            <a:avLst/>
          </a:prstGeom>
          <a:noFill/>
          <a:ln w="9525">
            <a:noFill/>
            <a:miter lim="800000"/>
            <a:headEnd/>
            <a:tailEnd/>
          </a:ln>
        </p:spPr>
        <p:txBody>
          <a:bodyPr>
            <a:spAutoFit/>
          </a:bodyPr>
          <a:lstStyle/>
          <a:p>
            <a:r>
              <a:rPr lang="es-AR" sz="800">
                <a:latin typeface="Calibri" pitchFamily="34" charset="0"/>
              </a:rPr>
              <a:t>Esferomastigote</a:t>
            </a:r>
            <a:endParaRPr lang="es-ES" sz="800">
              <a:latin typeface="Calibri"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2 Marcador de contenido"/>
          <p:cNvSpPr>
            <a:spLocks noGrp="1"/>
          </p:cNvSpPr>
          <p:nvPr>
            <p:ph idx="1"/>
          </p:nvPr>
        </p:nvSpPr>
        <p:spPr>
          <a:xfrm>
            <a:off x="457200" y="428625"/>
            <a:ext cx="8329613" cy="4525963"/>
          </a:xfrm>
        </p:spPr>
        <p:txBody>
          <a:bodyPr/>
          <a:lstStyle/>
          <a:p>
            <a:pPr lvl="1" eaLnBrk="1" hangingPunct="1"/>
            <a:r>
              <a:rPr lang="es-ES_tradnl" sz="1400" u="sng" smtClean="0"/>
              <a:t>Tripomastigote</a:t>
            </a:r>
            <a:r>
              <a:rPr lang="es-ES_tradnl" sz="1400" smtClean="0"/>
              <a:t> : fusiforme, kinetoplasto posterior al núcleo, del cual nace una membrana ondulante que termina como flagelo libre.</a:t>
            </a:r>
            <a:endParaRPr lang="es-ES" sz="1400" smtClean="0"/>
          </a:p>
          <a:p>
            <a:pPr lvl="1" eaLnBrk="1" hangingPunct="1"/>
            <a:r>
              <a:rPr lang="es-ES_tradnl" sz="1400" u="sng" smtClean="0"/>
              <a:t>Epimastigote</a:t>
            </a:r>
            <a:r>
              <a:rPr lang="es-ES_tradnl" sz="1400" smtClean="0"/>
              <a:t> : kinetoplasto delante del núcleo, corta membrana ondulante y flagelo libre.</a:t>
            </a:r>
            <a:endParaRPr lang="es-ES" sz="1400" smtClean="0"/>
          </a:p>
          <a:p>
            <a:pPr lvl="1" eaLnBrk="1" hangingPunct="1"/>
            <a:r>
              <a:rPr lang="es-ES_tradnl" sz="1400" u="sng" smtClean="0"/>
              <a:t>Amastigote</a:t>
            </a:r>
            <a:r>
              <a:rPr lang="es-ES_tradnl" sz="1400" smtClean="0"/>
              <a:t> : esférico, redondeado, aflagelado. Se observa kinetoplasto y núcleo.</a:t>
            </a:r>
            <a:endParaRPr lang="es-ES" sz="1400" smtClean="0"/>
          </a:p>
        </p:txBody>
      </p:sp>
      <p:pic>
        <p:nvPicPr>
          <p:cNvPr id="41986" name="Picture 2" descr="http://s3images.coroflot.com/user_files/individual_files/original_252224_k5atAfKNnoD44NgN07bayjowC.jpg"/>
          <p:cNvPicPr>
            <a:picLocks noChangeAspect="1" noChangeArrowheads="1"/>
          </p:cNvPicPr>
          <p:nvPr/>
        </p:nvPicPr>
        <p:blipFill>
          <a:blip r:embed="rId2"/>
          <a:srcRect/>
          <a:stretch>
            <a:fillRect/>
          </a:stretch>
        </p:blipFill>
        <p:spPr bwMode="auto">
          <a:xfrm>
            <a:off x="1428750" y="1677988"/>
            <a:ext cx="6429375" cy="4822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p:cNvPicPr>
            <a:picLocks noChangeAspect="1" noChangeArrowheads="1"/>
          </p:cNvPicPr>
          <p:nvPr/>
        </p:nvPicPr>
        <p:blipFill>
          <a:blip r:embed="rId2"/>
          <a:srcRect/>
          <a:stretch>
            <a:fillRect/>
          </a:stretch>
        </p:blipFill>
        <p:spPr bwMode="auto">
          <a:xfrm>
            <a:off x="714375" y="3230563"/>
            <a:ext cx="4214813" cy="3341687"/>
          </a:xfrm>
          <a:prstGeom prst="rect">
            <a:avLst/>
          </a:prstGeom>
          <a:noFill/>
          <a:ln w="9525">
            <a:noFill/>
            <a:miter lim="800000"/>
            <a:headEnd/>
            <a:tailEnd/>
          </a:ln>
        </p:spPr>
      </p:pic>
      <p:pic>
        <p:nvPicPr>
          <p:cNvPr id="43010" name="Picture 3"/>
          <p:cNvPicPr>
            <a:picLocks noChangeAspect="1" noChangeArrowheads="1"/>
          </p:cNvPicPr>
          <p:nvPr/>
        </p:nvPicPr>
        <p:blipFill>
          <a:blip r:embed="rId3"/>
          <a:srcRect/>
          <a:stretch>
            <a:fillRect/>
          </a:stretch>
        </p:blipFill>
        <p:spPr bwMode="auto">
          <a:xfrm>
            <a:off x="5214938" y="3233738"/>
            <a:ext cx="3309937" cy="3309937"/>
          </a:xfrm>
          <a:prstGeom prst="rect">
            <a:avLst/>
          </a:prstGeom>
          <a:noFill/>
          <a:ln w="9525">
            <a:noFill/>
            <a:miter lim="800000"/>
            <a:headEnd/>
            <a:tailEnd/>
          </a:ln>
        </p:spPr>
      </p:pic>
      <p:pic>
        <p:nvPicPr>
          <p:cNvPr id="43011" name="Picture 2"/>
          <p:cNvPicPr>
            <a:picLocks noChangeAspect="1" noChangeArrowheads="1"/>
          </p:cNvPicPr>
          <p:nvPr/>
        </p:nvPicPr>
        <p:blipFill>
          <a:blip r:embed="rId4"/>
          <a:srcRect/>
          <a:stretch>
            <a:fillRect/>
          </a:stretch>
        </p:blipFill>
        <p:spPr bwMode="auto">
          <a:xfrm>
            <a:off x="714375" y="374650"/>
            <a:ext cx="3927475" cy="2625725"/>
          </a:xfrm>
          <a:prstGeom prst="rect">
            <a:avLst/>
          </a:prstGeom>
          <a:noFill/>
          <a:ln w="9525">
            <a:noFill/>
            <a:miter lim="800000"/>
            <a:headEnd/>
            <a:tailEnd/>
          </a:ln>
        </p:spPr>
      </p:pic>
      <p:pic>
        <p:nvPicPr>
          <p:cNvPr id="43012" name="Picture 2" descr="http://www.facmed.unam.mx/deptos/microbiologia/parasitologia/images/tcruzi_cultivo.jpg"/>
          <p:cNvPicPr>
            <a:picLocks noChangeAspect="1" noChangeArrowheads="1"/>
          </p:cNvPicPr>
          <p:nvPr/>
        </p:nvPicPr>
        <p:blipFill>
          <a:blip r:embed="rId5"/>
          <a:srcRect/>
          <a:stretch>
            <a:fillRect/>
          </a:stretch>
        </p:blipFill>
        <p:spPr bwMode="auto">
          <a:xfrm>
            <a:off x="5072063" y="357188"/>
            <a:ext cx="3286125" cy="2655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2"/>
          <p:cNvPicPr>
            <a:picLocks noChangeAspect="1" noChangeArrowheads="1"/>
          </p:cNvPicPr>
          <p:nvPr/>
        </p:nvPicPr>
        <p:blipFill>
          <a:blip r:embed="rId2"/>
          <a:srcRect/>
          <a:stretch>
            <a:fillRect/>
          </a:stretch>
        </p:blipFill>
        <p:spPr bwMode="auto">
          <a:xfrm>
            <a:off x="71438" y="2143125"/>
            <a:ext cx="5402262" cy="3624263"/>
          </a:xfrm>
          <a:prstGeom prst="rect">
            <a:avLst/>
          </a:prstGeom>
          <a:noFill/>
          <a:ln w="9525">
            <a:noFill/>
            <a:miter lim="800000"/>
            <a:headEnd/>
            <a:tailEnd/>
          </a:ln>
        </p:spPr>
      </p:pic>
      <p:pic>
        <p:nvPicPr>
          <p:cNvPr id="44034" name="Picture 3"/>
          <p:cNvPicPr>
            <a:picLocks noChangeAspect="1" noChangeArrowheads="1"/>
          </p:cNvPicPr>
          <p:nvPr/>
        </p:nvPicPr>
        <p:blipFill>
          <a:blip r:embed="rId3"/>
          <a:srcRect/>
          <a:stretch>
            <a:fillRect/>
          </a:stretch>
        </p:blipFill>
        <p:spPr bwMode="auto">
          <a:xfrm>
            <a:off x="5545138" y="1906588"/>
            <a:ext cx="3598862" cy="4094162"/>
          </a:xfrm>
          <a:prstGeom prst="rect">
            <a:avLst/>
          </a:prstGeom>
          <a:noFill/>
          <a:ln w="9525">
            <a:noFill/>
            <a:miter lim="800000"/>
            <a:headEnd/>
            <a:tailEnd/>
          </a:ln>
        </p:spPr>
      </p:pic>
      <p:sp>
        <p:nvSpPr>
          <p:cNvPr id="44035" name="Text Box 3"/>
          <p:cNvSpPr txBox="1">
            <a:spLocks noChangeArrowheads="1"/>
          </p:cNvSpPr>
          <p:nvPr/>
        </p:nvSpPr>
        <p:spPr bwMode="auto">
          <a:xfrm>
            <a:off x="2784475" y="690563"/>
            <a:ext cx="3448050" cy="519112"/>
          </a:xfrm>
          <a:prstGeom prst="rect">
            <a:avLst/>
          </a:prstGeom>
          <a:noFill/>
          <a:ln w="9525">
            <a:noFill/>
            <a:miter lim="800000"/>
            <a:headEnd/>
            <a:tailEnd/>
          </a:ln>
        </p:spPr>
        <p:txBody>
          <a:bodyPr wrap="none">
            <a:spAutoFit/>
          </a:bodyPr>
          <a:lstStyle/>
          <a:p>
            <a:r>
              <a:rPr lang="en-US" sz="2800" b="1" i="1">
                <a:solidFill>
                  <a:srgbClr val="333399"/>
                </a:solidFill>
              </a:rPr>
              <a:t>Trypanosoma cruzi</a:t>
            </a:r>
            <a:endParaRPr lang="en-US" sz="2800" b="1">
              <a:solidFill>
                <a:srgbClr val="333399"/>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p:cNvPicPr>
            <a:picLocks noChangeAspect="1" noChangeArrowheads="1"/>
          </p:cNvPicPr>
          <p:nvPr/>
        </p:nvPicPr>
        <p:blipFill>
          <a:blip r:embed="rId2"/>
          <a:srcRect/>
          <a:stretch>
            <a:fillRect/>
          </a:stretch>
        </p:blipFill>
        <p:spPr bwMode="auto">
          <a:xfrm>
            <a:off x="714375" y="382588"/>
            <a:ext cx="7429500" cy="6502400"/>
          </a:xfrm>
          <a:prstGeom prst="rect">
            <a:avLst/>
          </a:prstGeom>
          <a:noFill/>
          <a:ln w="9525">
            <a:noFill/>
            <a:miter lim="800000"/>
            <a:headEnd/>
            <a:tailEnd/>
          </a:ln>
        </p:spPr>
      </p:pic>
      <p:sp>
        <p:nvSpPr>
          <p:cNvPr id="45058" name="Text Box 3"/>
          <p:cNvSpPr txBox="1">
            <a:spLocks noChangeArrowheads="1"/>
          </p:cNvSpPr>
          <p:nvPr/>
        </p:nvSpPr>
        <p:spPr bwMode="auto">
          <a:xfrm>
            <a:off x="3840163" y="-23813"/>
            <a:ext cx="3446462" cy="523876"/>
          </a:xfrm>
          <a:prstGeom prst="rect">
            <a:avLst/>
          </a:prstGeom>
          <a:noFill/>
          <a:ln w="9525">
            <a:noFill/>
            <a:miter lim="800000"/>
            <a:headEnd/>
            <a:tailEnd/>
          </a:ln>
        </p:spPr>
        <p:txBody>
          <a:bodyPr wrap="none">
            <a:spAutoFit/>
          </a:bodyPr>
          <a:lstStyle/>
          <a:p>
            <a:r>
              <a:rPr lang="en-US" sz="2800" b="1" i="1">
                <a:solidFill>
                  <a:srgbClr val="333399"/>
                </a:solidFill>
              </a:rPr>
              <a:t>Toxoplasma gondii</a:t>
            </a:r>
            <a:endParaRPr lang="en-US" sz="2800" b="1">
              <a:solidFill>
                <a:srgbClr val="333399"/>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1" name="Group 2"/>
          <p:cNvGrpSpPr>
            <a:grpSpLocks/>
          </p:cNvGrpSpPr>
          <p:nvPr/>
        </p:nvGrpSpPr>
        <p:grpSpPr bwMode="auto">
          <a:xfrm>
            <a:off x="250825" y="836613"/>
            <a:ext cx="8713788" cy="4591050"/>
            <a:chOff x="158" y="527"/>
            <a:chExt cx="5489" cy="2892"/>
          </a:xfrm>
        </p:grpSpPr>
        <p:pic>
          <p:nvPicPr>
            <p:cNvPr id="46084" name="Picture 3"/>
            <p:cNvPicPr>
              <a:picLocks noChangeAspect="1" noChangeArrowheads="1"/>
            </p:cNvPicPr>
            <p:nvPr/>
          </p:nvPicPr>
          <p:blipFill>
            <a:blip r:embed="rId2"/>
            <a:srcRect/>
            <a:stretch>
              <a:fillRect/>
            </a:stretch>
          </p:blipFill>
          <p:spPr bwMode="auto">
            <a:xfrm>
              <a:off x="158" y="527"/>
              <a:ext cx="5489" cy="2892"/>
            </a:xfrm>
            <a:prstGeom prst="rect">
              <a:avLst/>
            </a:prstGeom>
            <a:noFill/>
            <a:ln w="9525">
              <a:noFill/>
              <a:miter lim="800000"/>
              <a:headEnd/>
              <a:tailEnd/>
            </a:ln>
          </p:spPr>
        </p:pic>
        <p:sp>
          <p:nvSpPr>
            <p:cNvPr id="46085" name="Text Box 4"/>
            <p:cNvSpPr txBox="1">
              <a:spLocks noChangeArrowheads="1"/>
            </p:cNvSpPr>
            <p:nvPr/>
          </p:nvSpPr>
          <p:spPr bwMode="auto">
            <a:xfrm>
              <a:off x="930" y="1240"/>
              <a:ext cx="628" cy="173"/>
            </a:xfrm>
            <a:prstGeom prst="rect">
              <a:avLst/>
            </a:prstGeom>
            <a:noFill/>
            <a:ln w="9525">
              <a:noFill/>
              <a:miter lim="800000"/>
              <a:headEnd/>
              <a:tailEnd/>
            </a:ln>
          </p:spPr>
          <p:txBody>
            <a:bodyPr wrap="none">
              <a:spAutoFit/>
            </a:bodyPr>
            <a:lstStyle/>
            <a:p>
              <a:r>
                <a:rPr lang="es-MX" sz="1200" b="1">
                  <a:solidFill>
                    <a:srgbClr val="000000"/>
                  </a:solidFill>
                  <a:latin typeface="Arial Narrow" pitchFamily="34" charset="0"/>
                </a:rPr>
                <a:t>endodiogenia</a:t>
              </a:r>
              <a:endParaRPr lang="es-ES" sz="1200" b="1">
                <a:solidFill>
                  <a:srgbClr val="000000"/>
                </a:solidFill>
                <a:latin typeface="Arial Narrow" pitchFamily="34" charset="0"/>
              </a:endParaRPr>
            </a:p>
          </p:txBody>
        </p:sp>
        <p:sp>
          <p:nvSpPr>
            <p:cNvPr id="46086" name="Text Box 5"/>
            <p:cNvSpPr txBox="1">
              <a:spLocks noChangeArrowheads="1"/>
            </p:cNvSpPr>
            <p:nvPr/>
          </p:nvSpPr>
          <p:spPr bwMode="auto">
            <a:xfrm>
              <a:off x="3920" y="1253"/>
              <a:ext cx="628" cy="173"/>
            </a:xfrm>
            <a:prstGeom prst="rect">
              <a:avLst/>
            </a:prstGeom>
            <a:noFill/>
            <a:ln w="9525">
              <a:noFill/>
              <a:miter lim="800000"/>
              <a:headEnd/>
              <a:tailEnd/>
            </a:ln>
          </p:spPr>
          <p:txBody>
            <a:bodyPr wrap="none">
              <a:spAutoFit/>
            </a:bodyPr>
            <a:lstStyle/>
            <a:p>
              <a:r>
                <a:rPr lang="es-MX" sz="1200" b="1">
                  <a:solidFill>
                    <a:srgbClr val="000000"/>
                  </a:solidFill>
                  <a:latin typeface="Arial Narrow" pitchFamily="34" charset="0"/>
                </a:rPr>
                <a:t>endodiogenia</a:t>
              </a:r>
              <a:endParaRPr lang="es-ES" sz="1200" b="1">
                <a:solidFill>
                  <a:srgbClr val="000000"/>
                </a:solidFill>
                <a:latin typeface="Arial Narrow" pitchFamily="34" charset="0"/>
              </a:endParaRPr>
            </a:p>
          </p:txBody>
        </p:sp>
      </p:grpSp>
      <p:sp>
        <p:nvSpPr>
          <p:cNvPr id="46082" name="Text Box 6"/>
          <p:cNvSpPr txBox="1">
            <a:spLocks noChangeArrowheads="1"/>
          </p:cNvSpPr>
          <p:nvPr/>
        </p:nvSpPr>
        <p:spPr bwMode="auto">
          <a:xfrm>
            <a:off x="5975350" y="768350"/>
            <a:ext cx="822325" cy="274638"/>
          </a:xfrm>
          <a:prstGeom prst="rect">
            <a:avLst/>
          </a:prstGeom>
          <a:noFill/>
          <a:ln w="9525">
            <a:noFill/>
            <a:miter lim="800000"/>
            <a:headEnd/>
            <a:tailEnd/>
          </a:ln>
        </p:spPr>
        <p:txBody>
          <a:bodyPr wrap="none">
            <a:spAutoFit/>
          </a:bodyPr>
          <a:lstStyle/>
          <a:p>
            <a:r>
              <a:rPr lang="es-MX" sz="1200">
                <a:solidFill>
                  <a:srgbClr val="000000"/>
                </a:solidFill>
                <a:latin typeface="Arial Narrow" pitchFamily="34" charset="0"/>
              </a:rPr>
              <a:t>Taquizoitos</a:t>
            </a:r>
            <a:endParaRPr lang="es-ES" sz="1200">
              <a:solidFill>
                <a:srgbClr val="000000"/>
              </a:solidFill>
              <a:latin typeface="Arial Narrow" pitchFamily="34" charset="0"/>
            </a:endParaRPr>
          </a:p>
        </p:txBody>
      </p:sp>
      <p:sp>
        <p:nvSpPr>
          <p:cNvPr id="46083" name="Text Box 7"/>
          <p:cNvSpPr txBox="1">
            <a:spLocks noChangeArrowheads="1"/>
          </p:cNvSpPr>
          <p:nvPr/>
        </p:nvSpPr>
        <p:spPr bwMode="auto">
          <a:xfrm>
            <a:off x="8039100" y="777875"/>
            <a:ext cx="801688" cy="274638"/>
          </a:xfrm>
          <a:prstGeom prst="rect">
            <a:avLst/>
          </a:prstGeom>
          <a:noFill/>
          <a:ln w="9525">
            <a:noFill/>
            <a:miter lim="800000"/>
            <a:headEnd/>
            <a:tailEnd/>
          </a:ln>
        </p:spPr>
        <p:txBody>
          <a:bodyPr wrap="none">
            <a:spAutoFit/>
          </a:bodyPr>
          <a:lstStyle/>
          <a:p>
            <a:r>
              <a:rPr lang="es-MX" sz="1200">
                <a:solidFill>
                  <a:srgbClr val="000000"/>
                </a:solidFill>
                <a:latin typeface="Arial Narrow" pitchFamily="34" charset="0"/>
              </a:rPr>
              <a:t>Bradizoitos</a:t>
            </a:r>
            <a:endParaRPr lang="es-ES" sz="1200">
              <a:solidFill>
                <a:srgbClr val="000000"/>
              </a:solidFill>
              <a:latin typeface="Arial Narrow"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ChangeArrowheads="1"/>
          </p:cNvSpPr>
          <p:nvPr/>
        </p:nvSpPr>
        <p:spPr bwMode="auto">
          <a:xfrm>
            <a:off x="714375" y="571500"/>
            <a:ext cx="7994650" cy="584200"/>
          </a:xfrm>
          <a:prstGeom prst="rect">
            <a:avLst/>
          </a:prstGeom>
          <a:noFill/>
          <a:ln w="9525">
            <a:noFill/>
            <a:miter lim="800000"/>
            <a:headEnd/>
            <a:tailEnd/>
          </a:ln>
        </p:spPr>
        <p:txBody>
          <a:bodyPr>
            <a:spAutoFit/>
          </a:bodyPr>
          <a:lstStyle/>
          <a:p>
            <a:r>
              <a:rPr lang="es-ES" sz="3200" b="1">
                <a:solidFill>
                  <a:srgbClr val="333399"/>
                </a:solidFill>
                <a:cs typeface="Times New Roman" pitchFamily="18" charset="0"/>
              </a:rPr>
              <a:t>Conceptos Generales de Parasitología</a:t>
            </a:r>
            <a:r>
              <a:rPr lang="es-ES" sz="3200" b="1">
                <a:solidFill>
                  <a:srgbClr val="333399"/>
                </a:solidFill>
              </a:rPr>
              <a:t> </a:t>
            </a:r>
            <a:endParaRPr lang="en-GB" sz="3200" b="1">
              <a:solidFill>
                <a:srgbClr val="333399"/>
              </a:solidFill>
            </a:endParaRPr>
          </a:p>
        </p:txBody>
      </p:sp>
      <p:sp>
        <p:nvSpPr>
          <p:cNvPr id="16386" name="Rectangle 4"/>
          <p:cNvSpPr>
            <a:spLocks noChangeArrowheads="1"/>
          </p:cNvSpPr>
          <p:nvPr/>
        </p:nvSpPr>
        <p:spPr bwMode="auto">
          <a:xfrm>
            <a:off x="642938" y="1428750"/>
            <a:ext cx="8143875" cy="4968875"/>
          </a:xfrm>
          <a:prstGeom prst="rect">
            <a:avLst/>
          </a:prstGeom>
          <a:noFill/>
          <a:ln w="9525">
            <a:noFill/>
            <a:miter lim="800000"/>
            <a:headEnd/>
            <a:tailEnd/>
          </a:ln>
        </p:spPr>
        <p:txBody>
          <a:bodyPr>
            <a:spAutoFit/>
          </a:bodyPr>
          <a:lstStyle/>
          <a:p>
            <a:r>
              <a:rPr lang="es-AR" sz="2000" b="1"/>
              <a:t>Parasitología:</a:t>
            </a:r>
            <a:r>
              <a:rPr lang="es-AR" sz="2000"/>
              <a:t> es una rama de la biología que estudia los fenómenos de dependencia o interrelación entre los organismos parásitos con sus hospedadores y el medio ambiente. </a:t>
            </a:r>
          </a:p>
          <a:p>
            <a:r>
              <a:rPr lang="es-AR" sz="2000"/>
              <a:t> </a:t>
            </a:r>
          </a:p>
          <a:p>
            <a:r>
              <a:rPr lang="es-AR" sz="2000" b="1"/>
              <a:t>Parasitismo:</a:t>
            </a:r>
            <a:r>
              <a:rPr lang="es-AR" sz="2000"/>
              <a:t> es una asociación biológica entre dos especies diferentes, donde una de ellas, el </a:t>
            </a:r>
            <a:r>
              <a:rPr lang="es-AR" sz="2000" i="1"/>
              <a:t>parásito</a:t>
            </a:r>
            <a:r>
              <a:rPr lang="es-AR" sz="2000"/>
              <a:t>, vive a expensas de la otra, llamada </a:t>
            </a:r>
            <a:r>
              <a:rPr lang="es-AR" sz="2000" i="1"/>
              <a:t>hospedador</a:t>
            </a:r>
            <a:r>
              <a:rPr lang="es-AR" sz="2000"/>
              <a:t>, obteniendo de éste nutrientes y protección física, al cual puede eventualmente producir daño. </a:t>
            </a:r>
          </a:p>
          <a:p>
            <a:r>
              <a:rPr lang="es-AR" sz="2000"/>
              <a:t>El parásito es </a:t>
            </a:r>
            <a:r>
              <a:rPr lang="es-AR" sz="2000" b="1"/>
              <a:t>metabólicamente dependiente</a:t>
            </a:r>
            <a:r>
              <a:rPr lang="es-AR" sz="2000"/>
              <a:t> del hospedador.</a:t>
            </a:r>
          </a:p>
          <a:p>
            <a:endParaRPr lang="es-AR" sz="2000"/>
          </a:p>
          <a:p>
            <a:r>
              <a:rPr lang="es-AR" sz="2000" b="1"/>
              <a:t>Comensalismo: </a:t>
            </a:r>
            <a:r>
              <a:rPr lang="es-AR" sz="2000"/>
              <a:t>es una asociación biológica entre dos especies diferentes, en la cual uno de los socios, llamado </a:t>
            </a:r>
            <a:r>
              <a:rPr lang="es-AR" sz="2000" i="1"/>
              <a:t>comensal,</a:t>
            </a:r>
            <a:r>
              <a:rPr lang="es-AR" sz="2000"/>
              <a:t> se beneficia obteniendo nutrientes y protección física, de otro organismo, llamado </a:t>
            </a:r>
            <a:r>
              <a:rPr lang="es-AR" sz="2000" i="1"/>
              <a:t>hospedador</a:t>
            </a:r>
            <a:r>
              <a:rPr lang="es-AR" sz="2000"/>
              <a:t>, generalmente de mayor tamaño. El comensal no es metabólicamente dependiente del hospedador.</a:t>
            </a:r>
          </a:p>
          <a:p>
            <a:endParaRPr lang="es-AR" sz="200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Box 3"/>
          <p:cNvSpPr txBox="1">
            <a:spLocks noChangeArrowheads="1"/>
          </p:cNvSpPr>
          <p:nvPr/>
        </p:nvSpPr>
        <p:spPr bwMode="auto">
          <a:xfrm>
            <a:off x="2784475" y="325438"/>
            <a:ext cx="3446463" cy="523875"/>
          </a:xfrm>
          <a:prstGeom prst="rect">
            <a:avLst/>
          </a:prstGeom>
          <a:noFill/>
          <a:ln w="9525">
            <a:noFill/>
            <a:miter lim="800000"/>
            <a:headEnd/>
            <a:tailEnd/>
          </a:ln>
        </p:spPr>
        <p:txBody>
          <a:bodyPr wrap="none">
            <a:spAutoFit/>
          </a:bodyPr>
          <a:lstStyle/>
          <a:p>
            <a:r>
              <a:rPr lang="en-US" sz="2800" b="1" i="1">
                <a:solidFill>
                  <a:srgbClr val="333399"/>
                </a:solidFill>
              </a:rPr>
              <a:t>Toxoplasma gondii</a:t>
            </a:r>
            <a:endParaRPr lang="en-US" sz="2800" b="1">
              <a:solidFill>
                <a:srgbClr val="333399"/>
              </a:solidFill>
            </a:endParaRPr>
          </a:p>
        </p:txBody>
      </p:sp>
      <p:sp>
        <p:nvSpPr>
          <p:cNvPr id="47106" name="Rectangle 3"/>
          <p:cNvSpPr txBox="1">
            <a:spLocks noChangeArrowheads="1"/>
          </p:cNvSpPr>
          <p:nvPr/>
        </p:nvSpPr>
        <p:spPr bwMode="auto">
          <a:xfrm>
            <a:off x="395288" y="1103313"/>
            <a:ext cx="8382000" cy="5254625"/>
          </a:xfrm>
          <a:prstGeom prst="rect">
            <a:avLst/>
          </a:prstGeom>
          <a:noFill/>
          <a:ln w="9525">
            <a:noFill/>
            <a:miter lim="800000"/>
            <a:headEnd/>
            <a:tailEnd/>
          </a:ln>
        </p:spPr>
        <p:txBody>
          <a:bodyPr/>
          <a:lstStyle/>
          <a:p>
            <a:pPr marL="342900" indent="-342900" algn="just">
              <a:lnSpc>
                <a:spcPct val="120000"/>
              </a:lnSpc>
              <a:spcBef>
                <a:spcPct val="20000"/>
              </a:spcBef>
              <a:buFont typeface="Arial" charset="0"/>
              <a:buChar char="•"/>
            </a:pPr>
            <a:r>
              <a:rPr lang="es-MX" sz="3200">
                <a:latin typeface="Calibri" pitchFamily="34" charset="0"/>
              </a:rPr>
              <a:t>La seroprevalencia y la prevalencia de la infección congénita está altamente relacionada a la región geográfica.</a:t>
            </a:r>
          </a:p>
          <a:p>
            <a:pPr marL="342900" indent="-342900">
              <a:lnSpc>
                <a:spcPct val="120000"/>
              </a:lnSpc>
              <a:spcBef>
                <a:spcPct val="20000"/>
              </a:spcBef>
              <a:buFont typeface="Arial" charset="0"/>
              <a:buChar char="•"/>
            </a:pPr>
            <a:r>
              <a:rPr lang="es-MX" sz="3200">
                <a:latin typeface="Calibri" pitchFamily="34" charset="0"/>
              </a:rPr>
              <a:t>A los hábitos de higiene y alimentación.</a:t>
            </a:r>
          </a:p>
          <a:p>
            <a:pPr marL="342900" indent="-342900">
              <a:lnSpc>
                <a:spcPct val="120000"/>
              </a:lnSpc>
              <a:spcBef>
                <a:spcPct val="20000"/>
              </a:spcBef>
              <a:buFont typeface="Arial" charset="0"/>
              <a:buChar char="•"/>
            </a:pPr>
            <a:r>
              <a:rPr lang="es-MX" sz="3200">
                <a:latin typeface="Calibri" pitchFamily="34" charset="0"/>
              </a:rPr>
              <a:t>Aumenta con la edad.</a:t>
            </a:r>
          </a:p>
          <a:p>
            <a:pPr marL="342900" indent="-342900">
              <a:lnSpc>
                <a:spcPct val="120000"/>
              </a:lnSpc>
              <a:spcBef>
                <a:spcPct val="20000"/>
              </a:spcBef>
              <a:buFont typeface="Arial" charset="0"/>
              <a:buChar char="•"/>
            </a:pPr>
            <a:r>
              <a:rPr lang="es-MX" sz="3200">
                <a:latin typeface="Calibri" pitchFamily="34" charset="0"/>
              </a:rPr>
              <a:t>No varia mayormente por sexo.</a:t>
            </a:r>
          </a:p>
          <a:p>
            <a:pPr marL="342900" indent="-342900" algn="just">
              <a:lnSpc>
                <a:spcPct val="120000"/>
              </a:lnSpc>
              <a:spcBef>
                <a:spcPct val="20000"/>
              </a:spcBef>
              <a:buFont typeface="Arial" charset="0"/>
              <a:buChar char="•"/>
            </a:pPr>
            <a:r>
              <a:rPr lang="es-MX" sz="3200">
                <a:latin typeface="Calibri" pitchFamily="34" charset="0"/>
              </a:rPr>
              <a:t>Tiende a disminuir en zonas frías, desérticas y a grandes alturas.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3"/>
          <p:cNvSpPr txBox="1">
            <a:spLocks noChangeArrowheads="1"/>
          </p:cNvSpPr>
          <p:nvPr/>
        </p:nvSpPr>
        <p:spPr bwMode="auto">
          <a:xfrm>
            <a:off x="728663" y="908050"/>
            <a:ext cx="7772400" cy="4608513"/>
          </a:xfrm>
          <a:prstGeom prst="rect">
            <a:avLst/>
          </a:prstGeom>
          <a:noFill/>
          <a:ln w="9525">
            <a:noFill/>
            <a:miter lim="800000"/>
            <a:headEnd/>
            <a:tailEnd/>
          </a:ln>
        </p:spPr>
        <p:txBody>
          <a:bodyPr/>
          <a:lstStyle/>
          <a:p>
            <a:pPr marL="342900" indent="-342900">
              <a:spcBef>
                <a:spcPct val="20000"/>
              </a:spcBef>
              <a:buFont typeface="Arial" charset="0"/>
              <a:buChar char="•"/>
            </a:pPr>
            <a:r>
              <a:rPr lang="es-ES" sz="3200">
                <a:latin typeface="Calibri" pitchFamily="34" charset="0"/>
              </a:rPr>
              <a:t>Vía oral</a:t>
            </a:r>
          </a:p>
          <a:p>
            <a:pPr marL="742950" lvl="1" indent="-285750">
              <a:spcBef>
                <a:spcPct val="20000"/>
              </a:spcBef>
              <a:buFont typeface="Arial" charset="0"/>
              <a:buChar char="–"/>
            </a:pPr>
            <a:r>
              <a:rPr lang="es-ES" sz="2800">
                <a:latin typeface="Calibri" pitchFamily="34" charset="0"/>
              </a:rPr>
              <a:t>Carnes poco cocidas</a:t>
            </a:r>
          </a:p>
          <a:p>
            <a:pPr marL="742950" lvl="1" indent="-285750">
              <a:spcBef>
                <a:spcPct val="20000"/>
              </a:spcBef>
              <a:buFont typeface="Arial" charset="0"/>
              <a:buChar char="–"/>
            </a:pPr>
            <a:r>
              <a:rPr lang="es-ES" sz="2800">
                <a:latin typeface="Calibri" pitchFamily="34" charset="0"/>
              </a:rPr>
              <a:t>Agua o comida contaminada con ooquistes fecales del gato. Solo se eliminan durante un período corto durante la primera infección del gato.</a:t>
            </a:r>
          </a:p>
          <a:p>
            <a:pPr marL="342900" indent="-342900">
              <a:spcBef>
                <a:spcPct val="20000"/>
              </a:spcBef>
              <a:buFont typeface="Arial" charset="0"/>
              <a:buChar char="•"/>
            </a:pPr>
            <a:r>
              <a:rPr lang="es-ES" sz="3200">
                <a:latin typeface="Calibri" pitchFamily="34" charset="0"/>
              </a:rPr>
              <a:t>Transplante de órganos</a:t>
            </a:r>
          </a:p>
          <a:p>
            <a:pPr marL="342900" indent="-342900">
              <a:spcBef>
                <a:spcPct val="20000"/>
              </a:spcBef>
              <a:buFont typeface="Arial" charset="0"/>
              <a:buChar char="•"/>
            </a:pPr>
            <a:r>
              <a:rPr lang="es-ES" sz="3600">
                <a:latin typeface="Calibri" pitchFamily="34" charset="0"/>
              </a:rPr>
              <a:t>Transplacentaria, congénita</a:t>
            </a:r>
          </a:p>
          <a:p>
            <a:pPr marL="342900" indent="-342900">
              <a:spcBef>
                <a:spcPct val="20000"/>
              </a:spcBef>
              <a:buFont typeface="Arial" charset="0"/>
              <a:buChar char="•"/>
            </a:pPr>
            <a:r>
              <a:rPr lang="es-ES" sz="3200">
                <a:latin typeface="Calibri" pitchFamily="34" charset="0"/>
              </a:rPr>
              <a:t>Accidental</a:t>
            </a:r>
          </a:p>
          <a:p>
            <a:pPr marL="742950" lvl="1" indent="-285750">
              <a:spcBef>
                <a:spcPct val="20000"/>
              </a:spcBef>
              <a:buFont typeface="Arial" charset="0"/>
              <a:buChar char="–"/>
            </a:pPr>
            <a:r>
              <a:rPr lang="es-ES" sz="2800">
                <a:latin typeface="Calibri" pitchFamily="34" charset="0"/>
              </a:rPr>
              <a:t>Contacto con agujas o animales infectados.</a:t>
            </a:r>
          </a:p>
        </p:txBody>
      </p:sp>
      <p:sp>
        <p:nvSpPr>
          <p:cNvPr id="48130" name="Text Box 3"/>
          <p:cNvSpPr txBox="1">
            <a:spLocks noChangeArrowheads="1"/>
          </p:cNvSpPr>
          <p:nvPr/>
        </p:nvSpPr>
        <p:spPr bwMode="auto">
          <a:xfrm>
            <a:off x="2286000" y="404813"/>
            <a:ext cx="3870325" cy="523875"/>
          </a:xfrm>
          <a:prstGeom prst="rect">
            <a:avLst/>
          </a:prstGeom>
          <a:noFill/>
          <a:ln w="9525">
            <a:noFill/>
            <a:miter lim="800000"/>
            <a:headEnd/>
            <a:tailEnd/>
          </a:ln>
        </p:spPr>
        <p:txBody>
          <a:bodyPr wrap="none">
            <a:spAutoFit/>
          </a:bodyPr>
          <a:lstStyle/>
          <a:p>
            <a:r>
              <a:rPr lang="en-US" sz="2800" b="1">
                <a:solidFill>
                  <a:srgbClr val="333399"/>
                </a:solidFill>
              </a:rPr>
              <a:t>Transmisión </a:t>
            </a:r>
            <a:r>
              <a:rPr lang="en-US" sz="2800" b="1" i="1">
                <a:solidFill>
                  <a:srgbClr val="333399"/>
                </a:solidFill>
              </a:rPr>
              <a:t>T. gondii</a:t>
            </a:r>
            <a:endParaRPr lang="en-US" sz="2800" b="1">
              <a:solidFill>
                <a:srgbClr val="333399"/>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 descr="http://1.bp.blogspot.com/-skUfDeL3FDg/ULCxqgB-CYI/AAAAAAAABuc/XqPksoEdq6M/s1600/toxoplasmosis.jpg"/>
          <p:cNvPicPr>
            <a:picLocks noChangeAspect="1" noChangeArrowheads="1"/>
          </p:cNvPicPr>
          <p:nvPr/>
        </p:nvPicPr>
        <p:blipFill>
          <a:blip r:embed="rId2"/>
          <a:srcRect/>
          <a:stretch>
            <a:fillRect/>
          </a:stretch>
        </p:blipFill>
        <p:spPr bwMode="auto">
          <a:xfrm>
            <a:off x="1357313" y="142875"/>
            <a:ext cx="6510337" cy="6643688"/>
          </a:xfrm>
          <a:prstGeom prst="rect">
            <a:avLst/>
          </a:prstGeom>
          <a:noFill/>
          <a:ln w="9525">
            <a:noFill/>
            <a:miter lim="800000"/>
            <a:headEnd/>
            <a:tailEnd/>
          </a:ln>
        </p:spPr>
      </p:pic>
      <p:sp>
        <p:nvSpPr>
          <p:cNvPr id="49154" name="Text Box 3"/>
          <p:cNvSpPr txBox="1">
            <a:spLocks noChangeArrowheads="1"/>
          </p:cNvSpPr>
          <p:nvPr/>
        </p:nvSpPr>
        <p:spPr bwMode="auto">
          <a:xfrm>
            <a:off x="0" y="142875"/>
            <a:ext cx="3446463" cy="523875"/>
          </a:xfrm>
          <a:prstGeom prst="rect">
            <a:avLst/>
          </a:prstGeom>
          <a:noFill/>
          <a:ln w="9525">
            <a:noFill/>
            <a:miter lim="800000"/>
            <a:headEnd/>
            <a:tailEnd/>
          </a:ln>
        </p:spPr>
        <p:txBody>
          <a:bodyPr wrap="none">
            <a:spAutoFit/>
          </a:bodyPr>
          <a:lstStyle/>
          <a:p>
            <a:r>
              <a:rPr lang="en-US" sz="2800" b="1" i="1">
                <a:solidFill>
                  <a:srgbClr val="333399"/>
                </a:solidFill>
              </a:rPr>
              <a:t>Toxoplasma gondii</a:t>
            </a:r>
            <a:endParaRPr lang="en-US" sz="2800" b="1">
              <a:solidFill>
                <a:srgbClr val="333399"/>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5" descr="http://www.rinconeducativo.org/radiacio/mapa-mundi.jpg"/>
          <p:cNvPicPr>
            <a:picLocks noChangeAspect="1" noChangeArrowheads="1"/>
          </p:cNvPicPr>
          <p:nvPr/>
        </p:nvPicPr>
        <p:blipFill>
          <a:blip r:embed="rId2"/>
          <a:srcRect/>
          <a:stretch>
            <a:fillRect/>
          </a:stretch>
        </p:blipFill>
        <p:spPr bwMode="auto">
          <a:xfrm>
            <a:off x="857250" y="1620838"/>
            <a:ext cx="7715250" cy="4737100"/>
          </a:xfrm>
          <a:prstGeom prst="rect">
            <a:avLst/>
          </a:prstGeom>
          <a:noFill/>
          <a:ln w="9525">
            <a:noFill/>
            <a:miter lim="800000"/>
            <a:headEnd/>
            <a:tailEnd/>
          </a:ln>
        </p:spPr>
      </p:pic>
      <p:sp>
        <p:nvSpPr>
          <p:cNvPr id="50178" name="Text Box 3"/>
          <p:cNvSpPr txBox="1">
            <a:spLocks noChangeArrowheads="1"/>
          </p:cNvSpPr>
          <p:nvPr/>
        </p:nvSpPr>
        <p:spPr bwMode="auto">
          <a:xfrm>
            <a:off x="2463800" y="404813"/>
            <a:ext cx="3751263" cy="523875"/>
          </a:xfrm>
          <a:prstGeom prst="rect">
            <a:avLst/>
          </a:prstGeom>
          <a:noFill/>
          <a:ln w="9525">
            <a:noFill/>
            <a:miter lim="800000"/>
            <a:headEnd/>
            <a:tailEnd/>
          </a:ln>
        </p:spPr>
        <p:txBody>
          <a:bodyPr wrap="none">
            <a:spAutoFit/>
          </a:bodyPr>
          <a:lstStyle/>
          <a:p>
            <a:r>
              <a:rPr lang="en-US" sz="2800" b="1">
                <a:solidFill>
                  <a:srgbClr val="333399"/>
                </a:solidFill>
              </a:rPr>
              <a:t>Prevalencia </a:t>
            </a:r>
            <a:r>
              <a:rPr lang="en-US" sz="2800" b="1" i="1">
                <a:solidFill>
                  <a:srgbClr val="333399"/>
                </a:solidFill>
              </a:rPr>
              <a:t>T. gondii</a:t>
            </a:r>
            <a:endParaRPr lang="en-US" sz="2800" b="1">
              <a:solidFill>
                <a:srgbClr val="333399"/>
              </a:solidFill>
            </a:endParaRPr>
          </a:p>
        </p:txBody>
      </p:sp>
      <p:sp>
        <p:nvSpPr>
          <p:cNvPr id="50179" name="Text Box 5"/>
          <p:cNvSpPr txBox="1">
            <a:spLocks noChangeArrowheads="1"/>
          </p:cNvSpPr>
          <p:nvPr/>
        </p:nvSpPr>
        <p:spPr bwMode="auto">
          <a:xfrm>
            <a:off x="1452563" y="4714875"/>
            <a:ext cx="1333500" cy="314325"/>
          </a:xfrm>
          <a:prstGeom prst="rect">
            <a:avLst/>
          </a:prstGeom>
          <a:solidFill>
            <a:srgbClr val="3333FF"/>
          </a:solidFill>
          <a:ln w="9525">
            <a:solidFill>
              <a:srgbClr val="00FF00"/>
            </a:solidFill>
            <a:miter lim="800000"/>
            <a:headEnd/>
            <a:tailEnd/>
          </a:ln>
        </p:spPr>
        <p:txBody>
          <a:bodyPr wrap="none">
            <a:spAutoFit/>
          </a:bodyPr>
          <a:lstStyle/>
          <a:p>
            <a:pPr algn="ctr"/>
            <a:r>
              <a:rPr lang="es-MX" sz="1400" b="1">
                <a:solidFill>
                  <a:schemeClr val="bg1"/>
                </a:solidFill>
                <a:latin typeface="Calibri" pitchFamily="34" charset="0"/>
              </a:rPr>
              <a:t>Colombia 51%</a:t>
            </a:r>
            <a:endParaRPr lang="es-ES" sz="1400" b="1">
              <a:solidFill>
                <a:schemeClr val="bg1"/>
              </a:solidFill>
              <a:latin typeface="Calibri" pitchFamily="34" charset="0"/>
            </a:endParaRPr>
          </a:p>
        </p:txBody>
      </p:sp>
      <p:sp>
        <p:nvSpPr>
          <p:cNvPr id="50180" name="Text Box 6"/>
          <p:cNvSpPr txBox="1">
            <a:spLocks noChangeArrowheads="1"/>
          </p:cNvSpPr>
          <p:nvPr/>
        </p:nvSpPr>
        <p:spPr bwMode="auto">
          <a:xfrm>
            <a:off x="3200400" y="5072063"/>
            <a:ext cx="1049338" cy="314325"/>
          </a:xfrm>
          <a:prstGeom prst="rect">
            <a:avLst/>
          </a:prstGeom>
          <a:solidFill>
            <a:srgbClr val="3333FF"/>
          </a:solidFill>
          <a:ln w="9525">
            <a:solidFill>
              <a:srgbClr val="00FF00"/>
            </a:solidFill>
            <a:miter lim="800000"/>
            <a:headEnd/>
            <a:tailEnd/>
          </a:ln>
        </p:spPr>
        <p:txBody>
          <a:bodyPr wrap="none">
            <a:spAutoFit/>
          </a:bodyPr>
          <a:lstStyle/>
          <a:p>
            <a:pPr algn="ctr"/>
            <a:r>
              <a:rPr lang="es-MX" sz="1400" b="1">
                <a:solidFill>
                  <a:schemeClr val="bg1"/>
                </a:solidFill>
                <a:latin typeface="Calibri" pitchFamily="34" charset="0"/>
              </a:rPr>
              <a:t>Brasil 56%</a:t>
            </a:r>
            <a:endParaRPr lang="es-ES" sz="1400" b="1">
              <a:solidFill>
                <a:schemeClr val="bg1"/>
              </a:solidFill>
              <a:latin typeface="Calibri" pitchFamily="34" charset="0"/>
            </a:endParaRPr>
          </a:p>
        </p:txBody>
      </p:sp>
      <p:sp>
        <p:nvSpPr>
          <p:cNvPr id="50181" name="Text Box 7"/>
          <p:cNvSpPr txBox="1">
            <a:spLocks noChangeArrowheads="1"/>
          </p:cNvSpPr>
          <p:nvPr/>
        </p:nvSpPr>
        <p:spPr bwMode="auto">
          <a:xfrm>
            <a:off x="2571750" y="2214563"/>
            <a:ext cx="1185863" cy="314325"/>
          </a:xfrm>
          <a:prstGeom prst="rect">
            <a:avLst/>
          </a:prstGeom>
          <a:solidFill>
            <a:srgbClr val="3333FF"/>
          </a:solidFill>
          <a:ln w="9525">
            <a:solidFill>
              <a:srgbClr val="00FF00"/>
            </a:solidFill>
            <a:miter lim="800000"/>
            <a:headEnd/>
            <a:tailEnd/>
          </a:ln>
        </p:spPr>
        <p:txBody>
          <a:bodyPr wrap="none">
            <a:spAutoFit/>
          </a:bodyPr>
          <a:lstStyle/>
          <a:p>
            <a:pPr algn="ctr"/>
            <a:r>
              <a:rPr lang="es-MX" sz="1400" b="1">
                <a:solidFill>
                  <a:schemeClr val="bg1"/>
                </a:solidFill>
                <a:latin typeface="Calibri" pitchFamily="34" charset="0"/>
              </a:rPr>
              <a:t>Canadá 20%</a:t>
            </a:r>
            <a:endParaRPr lang="es-ES" sz="1400" b="1">
              <a:solidFill>
                <a:schemeClr val="bg1"/>
              </a:solidFill>
              <a:latin typeface="Calibri" pitchFamily="34" charset="0"/>
            </a:endParaRPr>
          </a:p>
        </p:txBody>
      </p:sp>
      <p:sp>
        <p:nvSpPr>
          <p:cNvPr id="50182" name="Text Box 8"/>
          <p:cNvSpPr txBox="1">
            <a:spLocks noChangeArrowheads="1"/>
          </p:cNvSpPr>
          <p:nvPr/>
        </p:nvSpPr>
        <p:spPr bwMode="auto">
          <a:xfrm>
            <a:off x="1828800" y="3929063"/>
            <a:ext cx="1185863" cy="314325"/>
          </a:xfrm>
          <a:prstGeom prst="rect">
            <a:avLst/>
          </a:prstGeom>
          <a:solidFill>
            <a:srgbClr val="3333FF"/>
          </a:solidFill>
          <a:ln w="9525">
            <a:solidFill>
              <a:srgbClr val="00FF00"/>
            </a:solidFill>
            <a:miter lim="800000"/>
            <a:headEnd/>
            <a:tailEnd/>
          </a:ln>
        </p:spPr>
        <p:txBody>
          <a:bodyPr wrap="none">
            <a:spAutoFit/>
          </a:bodyPr>
          <a:lstStyle/>
          <a:p>
            <a:pPr algn="ctr"/>
            <a:r>
              <a:rPr lang="es-MX" sz="1400" b="1">
                <a:solidFill>
                  <a:schemeClr val="bg1"/>
                </a:solidFill>
                <a:latin typeface="Calibri" pitchFamily="34" charset="0"/>
              </a:rPr>
              <a:t>USA 30-40%</a:t>
            </a:r>
            <a:endParaRPr lang="es-ES" sz="1400" b="1">
              <a:solidFill>
                <a:schemeClr val="bg1"/>
              </a:solidFill>
              <a:latin typeface="Calibri" pitchFamily="34" charset="0"/>
            </a:endParaRPr>
          </a:p>
        </p:txBody>
      </p:sp>
      <p:sp>
        <p:nvSpPr>
          <p:cNvPr id="50183" name="Text Box 9"/>
          <p:cNvSpPr txBox="1">
            <a:spLocks noChangeArrowheads="1"/>
          </p:cNvSpPr>
          <p:nvPr/>
        </p:nvSpPr>
        <p:spPr bwMode="auto">
          <a:xfrm>
            <a:off x="4578350" y="3381375"/>
            <a:ext cx="1422400" cy="307975"/>
          </a:xfrm>
          <a:prstGeom prst="rect">
            <a:avLst/>
          </a:prstGeom>
          <a:solidFill>
            <a:srgbClr val="3333FF"/>
          </a:solidFill>
          <a:ln w="9525">
            <a:solidFill>
              <a:srgbClr val="00FF00"/>
            </a:solidFill>
            <a:miter lim="800000"/>
            <a:headEnd/>
            <a:tailEnd/>
          </a:ln>
        </p:spPr>
        <p:txBody>
          <a:bodyPr>
            <a:spAutoFit/>
          </a:bodyPr>
          <a:lstStyle/>
          <a:p>
            <a:pPr algn="ctr"/>
            <a:r>
              <a:rPr lang="es-MX" sz="1400" b="1">
                <a:solidFill>
                  <a:schemeClr val="bg1"/>
                </a:solidFill>
                <a:latin typeface="Calibri" pitchFamily="34" charset="0"/>
              </a:rPr>
              <a:t>Francia 50-60%</a:t>
            </a:r>
            <a:endParaRPr lang="es-ES" sz="1400" b="1">
              <a:solidFill>
                <a:schemeClr val="bg1"/>
              </a:solidFill>
              <a:latin typeface="Calibri" pitchFamily="34" charset="0"/>
            </a:endParaRPr>
          </a:p>
        </p:txBody>
      </p:sp>
      <p:sp>
        <p:nvSpPr>
          <p:cNvPr id="50184" name="Text Box 10"/>
          <p:cNvSpPr txBox="1">
            <a:spLocks noChangeArrowheads="1"/>
          </p:cNvSpPr>
          <p:nvPr/>
        </p:nvSpPr>
        <p:spPr bwMode="auto">
          <a:xfrm>
            <a:off x="7400925" y="4033838"/>
            <a:ext cx="1057275" cy="314325"/>
          </a:xfrm>
          <a:prstGeom prst="rect">
            <a:avLst/>
          </a:prstGeom>
          <a:solidFill>
            <a:srgbClr val="3333FF"/>
          </a:solidFill>
          <a:ln w="9525">
            <a:solidFill>
              <a:srgbClr val="00FF00"/>
            </a:solidFill>
            <a:miter lim="800000"/>
            <a:headEnd/>
            <a:tailEnd/>
          </a:ln>
        </p:spPr>
        <p:txBody>
          <a:bodyPr wrap="none">
            <a:spAutoFit/>
          </a:bodyPr>
          <a:lstStyle/>
          <a:p>
            <a:pPr algn="ctr"/>
            <a:r>
              <a:rPr lang="es-MX" sz="1400" b="1">
                <a:solidFill>
                  <a:schemeClr val="bg1"/>
                </a:solidFill>
                <a:latin typeface="Calibri" pitchFamily="34" charset="0"/>
              </a:rPr>
              <a:t>Japón 25%</a:t>
            </a:r>
            <a:endParaRPr lang="es-ES" sz="1400" b="1">
              <a:solidFill>
                <a:schemeClr val="bg1"/>
              </a:solidFill>
              <a:latin typeface="Calibri" pitchFamily="34" charset="0"/>
            </a:endParaRPr>
          </a:p>
        </p:txBody>
      </p:sp>
      <p:sp>
        <p:nvSpPr>
          <p:cNvPr id="50185" name="Text Box 11"/>
          <p:cNvSpPr txBox="1">
            <a:spLocks noChangeArrowheads="1"/>
          </p:cNvSpPr>
          <p:nvPr/>
        </p:nvSpPr>
        <p:spPr bwMode="auto">
          <a:xfrm>
            <a:off x="4578350" y="3000375"/>
            <a:ext cx="1323975" cy="307975"/>
          </a:xfrm>
          <a:prstGeom prst="rect">
            <a:avLst/>
          </a:prstGeom>
          <a:solidFill>
            <a:srgbClr val="3333FF"/>
          </a:solidFill>
          <a:ln w="9525">
            <a:solidFill>
              <a:srgbClr val="00FF00"/>
            </a:solidFill>
            <a:miter lim="800000"/>
            <a:headEnd/>
            <a:tailEnd/>
          </a:ln>
        </p:spPr>
        <p:txBody>
          <a:bodyPr>
            <a:spAutoFit/>
          </a:bodyPr>
          <a:lstStyle/>
          <a:p>
            <a:pPr algn="ctr"/>
            <a:r>
              <a:rPr lang="es-MX" sz="1400" b="1">
                <a:solidFill>
                  <a:schemeClr val="bg1"/>
                </a:solidFill>
                <a:latin typeface="Calibri" pitchFamily="34" charset="0"/>
              </a:rPr>
              <a:t>Alemania 64%</a:t>
            </a:r>
            <a:endParaRPr lang="es-ES" sz="1400" b="1">
              <a:solidFill>
                <a:schemeClr val="bg1"/>
              </a:solidFill>
              <a:latin typeface="Calibri" pitchFamily="34" charset="0"/>
            </a:endParaRPr>
          </a:p>
        </p:txBody>
      </p:sp>
      <p:sp>
        <p:nvSpPr>
          <p:cNvPr id="50186" name="Text Box 6"/>
          <p:cNvSpPr txBox="1">
            <a:spLocks noChangeArrowheads="1"/>
          </p:cNvSpPr>
          <p:nvPr/>
        </p:nvSpPr>
        <p:spPr bwMode="auto">
          <a:xfrm>
            <a:off x="2857500" y="5786438"/>
            <a:ext cx="1268413" cy="307975"/>
          </a:xfrm>
          <a:prstGeom prst="rect">
            <a:avLst/>
          </a:prstGeom>
          <a:solidFill>
            <a:srgbClr val="3333FF"/>
          </a:solidFill>
          <a:ln w="9525">
            <a:solidFill>
              <a:srgbClr val="00FF00"/>
            </a:solidFill>
            <a:miter lim="800000"/>
            <a:headEnd/>
            <a:tailEnd/>
          </a:ln>
        </p:spPr>
        <p:txBody>
          <a:bodyPr wrap="none">
            <a:spAutoFit/>
          </a:bodyPr>
          <a:lstStyle/>
          <a:p>
            <a:pPr algn="ctr"/>
            <a:r>
              <a:rPr lang="es-MX" sz="1400" b="1">
                <a:solidFill>
                  <a:schemeClr val="bg1"/>
                </a:solidFill>
                <a:latin typeface="Calibri" pitchFamily="34" charset="0"/>
              </a:rPr>
              <a:t>Argentina 40%</a:t>
            </a:r>
            <a:endParaRPr lang="es-ES" sz="1400" b="1">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3"/>
          <p:cNvPicPr>
            <a:picLocks noChangeAspect="1" noChangeArrowheads="1"/>
          </p:cNvPicPr>
          <p:nvPr/>
        </p:nvPicPr>
        <p:blipFill>
          <a:blip r:embed="rId2"/>
          <a:srcRect/>
          <a:stretch>
            <a:fillRect/>
          </a:stretch>
        </p:blipFill>
        <p:spPr bwMode="auto">
          <a:xfrm>
            <a:off x="1214438" y="1630363"/>
            <a:ext cx="6577012" cy="4799012"/>
          </a:xfrm>
          <a:prstGeom prst="rect">
            <a:avLst/>
          </a:prstGeom>
          <a:noFill/>
          <a:ln w="28575">
            <a:solidFill>
              <a:srgbClr val="FF3300"/>
            </a:solidFill>
            <a:miter lim="800000"/>
            <a:headEnd/>
            <a:tailEnd/>
          </a:ln>
        </p:spPr>
      </p:pic>
      <p:sp>
        <p:nvSpPr>
          <p:cNvPr id="51202" name="Text Box 3"/>
          <p:cNvSpPr txBox="1">
            <a:spLocks noChangeArrowheads="1"/>
          </p:cNvSpPr>
          <p:nvPr/>
        </p:nvSpPr>
        <p:spPr bwMode="auto">
          <a:xfrm>
            <a:off x="285750" y="500063"/>
            <a:ext cx="8286750" cy="1187450"/>
          </a:xfrm>
          <a:prstGeom prst="rect">
            <a:avLst/>
          </a:prstGeom>
          <a:noFill/>
          <a:ln w="9525">
            <a:noFill/>
            <a:miter lim="800000"/>
            <a:headEnd/>
            <a:tailEnd/>
          </a:ln>
        </p:spPr>
        <p:txBody>
          <a:bodyPr>
            <a:spAutoFit/>
          </a:bodyPr>
          <a:lstStyle/>
          <a:p>
            <a:pPr algn="ctr"/>
            <a:r>
              <a:rPr lang="en-US" sz="2400" b="1">
                <a:solidFill>
                  <a:srgbClr val="333399"/>
                </a:solidFill>
              </a:rPr>
              <a:t>Riesgo de infección transplacentaria en función del avance de la gestación al momento de la seroconversión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3"/>
          <p:cNvPicPr>
            <a:picLocks noChangeAspect="1" noChangeArrowheads="1"/>
          </p:cNvPicPr>
          <p:nvPr/>
        </p:nvPicPr>
        <p:blipFill>
          <a:blip r:embed="rId2"/>
          <a:srcRect/>
          <a:stretch>
            <a:fillRect/>
          </a:stretch>
        </p:blipFill>
        <p:spPr bwMode="auto">
          <a:xfrm>
            <a:off x="1214438" y="1630363"/>
            <a:ext cx="6577012" cy="4799012"/>
          </a:xfrm>
          <a:prstGeom prst="rect">
            <a:avLst/>
          </a:prstGeom>
          <a:noFill/>
          <a:ln w="28575">
            <a:solidFill>
              <a:srgbClr val="FF3300"/>
            </a:solidFill>
            <a:miter lim="800000"/>
            <a:headEnd/>
            <a:tailEnd/>
          </a:ln>
        </p:spPr>
      </p:pic>
      <p:sp>
        <p:nvSpPr>
          <p:cNvPr id="52226" name="Text Box 3"/>
          <p:cNvSpPr txBox="1">
            <a:spLocks noChangeArrowheads="1"/>
          </p:cNvSpPr>
          <p:nvPr/>
        </p:nvSpPr>
        <p:spPr bwMode="auto">
          <a:xfrm>
            <a:off x="285750" y="500063"/>
            <a:ext cx="8286750" cy="1187450"/>
          </a:xfrm>
          <a:prstGeom prst="rect">
            <a:avLst/>
          </a:prstGeom>
          <a:noFill/>
          <a:ln w="9525">
            <a:noFill/>
            <a:miter lim="800000"/>
            <a:headEnd/>
            <a:tailEnd/>
          </a:ln>
        </p:spPr>
        <p:txBody>
          <a:bodyPr>
            <a:spAutoFit/>
          </a:bodyPr>
          <a:lstStyle/>
          <a:p>
            <a:pPr algn="ctr"/>
            <a:r>
              <a:rPr lang="en-US" sz="2400" b="1">
                <a:solidFill>
                  <a:srgbClr val="333399"/>
                </a:solidFill>
              </a:rPr>
              <a:t>Riesgo de infección transplacentaria en función del avance de la gestación al momento de la seroconversión </a:t>
            </a:r>
          </a:p>
        </p:txBody>
      </p:sp>
      <p:sp>
        <p:nvSpPr>
          <p:cNvPr id="5" name="4 Cerrar llave"/>
          <p:cNvSpPr/>
          <p:nvPr/>
        </p:nvSpPr>
        <p:spPr>
          <a:xfrm rot="16200000">
            <a:off x="2643188" y="3786188"/>
            <a:ext cx="1071562" cy="1643062"/>
          </a:xfrm>
          <a:prstGeom prst="rightBrace">
            <a:avLst>
              <a:gd name="adj1" fmla="val 9343"/>
              <a:gd name="adj2" fmla="val 49994"/>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52228" name="6 CuadroTexto"/>
          <p:cNvSpPr txBox="1">
            <a:spLocks noChangeArrowheads="1"/>
          </p:cNvSpPr>
          <p:nvPr/>
        </p:nvSpPr>
        <p:spPr bwMode="auto">
          <a:xfrm>
            <a:off x="2357438" y="3559175"/>
            <a:ext cx="4652962" cy="369888"/>
          </a:xfrm>
          <a:prstGeom prst="rect">
            <a:avLst/>
          </a:prstGeom>
          <a:noFill/>
          <a:ln w="9525">
            <a:noFill/>
            <a:miter lim="800000"/>
            <a:headEnd/>
            <a:tailEnd/>
          </a:ln>
        </p:spPr>
        <p:txBody>
          <a:bodyPr wrap="none">
            <a:spAutoFit/>
          </a:bodyPr>
          <a:lstStyle/>
          <a:p>
            <a:r>
              <a:rPr lang="en-US">
                <a:latin typeface="Calibri" pitchFamily="34" charset="0"/>
              </a:rPr>
              <a:t>Período con riesgo de alteraciones irreversibles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ChangeArrowheads="1"/>
          </p:cNvSpPr>
          <p:nvPr/>
        </p:nvSpPr>
        <p:spPr bwMode="auto">
          <a:xfrm>
            <a:off x="2071688" y="265113"/>
            <a:ext cx="6858000" cy="579437"/>
          </a:xfrm>
          <a:prstGeom prst="rect">
            <a:avLst/>
          </a:prstGeom>
          <a:noFill/>
          <a:ln w="9525">
            <a:noFill/>
            <a:miter lim="800000"/>
            <a:headEnd/>
            <a:tailEnd/>
          </a:ln>
        </p:spPr>
        <p:txBody>
          <a:bodyPr>
            <a:spAutoFit/>
          </a:bodyPr>
          <a:lstStyle/>
          <a:p>
            <a:pPr>
              <a:buFont typeface="Arial" charset="0"/>
              <a:buNone/>
            </a:pPr>
            <a:r>
              <a:rPr lang="es-AR" sz="3200" b="1">
                <a:solidFill>
                  <a:srgbClr val="333399"/>
                </a:solidFill>
                <a:latin typeface="Calibri" pitchFamily="34" charset="0"/>
                <a:cs typeface="Times New Roman" pitchFamily="18" charset="0"/>
              </a:rPr>
              <a:t>Parasitos: Clasificacion </a:t>
            </a:r>
            <a:r>
              <a:rPr lang="es-ES" sz="3200" b="1">
                <a:solidFill>
                  <a:srgbClr val="333399"/>
                </a:solidFill>
                <a:latin typeface="Calibri" pitchFamily="34" charset="0"/>
              </a:rPr>
              <a:t> </a:t>
            </a:r>
            <a:endParaRPr lang="en-GB" sz="3200" b="1">
              <a:solidFill>
                <a:srgbClr val="333399"/>
              </a:solidFill>
              <a:latin typeface="Calibri" pitchFamily="34" charset="0"/>
            </a:endParaRPr>
          </a:p>
        </p:txBody>
      </p:sp>
      <p:sp>
        <p:nvSpPr>
          <p:cNvPr id="53250" name="Text Box 4"/>
          <p:cNvSpPr txBox="1">
            <a:spLocks noChangeArrowheads="1"/>
          </p:cNvSpPr>
          <p:nvPr/>
        </p:nvSpPr>
        <p:spPr bwMode="auto">
          <a:xfrm>
            <a:off x="466725" y="2144713"/>
            <a:ext cx="1044575" cy="396875"/>
          </a:xfrm>
          <a:prstGeom prst="rect">
            <a:avLst/>
          </a:prstGeom>
          <a:noFill/>
          <a:ln w="9525">
            <a:noFill/>
            <a:miter lim="800000"/>
            <a:headEnd/>
            <a:tailEnd/>
          </a:ln>
        </p:spPr>
        <p:txBody>
          <a:bodyPr wrap="none">
            <a:spAutoFit/>
          </a:bodyPr>
          <a:lstStyle/>
          <a:p>
            <a:pPr>
              <a:buFont typeface="Arial" charset="0"/>
              <a:buNone/>
            </a:pPr>
            <a:r>
              <a:rPr lang="es-AR" sz="2000">
                <a:latin typeface="Calibri" pitchFamily="34" charset="0"/>
              </a:rPr>
              <a:t>Protista</a:t>
            </a:r>
            <a:endParaRPr lang="es-ES" sz="2000">
              <a:latin typeface="Calibri" pitchFamily="34" charset="0"/>
            </a:endParaRPr>
          </a:p>
        </p:txBody>
      </p:sp>
      <p:sp>
        <p:nvSpPr>
          <p:cNvPr id="53251" name="Text Box 5"/>
          <p:cNvSpPr txBox="1">
            <a:spLocks noChangeArrowheads="1"/>
          </p:cNvSpPr>
          <p:nvPr/>
        </p:nvSpPr>
        <p:spPr bwMode="auto">
          <a:xfrm>
            <a:off x="466725" y="4306888"/>
            <a:ext cx="1160463" cy="396875"/>
          </a:xfrm>
          <a:prstGeom prst="rect">
            <a:avLst/>
          </a:prstGeom>
          <a:noFill/>
          <a:ln w="9525">
            <a:noFill/>
            <a:miter lim="800000"/>
            <a:headEnd/>
            <a:tailEnd/>
          </a:ln>
        </p:spPr>
        <p:txBody>
          <a:bodyPr wrap="none">
            <a:spAutoFit/>
          </a:bodyPr>
          <a:lstStyle/>
          <a:p>
            <a:pPr>
              <a:buFont typeface="Arial" charset="0"/>
              <a:buNone/>
            </a:pPr>
            <a:r>
              <a:rPr lang="es-AR" sz="2000">
                <a:latin typeface="Calibri" pitchFamily="34" charset="0"/>
              </a:rPr>
              <a:t>Animalia</a:t>
            </a:r>
            <a:endParaRPr lang="es-ES" sz="2000">
              <a:latin typeface="Calibri" pitchFamily="34" charset="0"/>
            </a:endParaRPr>
          </a:p>
        </p:txBody>
      </p:sp>
      <p:sp>
        <p:nvSpPr>
          <p:cNvPr id="53252" name="Text Box 6"/>
          <p:cNvSpPr txBox="1">
            <a:spLocks noChangeArrowheads="1"/>
          </p:cNvSpPr>
          <p:nvPr/>
        </p:nvSpPr>
        <p:spPr bwMode="auto">
          <a:xfrm>
            <a:off x="2295525" y="2144713"/>
            <a:ext cx="1200150" cy="396875"/>
          </a:xfrm>
          <a:prstGeom prst="rect">
            <a:avLst/>
          </a:prstGeom>
          <a:noFill/>
          <a:ln w="9525">
            <a:noFill/>
            <a:miter lim="800000"/>
            <a:headEnd/>
            <a:tailEnd/>
          </a:ln>
        </p:spPr>
        <p:txBody>
          <a:bodyPr wrap="none">
            <a:spAutoFit/>
          </a:bodyPr>
          <a:lstStyle/>
          <a:p>
            <a:pPr>
              <a:buFont typeface="Arial" charset="0"/>
              <a:buNone/>
            </a:pPr>
            <a:r>
              <a:rPr lang="es-AR" sz="2000">
                <a:latin typeface="Calibri" pitchFamily="34" charset="0"/>
              </a:rPr>
              <a:t>Protozoa</a:t>
            </a:r>
            <a:endParaRPr lang="es-ES" sz="2000">
              <a:latin typeface="Calibri" pitchFamily="34" charset="0"/>
            </a:endParaRPr>
          </a:p>
        </p:txBody>
      </p:sp>
      <p:sp>
        <p:nvSpPr>
          <p:cNvPr id="53253" name="Text Box 7"/>
          <p:cNvSpPr txBox="1">
            <a:spLocks noChangeArrowheads="1"/>
          </p:cNvSpPr>
          <p:nvPr/>
        </p:nvSpPr>
        <p:spPr bwMode="auto">
          <a:xfrm>
            <a:off x="4403725" y="1627188"/>
            <a:ext cx="3278188" cy="1323975"/>
          </a:xfrm>
          <a:prstGeom prst="rect">
            <a:avLst/>
          </a:prstGeom>
          <a:noFill/>
          <a:ln w="9525">
            <a:noFill/>
            <a:miter lim="800000"/>
            <a:headEnd/>
            <a:tailEnd/>
          </a:ln>
        </p:spPr>
        <p:txBody>
          <a:bodyPr wrap="none">
            <a:spAutoFit/>
          </a:bodyPr>
          <a:lstStyle/>
          <a:p>
            <a:pPr>
              <a:buFont typeface="Arial" charset="0"/>
              <a:buNone/>
            </a:pPr>
            <a:r>
              <a:rPr lang="es-AR" sz="2000">
                <a:latin typeface="Calibri" pitchFamily="34" charset="0"/>
              </a:rPr>
              <a:t>Mastigophora o Flagelados</a:t>
            </a:r>
          </a:p>
          <a:p>
            <a:pPr>
              <a:buFont typeface="Arial" charset="0"/>
              <a:buNone/>
            </a:pPr>
            <a:r>
              <a:rPr lang="es-AR" sz="2000">
                <a:latin typeface="Calibri" pitchFamily="34" charset="0"/>
              </a:rPr>
              <a:t>Sarcodina </a:t>
            </a:r>
          </a:p>
          <a:p>
            <a:pPr>
              <a:buFont typeface="Arial" charset="0"/>
              <a:buNone/>
            </a:pPr>
            <a:r>
              <a:rPr lang="es-AR" sz="2000">
                <a:latin typeface="Calibri" pitchFamily="34" charset="0"/>
              </a:rPr>
              <a:t>Ciliophora (ciliados)</a:t>
            </a:r>
          </a:p>
          <a:p>
            <a:pPr>
              <a:buFont typeface="Arial" charset="0"/>
              <a:buNone/>
            </a:pPr>
            <a:r>
              <a:rPr lang="es-AR" sz="2000">
                <a:latin typeface="Calibri" pitchFamily="34" charset="0"/>
              </a:rPr>
              <a:t>Esporozoa o Apicomplexa</a:t>
            </a:r>
            <a:endParaRPr lang="es-ES" sz="2000">
              <a:latin typeface="Calibri" pitchFamily="34" charset="0"/>
            </a:endParaRPr>
          </a:p>
        </p:txBody>
      </p:sp>
      <p:sp>
        <p:nvSpPr>
          <p:cNvPr id="53254" name="Text Box 8"/>
          <p:cNvSpPr txBox="1">
            <a:spLocks noChangeArrowheads="1"/>
          </p:cNvSpPr>
          <p:nvPr/>
        </p:nvSpPr>
        <p:spPr bwMode="auto">
          <a:xfrm>
            <a:off x="2295525" y="3722688"/>
            <a:ext cx="1314450" cy="396875"/>
          </a:xfrm>
          <a:prstGeom prst="rect">
            <a:avLst/>
          </a:prstGeom>
          <a:noFill/>
          <a:ln w="9525">
            <a:noFill/>
            <a:miter lim="800000"/>
            <a:headEnd/>
            <a:tailEnd/>
          </a:ln>
        </p:spPr>
        <p:txBody>
          <a:bodyPr wrap="none">
            <a:spAutoFit/>
          </a:bodyPr>
          <a:lstStyle/>
          <a:p>
            <a:pPr>
              <a:buFont typeface="Arial" charset="0"/>
              <a:buNone/>
            </a:pPr>
            <a:r>
              <a:rPr lang="es-AR" sz="2000">
                <a:latin typeface="Calibri" pitchFamily="34" charset="0"/>
              </a:rPr>
              <a:t>Helmintos</a:t>
            </a:r>
            <a:endParaRPr lang="es-ES" sz="2000">
              <a:latin typeface="Calibri" pitchFamily="34" charset="0"/>
            </a:endParaRPr>
          </a:p>
        </p:txBody>
      </p:sp>
      <p:sp>
        <p:nvSpPr>
          <p:cNvPr id="53255" name="Text Box 9"/>
          <p:cNvSpPr txBox="1">
            <a:spLocks noChangeArrowheads="1"/>
          </p:cNvSpPr>
          <p:nvPr/>
        </p:nvSpPr>
        <p:spPr bwMode="auto">
          <a:xfrm>
            <a:off x="2274888" y="5000625"/>
            <a:ext cx="1362075" cy="396875"/>
          </a:xfrm>
          <a:prstGeom prst="rect">
            <a:avLst/>
          </a:prstGeom>
          <a:noFill/>
          <a:ln w="9525">
            <a:noFill/>
            <a:miter lim="800000"/>
            <a:headEnd/>
            <a:tailEnd/>
          </a:ln>
        </p:spPr>
        <p:txBody>
          <a:bodyPr wrap="none">
            <a:spAutoFit/>
          </a:bodyPr>
          <a:lstStyle/>
          <a:p>
            <a:pPr>
              <a:buFont typeface="Arial" charset="0"/>
              <a:buNone/>
            </a:pPr>
            <a:r>
              <a:rPr lang="es-AR" sz="2000">
                <a:latin typeface="Calibri" pitchFamily="34" charset="0"/>
              </a:rPr>
              <a:t>Artrópodos</a:t>
            </a:r>
            <a:endParaRPr lang="es-ES" sz="2000">
              <a:latin typeface="Calibri" pitchFamily="34" charset="0"/>
            </a:endParaRPr>
          </a:p>
        </p:txBody>
      </p:sp>
      <p:sp>
        <p:nvSpPr>
          <p:cNvPr id="53256" name="Text Box 10"/>
          <p:cNvSpPr txBox="1">
            <a:spLocks noChangeArrowheads="1"/>
          </p:cNvSpPr>
          <p:nvPr/>
        </p:nvSpPr>
        <p:spPr bwMode="auto">
          <a:xfrm>
            <a:off x="4403725" y="3367088"/>
            <a:ext cx="2006600" cy="1311275"/>
          </a:xfrm>
          <a:prstGeom prst="rect">
            <a:avLst/>
          </a:prstGeom>
          <a:noFill/>
          <a:ln w="9525">
            <a:noFill/>
            <a:miter lim="800000"/>
            <a:headEnd/>
            <a:tailEnd/>
          </a:ln>
        </p:spPr>
        <p:txBody>
          <a:bodyPr wrap="none">
            <a:spAutoFit/>
          </a:bodyPr>
          <a:lstStyle/>
          <a:p>
            <a:pPr>
              <a:buFont typeface="Arial" charset="0"/>
              <a:buNone/>
            </a:pPr>
            <a:r>
              <a:rPr lang="es-AR" sz="2000">
                <a:latin typeface="Calibri" pitchFamily="34" charset="0"/>
              </a:rPr>
              <a:t>Plathelmintos</a:t>
            </a:r>
          </a:p>
          <a:p>
            <a:pPr>
              <a:buFont typeface="Arial" charset="0"/>
              <a:buNone/>
            </a:pPr>
            <a:endParaRPr lang="es-AR" sz="2000">
              <a:latin typeface="Calibri" pitchFamily="34" charset="0"/>
            </a:endParaRPr>
          </a:p>
          <a:p>
            <a:pPr>
              <a:buFont typeface="Arial" charset="0"/>
              <a:buNone/>
            </a:pPr>
            <a:r>
              <a:rPr lang="es-AR" sz="2000">
                <a:latin typeface="Calibri" pitchFamily="34" charset="0"/>
              </a:rPr>
              <a:t>Nematelmintos</a:t>
            </a:r>
          </a:p>
          <a:p>
            <a:pPr>
              <a:buFont typeface="Arial" charset="0"/>
              <a:buNone/>
            </a:pPr>
            <a:r>
              <a:rPr lang="es-AR" sz="2000">
                <a:latin typeface="Calibri" pitchFamily="34" charset="0"/>
              </a:rPr>
              <a:t>Acanthocephala</a:t>
            </a:r>
            <a:endParaRPr lang="es-ES" sz="2000">
              <a:latin typeface="Calibri" pitchFamily="34" charset="0"/>
            </a:endParaRPr>
          </a:p>
        </p:txBody>
      </p:sp>
      <p:sp>
        <p:nvSpPr>
          <p:cNvPr id="53257" name="Text Box 11"/>
          <p:cNvSpPr txBox="1">
            <a:spLocks noChangeArrowheads="1"/>
          </p:cNvSpPr>
          <p:nvPr/>
        </p:nvSpPr>
        <p:spPr bwMode="auto">
          <a:xfrm>
            <a:off x="6753225" y="3214688"/>
            <a:ext cx="2228850" cy="701675"/>
          </a:xfrm>
          <a:prstGeom prst="rect">
            <a:avLst/>
          </a:prstGeom>
          <a:noFill/>
          <a:ln w="9525">
            <a:noFill/>
            <a:miter lim="800000"/>
            <a:headEnd/>
            <a:tailEnd/>
          </a:ln>
        </p:spPr>
        <p:txBody>
          <a:bodyPr wrap="none">
            <a:spAutoFit/>
          </a:bodyPr>
          <a:lstStyle/>
          <a:p>
            <a:pPr>
              <a:buFont typeface="Arial" charset="0"/>
              <a:buNone/>
            </a:pPr>
            <a:r>
              <a:rPr lang="es-AR" sz="2000">
                <a:latin typeface="Calibri" pitchFamily="34" charset="0"/>
              </a:rPr>
              <a:t>Cestode</a:t>
            </a:r>
          </a:p>
          <a:p>
            <a:pPr>
              <a:buFont typeface="Arial" charset="0"/>
              <a:buNone/>
            </a:pPr>
            <a:r>
              <a:rPr lang="es-AR" sz="2000">
                <a:latin typeface="Calibri" pitchFamily="34" charset="0"/>
              </a:rPr>
              <a:t>Trematode </a:t>
            </a:r>
            <a:r>
              <a:rPr lang="es-AR" sz="1400">
                <a:latin typeface="Calibri" pitchFamily="34" charset="0"/>
              </a:rPr>
              <a:t>(digenea)</a:t>
            </a:r>
            <a:endParaRPr lang="es-ES" sz="1400">
              <a:latin typeface="Calibri" pitchFamily="34" charset="0"/>
            </a:endParaRPr>
          </a:p>
        </p:txBody>
      </p:sp>
      <p:sp>
        <p:nvSpPr>
          <p:cNvPr id="53258" name="Line 12"/>
          <p:cNvSpPr>
            <a:spLocks noChangeShapeType="1"/>
          </p:cNvSpPr>
          <p:nvPr/>
        </p:nvSpPr>
        <p:spPr bwMode="auto">
          <a:xfrm>
            <a:off x="4343400" y="1768475"/>
            <a:ext cx="0" cy="1092200"/>
          </a:xfrm>
          <a:prstGeom prst="line">
            <a:avLst/>
          </a:prstGeom>
          <a:noFill/>
          <a:ln w="9525">
            <a:solidFill>
              <a:schemeClr val="tx1"/>
            </a:solidFill>
            <a:round/>
            <a:headEnd/>
            <a:tailEnd/>
          </a:ln>
        </p:spPr>
        <p:txBody>
          <a:bodyPr/>
          <a:lstStyle/>
          <a:p>
            <a:endParaRPr lang="es-AR"/>
          </a:p>
        </p:txBody>
      </p:sp>
      <p:sp>
        <p:nvSpPr>
          <p:cNvPr id="53259" name="Line 13"/>
          <p:cNvSpPr>
            <a:spLocks noChangeShapeType="1"/>
          </p:cNvSpPr>
          <p:nvPr/>
        </p:nvSpPr>
        <p:spPr bwMode="auto">
          <a:xfrm>
            <a:off x="3657600" y="2352675"/>
            <a:ext cx="673100" cy="0"/>
          </a:xfrm>
          <a:prstGeom prst="line">
            <a:avLst/>
          </a:prstGeom>
          <a:noFill/>
          <a:ln w="9525">
            <a:solidFill>
              <a:schemeClr val="tx1"/>
            </a:solidFill>
            <a:round/>
            <a:headEnd/>
            <a:tailEnd/>
          </a:ln>
        </p:spPr>
        <p:txBody>
          <a:bodyPr/>
          <a:lstStyle/>
          <a:p>
            <a:endParaRPr lang="es-AR"/>
          </a:p>
        </p:txBody>
      </p:sp>
      <p:sp>
        <p:nvSpPr>
          <p:cNvPr id="53260" name="Line 14"/>
          <p:cNvSpPr>
            <a:spLocks noChangeShapeType="1"/>
          </p:cNvSpPr>
          <p:nvPr/>
        </p:nvSpPr>
        <p:spPr bwMode="auto">
          <a:xfrm>
            <a:off x="2260600" y="3863975"/>
            <a:ext cx="0" cy="1651000"/>
          </a:xfrm>
          <a:prstGeom prst="line">
            <a:avLst/>
          </a:prstGeom>
          <a:noFill/>
          <a:ln w="9525">
            <a:solidFill>
              <a:schemeClr val="tx1"/>
            </a:solidFill>
            <a:round/>
            <a:headEnd/>
            <a:tailEnd/>
          </a:ln>
        </p:spPr>
        <p:txBody>
          <a:bodyPr/>
          <a:lstStyle/>
          <a:p>
            <a:endParaRPr lang="es-AR"/>
          </a:p>
        </p:txBody>
      </p:sp>
      <p:sp>
        <p:nvSpPr>
          <p:cNvPr id="53261" name="Line 15"/>
          <p:cNvSpPr>
            <a:spLocks noChangeShapeType="1"/>
          </p:cNvSpPr>
          <p:nvPr/>
        </p:nvSpPr>
        <p:spPr bwMode="auto">
          <a:xfrm>
            <a:off x="1714500" y="4524375"/>
            <a:ext cx="533400" cy="0"/>
          </a:xfrm>
          <a:prstGeom prst="line">
            <a:avLst/>
          </a:prstGeom>
          <a:noFill/>
          <a:ln w="9525">
            <a:solidFill>
              <a:schemeClr val="tx1"/>
            </a:solidFill>
            <a:round/>
            <a:headEnd/>
            <a:tailEnd/>
          </a:ln>
        </p:spPr>
        <p:txBody>
          <a:bodyPr/>
          <a:lstStyle/>
          <a:p>
            <a:endParaRPr lang="es-AR"/>
          </a:p>
        </p:txBody>
      </p:sp>
      <p:sp>
        <p:nvSpPr>
          <p:cNvPr id="53262" name="Text Box 17"/>
          <p:cNvSpPr txBox="1">
            <a:spLocks noChangeArrowheads="1"/>
          </p:cNvSpPr>
          <p:nvPr/>
        </p:nvSpPr>
        <p:spPr bwMode="auto">
          <a:xfrm>
            <a:off x="2295525" y="1128713"/>
            <a:ext cx="768350" cy="366712"/>
          </a:xfrm>
          <a:prstGeom prst="rect">
            <a:avLst/>
          </a:prstGeom>
          <a:noFill/>
          <a:ln w="9525">
            <a:noFill/>
            <a:miter lim="800000"/>
            <a:headEnd/>
            <a:tailEnd/>
          </a:ln>
        </p:spPr>
        <p:txBody>
          <a:bodyPr wrap="none">
            <a:spAutoFit/>
          </a:bodyPr>
          <a:lstStyle/>
          <a:p>
            <a:pPr>
              <a:buFont typeface="Arial" charset="0"/>
              <a:buNone/>
            </a:pPr>
            <a:r>
              <a:rPr lang="es-AR">
                <a:solidFill>
                  <a:srgbClr val="A6A6A6"/>
                </a:solidFill>
                <a:latin typeface="Calibri" pitchFamily="34" charset="0"/>
              </a:rPr>
              <a:t>Algae</a:t>
            </a:r>
            <a:endParaRPr lang="es-ES">
              <a:solidFill>
                <a:srgbClr val="A6A6A6"/>
              </a:solidFill>
              <a:latin typeface="Calibri" pitchFamily="34" charset="0"/>
            </a:endParaRPr>
          </a:p>
        </p:txBody>
      </p:sp>
      <p:sp>
        <p:nvSpPr>
          <p:cNvPr id="53263" name="Text Box 18"/>
          <p:cNvSpPr txBox="1">
            <a:spLocks noChangeArrowheads="1"/>
          </p:cNvSpPr>
          <p:nvPr/>
        </p:nvSpPr>
        <p:spPr bwMode="auto">
          <a:xfrm>
            <a:off x="2295525" y="1420813"/>
            <a:ext cx="1428750" cy="366712"/>
          </a:xfrm>
          <a:prstGeom prst="rect">
            <a:avLst/>
          </a:prstGeom>
          <a:noFill/>
          <a:ln w="9525">
            <a:noFill/>
            <a:miter lim="800000"/>
            <a:headEnd/>
            <a:tailEnd/>
          </a:ln>
        </p:spPr>
        <p:txBody>
          <a:bodyPr wrap="none">
            <a:spAutoFit/>
          </a:bodyPr>
          <a:lstStyle/>
          <a:p>
            <a:pPr>
              <a:buFont typeface="Arial" charset="0"/>
              <a:buNone/>
            </a:pPr>
            <a:r>
              <a:rPr lang="es-AR">
                <a:solidFill>
                  <a:srgbClr val="A6A6A6"/>
                </a:solidFill>
                <a:latin typeface="Calibri" pitchFamily="34" charset="0"/>
              </a:rPr>
              <a:t>Slime molds</a:t>
            </a:r>
            <a:endParaRPr lang="es-ES">
              <a:solidFill>
                <a:srgbClr val="A6A6A6"/>
              </a:solidFill>
              <a:latin typeface="Calibri" pitchFamily="34" charset="0"/>
            </a:endParaRPr>
          </a:p>
        </p:txBody>
      </p:sp>
      <p:sp>
        <p:nvSpPr>
          <p:cNvPr id="53264" name="Text Box 19"/>
          <p:cNvSpPr txBox="1">
            <a:spLocks noChangeArrowheads="1"/>
          </p:cNvSpPr>
          <p:nvPr/>
        </p:nvSpPr>
        <p:spPr bwMode="auto">
          <a:xfrm>
            <a:off x="2295525" y="4116388"/>
            <a:ext cx="354013" cy="396875"/>
          </a:xfrm>
          <a:prstGeom prst="rect">
            <a:avLst/>
          </a:prstGeom>
          <a:noFill/>
          <a:ln w="9525">
            <a:noFill/>
            <a:miter lim="800000"/>
            <a:headEnd/>
            <a:tailEnd/>
          </a:ln>
        </p:spPr>
        <p:txBody>
          <a:bodyPr wrap="none">
            <a:spAutoFit/>
          </a:bodyPr>
          <a:lstStyle/>
          <a:p>
            <a:pPr>
              <a:buFont typeface="Arial" charset="0"/>
              <a:buNone/>
            </a:pPr>
            <a:r>
              <a:rPr lang="es-AR" sz="2000">
                <a:solidFill>
                  <a:srgbClr val="A6A6A6"/>
                </a:solidFill>
                <a:latin typeface="Calibri" pitchFamily="34" charset="0"/>
              </a:rPr>
              <a:t>X</a:t>
            </a:r>
            <a:endParaRPr lang="es-ES" sz="2000">
              <a:solidFill>
                <a:srgbClr val="A6A6A6"/>
              </a:solidFill>
              <a:latin typeface="Calibri" pitchFamily="34" charset="0"/>
            </a:endParaRPr>
          </a:p>
        </p:txBody>
      </p:sp>
      <p:sp>
        <p:nvSpPr>
          <p:cNvPr id="53265" name="Text Box 21"/>
          <p:cNvSpPr txBox="1">
            <a:spLocks noChangeArrowheads="1"/>
          </p:cNvSpPr>
          <p:nvPr/>
        </p:nvSpPr>
        <p:spPr bwMode="auto">
          <a:xfrm>
            <a:off x="2295525" y="4484688"/>
            <a:ext cx="354013" cy="396875"/>
          </a:xfrm>
          <a:prstGeom prst="rect">
            <a:avLst/>
          </a:prstGeom>
          <a:noFill/>
          <a:ln w="9525">
            <a:noFill/>
            <a:miter lim="800000"/>
            <a:headEnd/>
            <a:tailEnd/>
          </a:ln>
        </p:spPr>
        <p:txBody>
          <a:bodyPr wrap="none">
            <a:spAutoFit/>
          </a:bodyPr>
          <a:lstStyle/>
          <a:p>
            <a:pPr>
              <a:buFont typeface="Arial" charset="0"/>
              <a:buNone/>
            </a:pPr>
            <a:r>
              <a:rPr lang="es-AR" sz="2000">
                <a:solidFill>
                  <a:srgbClr val="A6A6A6"/>
                </a:solidFill>
                <a:latin typeface="Calibri" pitchFamily="34" charset="0"/>
              </a:rPr>
              <a:t>X</a:t>
            </a:r>
            <a:endParaRPr lang="es-ES" sz="2000">
              <a:solidFill>
                <a:srgbClr val="A6A6A6"/>
              </a:solidFill>
              <a:latin typeface="Calibri" pitchFamily="34" charset="0"/>
            </a:endParaRPr>
          </a:p>
        </p:txBody>
      </p:sp>
      <p:sp>
        <p:nvSpPr>
          <p:cNvPr id="53266" name="Text Box 22"/>
          <p:cNvSpPr txBox="1">
            <a:spLocks noChangeArrowheads="1"/>
          </p:cNvSpPr>
          <p:nvPr/>
        </p:nvSpPr>
        <p:spPr bwMode="auto">
          <a:xfrm>
            <a:off x="2274888" y="5381625"/>
            <a:ext cx="354012" cy="396875"/>
          </a:xfrm>
          <a:prstGeom prst="rect">
            <a:avLst/>
          </a:prstGeom>
          <a:noFill/>
          <a:ln w="9525">
            <a:noFill/>
            <a:miter lim="800000"/>
            <a:headEnd/>
            <a:tailEnd/>
          </a:ln>
        </p:spPr>
        <p:txBody>
          <a:bodyPr wrap="none">
            <a:spAutoFit/>
          </a:bodyPr>
          <a:lstStyle/>
          <a:p>
            <a:pPr>
              <a:buFont typeface="Arial" charset="0"/>
              <a:buNone/>
            </a:pPr>
            <a:r>
              <a:rPr lang="es-AR" sz="2000">
                <a:solidFill>
                  <a:srgbClr val="A6A6A6"/>
                </a:solidFill>
                <a:latin typeface="Calibri" pitchFamily="34" charset="0"/>
              </a:rPr>
              <a:t>X</a:t>
            </a:r>
            <a:endParaRPr lang="es-ES" sz="2000">
              <a:solidFill>
                <a:srgbClr val="A6A6A6"/>
              </a:solidFill>
              <a:latin typeface="Calibri" pitchFamily="34" charset="0"/>
            </a:endParaRPr>
          </a:p>
        </p:txBody>
      </p:sp>
      <p:sp>
        <p:nvSpPr>
          <p:cNvPr id="53267" name="Line 23"/>
          <p:cNvSpPr>
            <a:spLocks noChangeShapeType="1"/>
          </p:cNvSpPr>
          <p:nvPr/>
        </p:nvSpPr>
        <p:spPr bwMode="auto">
          <a:xfrm>
            <a:off x="4343400" y="3508375"/>
            <a:ext cx="0" cy="1041400"/>
          </a:xfrm>
          <a:prstGeom prst="line">
            <a:avLst/>
          </a:prstGeom>
          <a:noFill/>
          <a:ln w="9525">
            <a:solidFill>
              <a:schemeClr val="tx1"/>
            </a:solidFill>
            <a:round/>
            <a:headEnd/>
            <a:tailEnd/>
          </a:ln>
        </p:spPr>
        <p:txBody>
          <a:bodyPr/>
          <a:lstStyle/>
          <a:p>
            <a:endParaRPr lang="es-AR"/>
          </a:p>
        </p:txBody>
      </p:sp>
      <p:sp>
        <p:nvSpPr>
          <p:cNvPr id="53268" name="Line 24"/>
          <p:cNvSpPr>
            <a:spLocks noChangeShapeType="1"/>
          </p:cNvSpPr>
          <p:nvPr/>
        </p:nvSpPr>
        <p:spPr bwMode="auto">
          <a:xfrm>
            <a:off x="3695700" y="3940175"/>
            <a:ext cx="647700" cy="0"/>
          </a:xfrm>
          <a:prstGeom prst="line">
            <a:avLst/>
          </a:prstGeom>
          <a:noFill/>
          <a:ln w="9525">
            <a:solidFill>
              <a:schemeClr val="tx1"/>
            </a:solidFill>
            <a:round/>
            <a:headEnd/>
            <a:tailEnd/>
          </a:ln>
        </p:spPr>
        <p:txBody>
          <a:bodyPr/>
          <a:lstStyle/>
          <a:p>
            <a:endParaRPr lang="es-AR"/>
          </a:p>
        </p:txBody>
      </p:sp>
      <p:sp>
        <p:nvSpPr>
          <p:cNvPr id="53269" name="Line 25"/>
          <p:cNvSpPr>
            <a:spLocks noChangeShapeType="1"/>
          </p:cNvSpPr>
          <p:nvPr/>
        </p:nvSpPr>
        <p:spPr bwMode="auto">
          <a:xfrm>
            <a:off x="6705600" y="3368675"/>
            <a:ext cx="0" cy="444500"/>
          </a:xfrm>
          <a:prstGeom prst="line">
            <a:avLst/>
          </a:prstGeom>
          <a:noFill/>
          <a:ln w="9525">
            <a:solidFill>
              <a:schemeClr val="tx1"/>
            </a:solidFill>
            <a:round/>
            <a:headEnd/>
            <a:tailEnd/>
          </a:ln>
        </p:spPr>
        <p:txBody>
          <a:bodyPr/>
          <a:lstStyle/>
          <a:p>
            <a:endParaRPr lang="es-AR"/>
          </a:p>
        </p:txBody>
      </p:sp>
      <p:sp>
        <p:nvSpPr>
          <p:cNvPr id="53270" name="Line 26"/>
          <p:cNvSpPr>
            <a:spLocks noChangeShapeType="1"/>
          </p:cNvSpPr>
          <p:nvPr/>
        </p:nvSpPr>
        <p:spPr bwMode="auto">
          <a:xfrm>
            <a:off x="6210300" y="3584575"/>
            <a:ext cx="495300" cy="0"/>
          </a:xfrm>
          <a:prstGeom prst="line">
            <a:avLst/>
          </a:prstGeom>
          <a:noFill/>
          <a:ln w="9525">
            <a:solidFill>
              <a:schemeClr val="tx1"/>
            </a:solidFill>
            <a:round/>
            <a:headEnd/>
            <a:tailEnd/>
          </a:ln>
        </p:spPr>
        <p:txBody>
          <a:bodyPr/>
          <a:lstStyle/>
          <a:p>
            <a:endParaRPr lang="es-AR"/>
          </a:p>
        </p:txBody>
      </p:sp>
      <p:sp>
        <p:nvSpPr>
          <p:cNvPr id="53271" name="Line 28"/>
          <p:cNvSpPr>
            <a:spLocks noChangeShapeType="1"/>
          </p:cNvSpPr>
          <p:nvPr/>
        </p:nvSpPr>
        <p:spPr bwMode="auto">
          <a:xfrm>
            <a:off x="2260600" y="1273175"/>
            <a:ext cx="0" cy="1117600"/>
          </a:xfrm>
          <a:prstGeom prst="line">
            <a:avLst/>
          </a:prstGeom>
          <a:noFill/>
          <a:ln w="9525">
            <a:solidFill>
              <a:schemeClr val="tx1"/>
            </a:solidFill>
            <a:round/>
            <a:headEnd/>
            <a:tailEnd/>
          </a:ln>
        </p:spPr>
        <p:txBody>
          <a:bodyPr/>
          <a:lstStyle/>
          <a:p>
            <a:endParaRPr lang="es-AR"/>
          </a:p>
        </p:txBody>
      </p:sp>
      <p:sp>
        <p:nvSpPr>
          <p:cNvPr id="53272" name="Line 23"/>
          <p:cNvSpPr>
            <a:spLocks noChangeShapeType="1"/>
          </p:cNvSpPr>
          <p:nvPr/>
        </p:nvSpPr>
        <p:spPr bwMode="auto">
          <a:xfrm>
            <a:off x="4362450" y="4786313"/>
            <a:ext cx="0" cy="1439862"/>
          </a:xfrm>
          <a:prstGeom prst="line">
            <a:avLst/>
          </a:prstGeom>
          <a:noFill/>
          <a:ln w="9525">
            <a:solidFill>
              <a:schemeClr val="tx1"/>
            </a:solidFill>
            <a:round/>
            <a:headEnd/>
            <a:tailEnd/>
          </a:ln>
        </p:spPr>
        <p:txBody>
          <a:bodyPr/>
          <a:lstStyle/>
          <a:p>
            <a:endParaRPr lang="es-AR"/>
          </a:p>
        </p:txBody>
      </p:sp>
      <p:sp>
        <p:nvSpPr>
          <p:cNvPr id="53273" name="Line 24"/>
          <p:cNvSpPr>
            <a:spLocks noChangeShapeType="1"/>
          </p:cNvSpPr>
          <p:nvPr/>
        </p:nvSpPr>
        <p:spPr bwMode="auto">
          <a:xfrm>
            <a:off x="3714750" y="5218113"/>
            <a:ext cx="647700" cy="0"/>
          </a:xfrm>
          <a:prstGeom prst="line">
            <a:avLst/>
          </a:prstGeom>
          <a:noFill/>
          <a:ln w="9525">
            <a:solidFill>
              <a:schemeClr val="tx1"/>
            </a:solidFill>
            <a:round/>
            <a:headEnd/>
            <a:tailEnd/>
          </a:ln>
        </p:spPr>
        <p:txBody>
          <a:bodyPr/>
          <a:lstStyle/>
          <a:p>
            <a:endParaRPr lang="es-AR"/>
          </a:p>
        </p:txBody>
      </p:sp>
      <p:sp>
        <p:nvSpPr>
          <p:cNvPr id="53274" name="Text Box 10"/>
          <p:cNvSpPr txBox="1">
            <a:spLocks noChangeArrowheads="1"/>
          </p:cNvSpPr>
          <p:nvPr/>
        </p:nvSpPr>
        <p:spPr bwMode="auto">
          <a:xfrm>
            <a:off x="4357688" y="4786313"/>
            <a:ext cx="1743075" cy="1754187"/>
          </a:xfrm>
          <a:prstGeom prst="rect">
            <a:avLst/>
          </a:prstGeom>
          <a:noFill/>
          <a:ln w="9525">
            <a:noFill/>
            <a:miter lim="800000"/>
            <a:headEnd/>
            <a:tailEnd/>
          </a:ln>
        </p:spPr>
        <p:txBody>
          <a:bodyPr wrap="none">
            <a:spAutoFit/>
          </a:bodyPr>
          <a:lstStyle/>
          <a:p>
            <a:pPr>
              <a:buFont typeface="Arial" charset="0"/>
              <a:buNone/>
            </a:pPr>
            <a:r>
              <a:rPr lang="es-AR" sz="2000">
                <a:latin typeface="Calibri" pitchFamily="34" charset="0"/>
              </a:rPr>
              <a:t>Arácnidos</a:t>
            </a:r>
          </a:p>
          <a:p>
            <a:pPr>
              <a:buFont typeface="Arial" charset="0"/>
              <a:buNone/>
            </a:pPr>
            <a:r>
              <a:rPr lang="es-AR" sz="2000">
                <a:latin typeface="Calibri" pitchFamily="34" charset="0"/>
              </a:rPr>
              <a:t>Insectos</a:t>
            </a:r>
          </a:p>
          <a:p>
            <a:pPr>
              <a:buFont typeface="Arial" charset="0"/>
              <a:buNone/>
            </a:pPr>
            <a:endParaRPr lang="es-AR" sz="1200">
              <a:latin typeface="Calibri" pitchFamily="34" charset="0"/>
            </a:endParaRPr>
          </a:p>
          <a:p>
            <a:pPr>
              <a:buFont typeface="Arial" charset="0"/>
              <a:buNone/>
            </a:pPr>
            <a:r>
              <a:rPr lang="es-AR" sz="1200">
                <a:solidFill>
                  <a:srgbClr val="A6A6A6"/>
                </a:solidFill>
                <a:latin typeface="Calibri" pitchFamily="34" charset="0"/>
              </a:rPr>
              <a:t>Crustaceos</a:t>
            </a:r>
          </a:p>
          <a:p>
            <a:pPr>
              <a:buFont typeface="Arial" charset="0"/>
              <a:buNone/>
            </a:pPr>
            <a:r>
              <a:rPr lang="es-AR" sz="1200">
                <a:solidFill>
                  <a:srgbClr val="A6A6A6"/>
                </a:solidFill>
                <a:latin typeface="Calibri" pitchFamily="34" charset="0"/>
              </a:rPr>
              <a:t>Quilópodos (Ciempiés)</a:t>
            </a:r>
          </a:p>
          <a:p>
            <a:pPr>
              <a:buFont typeface="Arial" charset="0"/>
              <a:buNone/>
            </a:pPr>
            <a:r>
              <a:rPr lang="es-AR" sz="1200">
                <a:solidFill>
                  <a:srgbClr val="A6A6A6"/>
                </a:solidFill>
                <a:latin typeface="Calibri" pitchFamily="34" charset="0"/>
              </a:rPr>
              <a:t>Diplopodos (Milpiés)</a:t>
            </a:r>
          </a:p>
          <a:p>
            <a:pPr>
              <a:buFont typeface="Arial" charset="0"/>
              <a:buNone/>
            </a:pPr>
            <a:endParaRPr lang="es-ES" sz="2000">
              <a:latin typeface="Calibri" pitchFamily="34" charset="0"/>
            </a:endParaRPr>
          </a:p>
        </p:txBody>
      </p:sp>
      <p:sp>
        <p:nvSpPr>
          <p:cNvPr id="2" name="Rectángulo 1"/>
          <p:cNvSpPr>
            <a:spLocks noChangeArrowheads="1"/>
          </p:cNvSpPr>
          <p:nvPr/>
        </p:nvSpPr>
        <p:spPr bwMode="auto">
          <a:xfrm>
            <a:off x="466725" y="908050"/>
            <a:ext cx="8462963" cy="3878263"/>
          </a:xfrm>
          <a:prstGeom prst="rect">
            <a:avLst/>
          </a:prstGeom>
          <a:solidFill>
            <a:schemeClr val="bg1">
              <a:alpha val="87842"/>
            </a:schemeClr>
          </a:solidFill>
          <a:ln w="9525">
            <a:noFill/>
            <a:miter lim="800000"/>
            <a:headEnd/>
            <a:tailEnd/>
          </a:ln>
        </p:spPr>
        <p:txBody>
          <a:bodyPr wrap="none">
            <a:spAutoFit/>
          </a:bodyPr>
          <a:lstStyle/>
          <a:p>
            <a:pPr>
              <a:buFont typeface="Arial" charset="0"/>
              <a:buNone/>
            </a:pPr>
            <a:endParaRPr lang="es-ES_tradn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 Box 2"/>
          <p:cNvSpPr txBox="1">
            <a:spLocks noChangeArrowheads="1"/>
          </p:cNvSpPr>
          <p:nvPr/>
        </p:nvSpPr>
        <p:spPr bwMode="auto">
          <a:xfrm>
            <a:off x="107950" y="692150"/>
            <a:ext cx="8997950" cy="4591050"/>
          </a:xfrm>
          <a:prstGeom prst="rect">
            <a:avLst/>
          </a:prstGeom>
          <a:noFill/>
          <a:ln w="9525">
            <a:noFill/>
            <a:miter lim="800000"/>
            <a:headEnd/>
            <a:tailEnd/>
          </a:ln>
        </p:spPr>
        <p:txBody>
          <a:bodyPr wrap="none">
            <a:spAutoFit/>
          </a:bodyPr>
          <a:lstStyle/>
          <a:p>
            <a:pPr>
              <a:buFont typeface="Arial" charset="0"/>
              <a:buNone/>
            </a:pPr>
            <a:r>
              <a:rPr lang="es-MX" sz="2400" b="1">
                <a:latin typeface="Calibri" pitchFamily="34" charset="0"/>
              </a:rPr>
              <a:t>Metazoos</a:t>
            </a:r>
            <a:r>
              <a:rPr lang="es-MX">
                <a:latin typeface="Calibri" pitchFamily="34" charset="0"/>
              </a:rPr>
              <a:t>: </a:t>
            </a:r>
          </a:p>
          <a:p>
            <a:pPr>
              <a:buFont typeface="Arial" charset="0"/>
              <a:buNone/>
            </a:pPr>
            <a:endParaRPr lang="es-MX">
              <a:latin typeface="Calibri" pitchFamily="34" charset="0"/>
            </a:endParaRPr>
          </a:p>
          <a:p>
            <a:pPr>
              <a:buFont typeface="Arial" charset="0"/>
              <a:buNone/>
            </a:pPr>
            <a:r>
              <a:rPr lang="es-MX">
                <a:latin typeface="Calibri" pitchFamily="34" charset="0"/>
              </a:rPr>
              <a:t>	</a:t>
            </a:r>
            <a:r>
              <a:rPr lang="es-MX" sz="2000" b="1">
                <a:latin typeface="Calibri" pitchFamily="34" charset="0"/>
              </a:rPr>
              <a:t>Animales</a:t>
            </a:r>
            <a:r>
              <a:rPr lang="es-MX">
                <a:latin typeface="Calibri" pitchFamily="34" charset="0"/>
              </a:rPr>
              <a:t>:</a:t>
            </a:r>
          </a:p>
          <a:p>
            <a:pPr>
              <a:buFont typeface="Arial" charset="0"/>
              <a:buNone/>
            </a:pPr>
            <a:r>
              <a:rPr lang="es-MX">
                <a:latin typeface="Calibri" pitchFamily="34" charset="0"/>
              </a:rPr>
              <a:t>		►</a:t>
            </a:r>
            <a:r>
              <a:rPr lang="es-MX" b="1">
                <a:latin typeface="Calibri" pitchFamily="34" charset="0"/>
              </a:rPr>
              <a:t>Acelomados</a:t>
            </a:r>
            <a:r>
              <a:rPr lang="es-MX">
                <a:latin typeface="Calibri" pitchFamily="34" charset="0"/>
              </a:rPr>
              <a:t>: (platihelmintos)</a:t>
            </a:r>
          </a:p>
          <a:p>
            <a:pPr>
              <a:buFont typeface="Arial" charset="0"/>
              <a:buNone/>
            </a:pPr>
            <a:r>
              <a:rPr lang="es-MX">
                <a:latin typeface="Calibri" pitchFamily="34" charset="0"/>
              </a:rPr>
              <a:t>		►</a:t>
            </a:r>
            <a:r>
              <a:rPr lang="es-MX" b="1">
                <a:latin typeface="Calibri" pitchFamily="34" charset="0"/>
              </a:rPr>
              <a:t>Pseudocelomados</a:t>
            </a:r>
            <a:r>
              <a:rPr lang="es-MX">
                <a:latin typeface="Calibri" pitchFamily="34" charset="0"/>
              </a:rPr>
              <a:t> (nematodos)</a:t>
            </a:r>
          </a:p>
          <a:p>
            <a:pPr>
              <a:buFont typeface="Arial" charset="0"/>
              <a:buNone/>
            </a:pPr>
            <a:r>
              <a:rPr lang="es-MX">
                <a:latin typeface="Calibri" pitchFamily="34" charset="0"/>
              </a:rPr>
              <a:t>		►</a:t>
            </a:r>
            <a:r>
              <a:rPr lang="es-MX" b="1">
                <a:latin typeface="Calibri" pitchFamily="34" charset="0"/>
              </a:rPr>
              <a:t>Celomados: </a:t>
            </a:r>
          </a:p>
          <a:p>
            <a:pPr>
              <a:buFont typeface="Arial" charset="0"/>
              <a:buNone/>
            </a:pPr>
            <a:r>
              <a:rPr lang="es-MX">
                <a:latin typeface="Calibri" pitchFamily="34" charset="0"/>
              </a:rPr>
              <a:t>			          </a:t>
            </a:r>
            <a:r>
              <a:rPr lang="es-MX" sz="2400">
                <a:latin typeface="Calibri" pitchFamily="34" charset="0"/>
              </a:rPr>
              <a:t>•</a:t>
            </a:r>
            <a:r>
              <a:rPr lang="es-MX">
                <a:latin typeface="Calibri" pitchFamily="34" charset="0"/>
              </a:rPr>
              <a:t>Cordados</a:t>
            </a:r>
          </a:p>
          <a:p>
            <a:pPr>
              <a:buFont typeface="Arial" charset="0"/>
              <a:buNone/>
            </a:pPr>
            <a:r>
              <a:rPr lang="es-MX">
                <a:latin typeface="Calibri" pitchFamily="34" charset="0"/>
              </a:rPr>
              <a:t>			          </a:t>
            </a:r>
            <a:r>
              <a:rPr lang="es-MX" sz="2400">
                <a:latin typeface="Calibri" pitchFamily="34" charset="0"/>
              </a:rPr>
              <a:t>•</a:t>
            </a:r>
            <a:r>
              <a:rPr lang="es-MX">
                <a:latin typeface="Calibri" pitchFamily="34" charset="0"/>
              </a:rPr>
              <a:t>No cordados o Invertebrados:</a:t>
            </a:r>
          </a:p>
          <a:p>
            <a:pPr>
              <a:lnSpc>
                <a:spcPct val="150000"/>
              </a:lnSpc>
              <a:buFont typeface="Arial" charset="0"/>
              <a:buNone/>
            </a:pPr>
            <a:r>
              <a:rPr lang="es-MX">
                <a:latin typeface="Calibri" pitchFamily="34" charset="0"/>
              </a:rPr>
              <a:t>					-Anélidos</a:t>
            </a:r>
          </a:p>
          <a:p>
            <a:pPr>
              <a:lnSpc>
                <a:spcPct val="150000"/>
              </a:lnSpc>
              <a:buFont typeface="Arial" charset="0"/>
              <a:buNone/>
            </a:pPr>
            <a:r>
              <a:rPr lang="es-MX">
                <a:latin typeface="Calibri" pitchFamily="34" charset="0"/>
              </a:rPr>
              <a:t>					-Moluscos (pulpos, almejas)</a:t>
            </a:r>
          </a:p>
          <a:p>
            <a:pPr>
              <a:lnSpc>
                <a:spcPct val="150000"/>
              </a:lnSpc>
              <a:buFont typeface="Arial" charset="0"/>
              <a:buNone/>
            </a:pPr>
            <a:r>
              <a:rPr lang="es-MX">
                <a:latin typeface="Calibri" pitchFamily="34" charset="0"/>
              </a:rPr>
              <a:t>					-Equinodermos (erizos y estrellas de mar)</a:t>
            </a:r>
          </a:p>
          <a:p>
            <a:pPr>
              <a:buFont typeface="Arial" charset="0"/>
              <a:buNone/>
            </a:pPr>
            <a:r>
              <a:rPr lang="es-MX">
                <a:latin typeface="Calibri" pitchFamily="34" charset="0"/>
              </a:rPr>
              <a:t>					-</a:t>
            </a:r>
            <a:r>
              <a:rPr lang="es-MX" u="sng">
                <a:latin typeface="Calibri" pitchFamily="34" charset="0"/>
              </a:rPr>
              <a:t>Artrópodos </a:t>
            </a:r>
            <a:r>
              <a:rPr lang="es-MX">
                <a:latin typeface="Calibri" pitchFamily="34" charset="0"/>
              </a:rPr>
              <a:t> </a:t>
            </a:r>
            <a:r>
              <a:rPr lang="es-MX" sz="3200">
                <a:solidFill>
                  <a:srgbClr val="FF3300"/>
                </a:solidFill>
                <a:latin typeface="Calibri" pitchFamily="34" charset="0"/>
              </a:rPr>
              <a:t>←</a:t>
            </a:r>
          </a:p>
          <a:p>
            <a:pPr>
              <a:buFont typeface="Arial" charset="0"/>
              <a:buNone/>
            </a:pPr>
            <a:endParaRPr lang="es-ES">
              <a:latin typeface="Calibri" pitchFamily="34" charset="0"/>
            </a:endParaRPr>
          </a:p>
        </p:txBody>
      </p:sp>
      <p:sp>
        <p:nvSpPr>
          <p:cNvPr id="55298" name="Text Box 4"/>
          <p:cNvSpPr txBox="1">
            <a:spLocks noChangeArrowheads="1"/>
          </p:cNvSpPr>
          <p:nvPr/>
        </p:nvSpPr>
        <p:spPr bwMode="auto">
          <a:xfrm>
            <a:off x="519113" y="5683250"/>
            <a:ext cx="8197850" cy="366713"/>
          </a:xfrm>
          <a:prstGeom prst="rect">
            <a:avLst/>
          </a:prstGeom>
          <a:noFill/>
          <a:ln w="9525">
            <a:noFill/>
            <a:miter lim="800000"/>
            <a:headEnd/>
            <a:tailEnd/>
          </a:ln>
        </p:spPr>
        <p:txBody>
          <a:bodyPr wrap="none">
            <a:spAutoFit/>
          </a:bodyPr>
          <a:lstStyle/>
          <a:p>
            <a:pPr>
              <a:buFont typeface="Arial" charset="0"/>
              <a:buNone/>
            </a:pPr>
            <a:r>
              <a:rPr lang="es-MX" b="1" i="1">
                <a:latin typeface="Times New Roman" pitchFamily="18" charset="0"/>
              </a:rPr>
              <a:t>Celoma</a:t>
            </a:r>
            <a:r>
              <a:rPr lang="es-MX" i="1">
                <a:latin typeface="Times New Roman" pitchFamily="18" charset="0"/>
              </a:rPr>
              <a:t>: cavidad general del cuerpo que se forma embrionariamente en el mesodermo.</a:t>
            </a:r>
            <a:endParaRPr lang="es-ES" i="1">
              <a:latin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 Box 2"/>
          <p:cNvSpPr txBox="1">
            <a:spLocks noChangeArrowheads="1"/>
          </p:cNvSpPr>
          <p:nvPr/>
        </p:nvSpPr>
        <p:spPr bwMode="auto">
          <a:xfrm>
            <a:off x="423863" y="188913"/>
            <a:ext cx="8324850" cy="5949950"/>
          </a:xfrm>
          <a:prstGeom prst="rect">
            <a:avLst/>
          </a:prstGeom>
          <a:noFill/>
          <a:ln w="9525">
            <a:noFill/>
            <a:miter lim="800000"/>
            <a:headEnd/>
            <a:tailEnd/>
          </a:ln>
        </p:spPr>
        <p:txBody>
          <a:bodyPr wrap="none">
            <a:spAutoFit/>
          </a:bodyPr>
          <a:lstStyle/>
          <a:p>
            <a:pPr>
              <a:buFont typeface="Arial" charset="0"/>
              <a:buNone/>
            </a:pPr>
            <a:r>
              <a:rPr lang="es-MX" sz="2400" b="1">
                <a:latin typeface="Calibri" pitchFamily="34" charset="0"/>
              </a:rPr>
              <a:t>Artrópodos:</a:t>
            </a:r>
          </a:p>
          <a:p>
            <a:pPr>
              <a:buFont typeface="Arial" charset="0"/>
              <a:buNone/>
            </a:pPr>
            <a:endParaRPr lang="es-MX">
              <a:latin typeface="Calibri" pitchFamily="34" charset="0"/>
            </a:endParaRPr>
          </a:p>
          <a:p>
            <a:pPr>
              <a:buFont typeface="Arial" charset="0"/>
              <a:buNone/>
            </a:pPr>
            <a:r>
              <a:rPr lang="es-MX">
                <a:latin typeface="Calibri" pitchFamily="34" charset="0"/>
              </a:rPr>
              <a:t>Invertebrados con apéndices motrices y exoesqueleto quitinoso y proteico.</a:t>
            </a:r>
          </a:p>
          <a:p>
            <a:pPr>
              <a:buFont typeface="Arial" charset="0"/>
              <a:buNone/>
            </a:pPr>
            <a:r>
              <a:rPr lang="es-MX">
                <a:latin typeface="Calibri" pitchFamily="34" charset="0"/>
              </a:rPr>
              <a:t>Son el grupo más numeroso de animales (80%), con aprox. 1.200.000 especies.</a:t>
            </a:r>
          </a:p>
          <a:p>
            <a:pPr>
              <a:buFont typeface="Arial" charset="0"/>
              <a:buNone/>
            </a:pPr>
            <a:endParaRPr lang="es-MX">
              <a:latin typeface="Calibri" pitchFamily="34" charset="0"/>
            </a:endParaRPr>
          </a:p>
          <a:p>
            <a:pPr>
              <a:buFont typeface="Arial" charset="0"/>
              <a:buNone/>
            </a:pPr>
            <a:r>
              <a:rPr lang="es-MX">
                <a:latin typeface="Calibri" pitchFamily="34" charset="0"/>
              </a:rPr>
              <a:t>► Crustáceos</a:t>
            </a:r>
          </a:p>
          <a:p>
            <a:pPr>
              <a:buFont typeface="Arial" charset="0"/>
              <a:buNone/>
            </a:pPr>
            <a:endParaRPr lang="es-MX">
              <a:latin typeface="Calibri" pitchFamily="34" charset="0"/>
            </a:endParaRPr>
          </a:p>
          <a:p>
            <a:pPr>
              <a:buFont typeface="Arial" charset="0"/>
              <a:buNone/>
            </a:pPr>
            <a:endParaRPr lang="es-MX">
              <a:latin typeface="Calibri" pitchFamily="34" charset="0"/>
            </a:endParaRPr>
          </a:p>
          <a:p>
            <a:pPr>
              <a:buFont typeface="Arial" charset="0"/>
              <a:buNone/>
            </a:pPr>
            <a:endParaRPr lang="es-MX">
              <a:latin typeface="Calibri" pitchFamily="34" charset="0"/>
            </a:endParaRPr>
          </a:p>
          <a:p>
            <a:pPr>
              <a:buFont typeface="Arial" charset="0"/>
              <a:buNone/>
            </a:pPr>
            <a:endParaRPr lang="es-MX">
              <a:latin typeface="Calibri" pitchFamily="34" charset="0"/>
            </a:endParaRPr>
          </a:p>
          <a:p>
            <a:pPr>
              <a:buFont typeface="Arial" charset="0"/>
              <a:buNone/>
            </a:pPr>
            <a:r>
              <a:rPr lang="es-MX">
                <a:latin typeface="Calibri" pitchFamily="34" charset="0"/>
              </a:rPr>
              <a:t>► Miriápodos (múltiples pares de patas, sin alas)</a:t>
            </a:r>
          </a:p>
          <a:p>
            <a:pPr>
              <a:buFont typeface="Arial" charset="0"/>
              <a:buNone/>
            </a:pPr>
            <a:endParaRPr lang="es-MX">
              <a:latin typeface="Calibri" pitchFamily="34" charset="0"/>
            </a:endParaRPr>
          </a:p>
          <a:p>
            <a:pPr>
              <a:buFont typeface="Arial" charset="0"/>
              <a:buNone/>
            </a:pPr>
            <a:endParaRPr lang="es-MX">
              <a:latin typeface="Calibri" pitchFamily="34" charset="0"/>
            </a:endParaRPr>
          </a:p>
          <a:p>
            <a:pPr>
              <a:buFont typeface="Arial" charset="0"/>
              <a:buNone/>
            </a:pPr>
            <a:r>
              <a:rPr lang="es-MX">
                <a:latin typeface="Calibri" pitchFamily="34" charset="0"/>
              </a:rPr>
              <a:t>► Arácnidos (cuatro pares de patas, sin alas,</a:t>
            </a:r>
          </a:p>
          <a:p>
            <a:pPr>
              <a:buFont typeface="Arial" charset="0"/>
              <a:buNone/>
            </a:pPr>
            <a:r>
              <a:rPr lang="es-MX">
                <a:latin typeface="Calibri" pitchFamily="34" charset="0"/>
              </a:rPr>
              <a:t>                              más de 100.000 especies)</a:t>
            </a:r>
          </a:p>
          <a:p>
            <a:pPr>
              <a:buFont typeface="Arial" charset="0"/>
              <a:buNone/>
            </a:pPr>
            <a:endParaRPr lang="es-MX">
              <a:latin typeface="Calibri" pitchFamily="34" charset="0"/>
            </a:endParaRPr>
          </a:p>
          <a:p>
            <a:pPr>
              <a:buFont typeface="Arial" charset="0"/>
              <a:buNone/>
            </a:pPr>
            <a:endParaRPr lang="es-MX">
              <a:latin typeface="Calibri" pitchFamily="34" charset="0"/>
            </a:endParaRPr>
          </a:p>
          <a:p>
            <a:pPr>
              <a:buFont typeface="Arial" charset="0"/>
              <a:buNone/>
            </a:pPr>
            <a:endParaRPr lang="es-MX">
              <a:latin typeface="Calibri" pitchFamily="34" charset="0"/>
            </a:endParaRPr>
          </a:p>
          <a:p>
            <a:pPr>
              <a:buFont typeface="Arial" charset="0"/>
              <a:buNone/>
            </a:pPr>
            <a:r>
              <a:rPr lang="es-MX">
                <a:latin typeface="Calibri" pitchFamily="34" charset="0"/>
              </a:rPr>
              <a:t>► Insectos (tres pares de</a:t>
            </a:r>
          </a:p>
          <a:p>
            <a:pPr>
              <a:buFont typeface="Arial" charset="0"/>
              <a:buNone/>
            </a:pPr>
            <a:r>
              <a:rPr lang="es-MX">
                <a:latin typeface="Calibri" pitchFamily="34" charset="0"/>
              </a:rPr>
              <a:t>                   patas y entre 0 y dos</a:t>
            </a:r>
          </a:p>
          <a:p>
            <a:pPr>
              <a:buFont typeface="Arial" charset="0"/>
              <a:buNone/>
            </a:pPr>
            <a:r>
              <a:rPr lang="es-MX">
                <a:latin typeface="Calibri" pitchFamily="34" charset="0"/>
              </a:rPr>
              <a:t>                   pares de alas)</a:t>
            </a:r>
            <a:endParaRPr lang="es-ES">
              <a:latin typeface="Calibri" pitchFamily="34" charset="0"/>
            </a:endParaRPr>
          </a:p>
        </p:txBody>
      </p:sp>
      <p:pic>
        <p:nvPicPr>
          <p:cNvPr id="56322" name="Picture 4" descr="partes cangrejo de río"/>
          <p:cNvPicPr>
            <a:picLocks noChangeAspect="1" noChangeArrowheads="1"/>
          </p:cNvPicPr>
          <p:nvPr/>
        </p:nvPicPr>
        <p:blipFill>
          <a:blip r:embed="rId2"/>
          <a:srcRect/>
          <a:stretch>
            <a:fillRect/>
          </a:stretch>
        </p:blipFill>
        <p:spPr bwMode="auto">
          <a:xfrm>
            <a:off x="2411413" y="1484313"/>
            <a:ext cx="1985962" cy="1487487"/>
          </a:xfrm>
          <a:prstGeom prst="rect">
            <a:avLst/>
          </a:prstGeom>
          <a:noFill/>
          <a:ln w="9525">
            <a:noFill/>
            <a:miter lim="800000"/>
            <a:headEnd/>
            <a:tailEnd/>
          </a:ln>
        </p:spPr>
      </p:pic>
      <p:pic>
        <p:nvPicPr>
          <p:cNvPr id="56323" name="Picture 8" descr="ANd9GcQ_dfqLiWmCIvTffk-BoSbX4VHaZFUDo6c3Dp2mG0Xtq_TO5XaFDA"/>
          <p:cNvPicPr>
            <a:picLocks noChangeAspect="1" noChangeArrowheads="1"/>
          </p:cNvPicPr>
          <p:nvPr/>
        </p:nvPicPr>
        <p:blipFill>
          <a:blip r:embed="rId3"/>
          <a:srcRect/>
          <a:stretch>
            <a:fillRect/>
          </a:stretch>
        </p:blipFill>
        <p:spPr bwMode="auto">
          <a:xfrm>
            <a:off x="5795963" y="2044700"/>
            <a:ext cx="2087562" cy="1312863"/>
          </a:xfrm>
          <a:prstGeom prst="rect">
            <a:avLst/>
          </a:prstGeom>
          <a:noFill/>
          <a:ln w="9525">
            <a:noFill/>
            <a:miter lim="800000"/>
            <a:headEnd/>
            <a:tailEnd/>
          </a:ln>
        </p:spPr>
      </p:pic>
      <p:pic>
        <p:nvPicPr>
          <p:cNvPr id="56324" name="Picture 10" descr="Image2687"/>
          <p:cNvPicPr>
            <a:picLocks noChangeAspect="1" noChangeArrowheads="1"/>
          </p:cNvPicPr>
          <p:nvPr/>
        </p:nvPicPr>
        <p:blipFill>
          <a:blip r:embed="rId4"/>
          <a:srcRect/>
          <a:stretch>
            <a:fillRect/>
          </a:stretch>
        </p:blipFill>
        <p:spPr bwMode="auto">
          <a:xfrm>
            <a:off x="6011863" y="3394075"/>
            <a:ext cx="2736850" cy="2266950"/>
          </a:xfrm>
          <a:prstGeom prst="rect">
            <a:avLst/>
          </a:prstGeom>
          <a:noFill/>
          <a:ln w="9525">
            <a:noFill/>
            <a:miter lim="800000"/>
            <a:headEnd/>
            <a:tailEnd/>
          </a:ln>
        </p:spPr>
      </p:pic>
      <p:pic>
        <p:nvPicPr>
          <p:cNvPr id="56325" name="Picture 12" descr="escarabajo700"/>
          <p:cNvPicPr>
            <a:picLocks noChangeAspect="1" noChangeArrowheads="1"/>
          </p:cNvPicPr>
          <p:nvPr/>
        </p:nvPicPr>
        <p:blipFill>
          <a:blip r:embed="rId5"/>
          <a:srcRect/>
          <a:stretch>
            <a:fillRect/>
          </a:stretch>
        </p:blipFill>
        <p:spPr bwMode="auto">
          <a:xfrm>
            <a:off x="3922713" y="5030788"/>
            <a:ext cx="2663825" cy="1998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Box 2"/>
          <p:cNvSpPr txBox="1">
            <a:spLocks noChangeArrowheads="1"/>
          </p:cNvSpPr>
          <p:nvPr/>
        </p:nvSpPr>
        <p:spPr bwMode="auto">
          <a:xfrm>
            <a:off x="447675" y="188913"/>
            <a:ext cx="8515350" cy="6315075"/>
          </a:xfrm>
          <a:prstGeom prst="rect">
            <a:avLst/>
          </a:prstGeom>
          <a:noFill/>
          <a:ln w="9525">
            <a:noFill/>
            <a:miter lim="800000"/>
            <a:headEnd/>
            <a:tailEnd/>
          </a:ln>
        </p:spPr>
        <p:txBody>
          <a:bodyPr wrap="none">
            <a:spAutoFit/>
          </a:bodyPr>
          <a:lstStyle/>
          <a:p>
            <a:pPr>
              <a:buFont typeface="Arial" charset="0"/>
              <a:buNone/>
            </a:pPr>
            <a:r>
              <a:rPr lang="es-MX" sz="2400" b="1">
                <a:latin typeface="Calibri" pitchFamily="34" charset="0"/>
              </a:rPr>
              <a:t>Importancia clínica de los artrópodos:</a:t>
            </a:r>
          </a:p>
          <a:p>
            <a:pPr>
              <a:buFont typeface="Arial" charset="0"/>
              <a:buNone/>
            </a:pPr>
            <a:endParaRPr lang="es-MX" sz="2400" b="1">
              <a:latin typeface="Calibri" pitchFamily="34" charset="0"/>
            </a:endParaRPr>
          </a:p>
          <a:p>
            <a:pPr>
              <a:buFont typeface="Arial" charset="0"/>
              <a:buNone/>
            </a:pPr>
            <a:r>
              <a:rPr lang="es-MX" b="1">
                <a:latin typeface="Calibri" pitchFamily="34" charset="0"/>
              </a:rPr>
              <a:t>      Vectores de enfermedades:</a:t>
            </a:r>
          </a:p>
          <a:p>
            <a:pPr>
              <a:buFont typeface="Arial" charset="0"/>
              <a:buNone/>
            </a:pPr>
            <a:r>
              <a:rPr lang="es-MX">
                <a:latin typeface="Calibri" pitchFamily="34" charset="0"/>
              </a:rPr>
              <a:t>            </a:t>
            </a:r>
            <a:r>
              <a:rPr lang="es-MX" i="1">
                <a:latin typeface="Calibri" pitchFamily="34" charset="0"/>
              </a:rPr>
              <a:t>Vector biológico. El artrópodo es parte del ciclo de vida del parásito</a:t>
            </a:r>
            <a:r>
              <a:rPr lang="es-MX">
                <a:latin typeface="Calibri" pitchFamily="34" charset="0"/>
              </a:rPr>
              <a:t>:</a:t>
            </a:r>
          </a:p>
          <a:p>
            <a:pPr>
              <a:buFont typeface="Arial" charset="0"/>
              <a:buNone/>
            </a:pPr>
            <a:r>
              <a:rPr lang="es-MX">
                <a:latin typeface="Calibri" pitchFamily="34" charset="0"/>
              </a:rPr>
              <a:t>                                Triatomíneos, garrapatas, pulgas, mosquitos, jejenes</a:t>
            </a:r>
          </a:p>
          <a:p>
            <a:pPr>
              <a:buFont typeface="Arial" charset="0"/>
              <a:buNone/>
            </a:pPr>
            <a:r>
              <a:rPr lang="es-MX">
                <a:latin typeface="Calibri" pitchFamily="34" charset="0"/>
              </a:rPr>
              <a:t>            </a:t>
            </a:r>
            <a:r>
              <a:rPr lang="es-MX" i="1">
                <a:latin typeface="Calibri" pitchFamily="34" charset="0"/>
              </a:rPr>
              <a:t>Vector mecánico. No es parte del ciclo</a:t>
            </a:r>
            <a:r>
              <a:rPr lang="es-MX">
                <a:latin typeface="Calibri" pitchFamily="34" charset="0"/>
              </a:rPr>
              <a:t>:</a:t>
            </a:r>
          </a:p>
          <a:p>
            <a:pPr>
              <a:buFont typeface="Arial" charset="0"/>
              <a:buNone/>
            </a:pPr>
            <a:r>
              <a:rPr lang="es-MX">
                <a:latin typeface="Calibri" pitchFamily="34" charset="0"/>
              </a:rPr>
              <a:t>		   Tábanos, moscas, cucarachas</a:t>
            </a:r>
          </a:p>
          <a:p>
            <a:pPr>
              <a:buFont typeface="Arial" charset="0"/>
              <a:buNone/>
            </a:pPr>
            <a:endParaRPr lang="es-MX">
              <a:latin typeface="Calibri" pitchFamily="34" charset="0"/>
            </a:endParaRPr>
          </a:p>
          <a:p>
            <a:pPr>
              <a:buFont typeface="Arial" charset="0"/>
              <a:buNone/>
            </a:pPr>
            <a:r>
              <a:rPr lang="es-MX" b="1">
                <a:latin typeface="Calibri" pitchFamily="34" charset="0"/>
              </a:rPr>
              <a:t>      Expoliadores (de sangre y otros tejidos):</a:t>
            </a:r>
          </a:p>
          <a:p>
            <a:pPr>
              <a:buFont typeface="Arial" charset="0"/>
              <a:buNone/>
            </a:pPr>
            <a:r>
              <a:rPr lang="es-MX">
                <a:latin typeface="Calibri" pitchFamily="34" charset="0"/>
              </a:rPr>
              <a:t>            Mosquitos, tábanos, pulgas, ladillas, ácaros, piojos, garrapatas, chinches,</a:t>
            </a:r>
          </a:p>
          <a:p>
            <a:pPr>
              <a:buFont typeface="Arial" charset="0"/>
              <a:buNone/>
            </a:pPr>
            <a:r>
              <a:rPr lang="es-MX">
                <a:latin typeface="Calibri" pitchFamily="34" charset="0"/>
              </a:rPr>
              <a:t>            triatomíneos</a:t>
            </a:r>
          </a:p>
          <a:p>
            <a:pPr>
              <a:buFont typeface="Arial" charset="0"/>
              <a:buNone/>
            </a:pPr>
            <a:r>
              <a:rPr lang="es-MX">
                <a:latin typeface="Calibri" pitchFamily="34" charset="0"/>
              </a:rPr>
              <a:t> </a:t>
            </a:r>
          </a:p>
          <a:p>
            <a:pPr>
              <a:buFont typeface="Arial" charset="0"/>
              <a:buNone/>
            </a:pPr>
            <a:r>
              <a:rPr lang="es-MX">
                <a:latin typeface="Calibri" pitchFamily="34" charset="0"/>
              </a:rPr>
              <a:t>      </a:t>
            </a:r>
            <a:r>
              <a:rPr lang="es-MX" b="1">
                <a:latin typeface="Calibri" pitchFamily="34" charset="0"/>
              </a:rPr>
              <a:t>Invasivos (miasis)</a:t>
            </a:r>
            <a:r>
              <a:rPr lang="es-MX">
                <a:latin typeface="Calibri" pitchFamily="34" charset="0"/>
              </a:rPr>
              <a:t>:</a:t>
            </a:r>
          </a:p>
          <a:p>
            <a:pPr>
              <a:buFont typeface="Arial" charset="0"/>
              <a:buNone/>
            </a:pPr>
            <a:r>
              <a:rPr lang="es-MX">
                <a:latin typeface="Calibri" pitchFamily="34" charset="0"/>
              </a:rPr>
              <a:t>            Invasión y desarrollo de larvas de moscas en tejidos, pulmón, cerebro, etc.</a:t>
            </a:r>
          </a:p>
          <a:p>
            <a:pPr>
              <a:buFont typeface="Arial" charset="0"/>
              <a:buNone/>
            </a:pPr>
            <a:r>
              <a:rPr lang="es-MX">
                <a:latin typeface="Calibri" pitchFamily="34" charset="0"/>
              </a:rPr>
              <a:t>            Pentastómidos.</a:t>
            </a:r>
          </a:p>
          <a:p>
            <a:pPr>
              <a:buFont typeface="Arial" charset="0"/>
              <a:buNone/>
            </a:pPr>
            <a:r>
              <a:rPr lang="es-MX">
                <a:latin typeface="Calibri" pitchFamily="34" charset="0"/>
              </a:rPr>
              <a:t> </a:t>
            </a:r>
          </a:p>
          <a:p>
            <a:pPr>
              <a:buFont typeface="Arial" charset="0"/>
              <a:buNone/>
            </a:pPr>
            <a:r>
              <a:rPr lang="es-MX" b="1">
                <a:latin typeface="Calibri" pitchFamily="34" charset="0"/>
              </a:rPr>
              <a:t>      Tóxicos:</a:t>
            </a:r>
          </a:p>
          <a:p>
            <a:pPr>
              <a:buFont typeface="Arial" charset="0"/>
              <a:buNone/>
            </a:pPr>
            <a:r>
              <a:rPr lang="es-MX">
                <a:latin typeface="Calibri" pitchFamily="34" charset="0"/>
              </a:rPr>
              <a:t>            Arañas, escorpiones, miriápodos, abejas, avispas.</a:t>
            </a:r>
          </a:p>
          <a:p>
            <a:pPr>
              <a:buFont typeface="Arial" charset="0"/>
              <a:buNone/>
            </a:pPr>
            <a:endParaRPr lang="es-MX" b="1">
              <a:latin typeface="Calibri" pitchFamily="34" charset="0"/>
            </a:endParaRPr>
          </a:p>
          <a:p>
            <a:pPr>
              <a:buFont typeface="Arial" charset="0"/>
              <a:buNone/>
            </a:pPr>
            <a:r>
              <a:rPr lang="es-MX" b="1">
                <a:latin typeface="Calibri" pitchFamily="34" charset="0"/>
              </a:rPr>
              <a:t>      Alergénicos:</a:t>
            </a:r>
            <a:r>
              <a:rPr lang="es-MX">
                <a:latin typeface="Calibri" pitchFamily="34" charset="0"/>
              </a:rPr>
              <a:t> </a:t>
            </a:r>
          </a:p>
          <a:p>
            <a:pPr>
              <a:buFont typeface="Arial" charset="0"/>
              <a:buNone/>
            </a:pPr>
            <a:r>
              <a:rPr lang="es-MX">
                <a:latin typeface="Calibri" pitchFamily="34" charset="0"/>
              </a:rPr>
              <a:t>           Ácaros</a:t>
            </a:r>
          </a:p>
          <a:p>
            <a:pPr>
              <a:buFont typeface="Arial" charset="0"/>
              <a:buNone/>
            </a:pPr>
            <a:endParaRPr lang="es-ES">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ChangeArrowheads="1"/>
          </p:cNvSpPr>
          <p:nvPr/>
        </p:nvSpPr>
        <p:spPr bwMode="auto">
          <a:xfrm>
            <a:off x="714375" y="571500"/>
            <a:ext cx="7994650" cy="584200"/>
          </a:xfrm>
          <a:prstGeom prst="rect">
            <a:avLst/>
          </a:prstGeom>
          <a:noFill/>
          <a:ln w="9525">
            <a:noFill/>
            <a:miter lim="800000"/>
            <a:headEnd/>
            <a:tailEnd/>
          </a:ln>
        </p:spPr>
        <p:txBody>
          <a:bodyPr>
            <a:spAutoFit/>
          </a:bodyPr>
          <a:lstStyle/>
          <a:p>
            <a:r>
              <a:rPr lang="es-ES" sz="3200" b="1">
                <a:solidFill>
                  <a:srgbClr val="333399"/>
                </a:solidFill>
                <a:cs typeface="Times New Roman" pitchFamily="18" charset="0"/>
              </a:rPr>
              <a:t>Conceptos Generales de Parasitología</a:t>
            </a:r>
            <a:r>
              <a:rPr lang="es-ES" sz="3200" b="1">
                <a:solidFill>
                  <a:srgbClr val="333399"/>
                </a:solidFill>
              </a:rPr>
              <a:t> </a:t>
            </a:r>
            <a:endParaRPr lang="en-GB" sz="3200" b="1">
              <a:solidFill>
                <a:srgbClr val="333399"/>
              </a:solidFill>
            </a:endParaRPr>
          </a:p>
        </p:txBody>
      </p:sp>
      <p:sp>
        <p:nvSpPr>
          <p:cNvPr id="17410" name="Rectangle 4"/>
          <p:cNvSpPr>
            <a:spLocks noChangeArrowheads="1"/>
          </p:cNvSpPr>
          <p:nvPr/>
        </p:nvSpPr>
        <p:spPr bwMode="auto">
          <a:xfrm>
            <a:off x="642938" y="1857375"/>
            <a:ext cx="8143875" cy="3749675"/>
          </a:xfrm>
          <a:prstGeom prst="rect">
            <a:avLst/>
          </a:prstGeom>
          <a:noFill/>
          <a:ln w="9525">
            <a:noFill/>
            <a:miter lim="800000"/>
            <a:headEnd/>
            <a:tailEnd/>
          </a:ln>
        </p:spPr>
        <p:txBody>
          <a:bodyPr>
            <a:spAutoFit/>
          </a:bodyPr>
          <a:lstStyle/>
          <a:p>
            <a:r>
              <a:rPr lang="es-AR" sz="2000" b="1"/>
              <a:t>Hospedero, </a:t>
            </a:r>
            <a:r>
              <a:rPr lang="es-AR" sz="2000" b="1" u="sng"/>
              <a:t>hospedador</a:t>
            </a:r>
            <a:r>
              <a:rPr lang="es-AR" sz="2000" b="1"/>
              <a:t>, mesonero o huésped</a:t>
            </a:r>
            <a:r>
              <a:rPr lang="es-AR" sz="2000"/>
              <a:t>: se denomina a aquellos seres que alojan a un parásito o comensal.</a:t>
            </a:r>
          </a:p>
          <a:p>
            <a:r>
              <a:rPr lang="es-AR" sz="2000"/>
              <a:t> </a:t>
            </a:r>
          </a:p>
          <a:p>
            <a:r>
              <a:rPr lang="es-AR" sz="2000" b="1"/>
              <a:t>Hábitat</a:t>
            </a:r>
            <a:r>
              <a:rPr lang="es-AR" sz="2000"/>
              <a:t>: Espacio físico/químico ocupado por un organismo. En el caso de un parásito, su localización en un determinado órgano o sistema. </a:t>
            </a:r>
          </a:p>
          <a:p>
            <a:endParaRPr lang="es-AR" sz="2000"/>
          </a:p>
          <a:p>
            <a:r>
              <a:rPr lang="es-AR" sz="2000" b="1"/>
              <a:t>Forma infectante</a:t>
            </a:r>
            <a:r>
              <a:rPr lang="es-AR" sz="2000"/>
              <a:t>: es un determinado estado de desarrollo que ha adquirido un parásito y que tiene la capacidad de infectar a un nuevo hospedador. Ejemplos: quiste de </a:t>
            </a:r>
            <a:r>
              <a:rPr lang="es-AR" sz="2000" i="1"/>
              <a:t>Giardia lamblia</a:t>
            </a:r>
            <a:r>
              <a:rPr lang="es-AR" sz="2000"/>
              <a:t>, cysticercus bovis de </a:t>
            </a:r>
            <a:r>
              <a:rPr lang="es-AR" sz="2000" i="1"/>
              <a:t>Taenia saginata</a:t>
            </a:r>
            <a:r>
              <a:rPr lang="es-AR" sz="2000"/>
              <a:t>, huevo de </a:t>
            </a:r>
            <a:r>
              <a:rPr lang="es-AR" sz="2000" i="1"/>
              <a:t>Enterobius vermicularis,</a:t>
            </a:r>
            <a:r>
              <a:rPr lang="es-AR" sz="2000"/>
              <a:t> trofozoito de </a:t>
            </a:r>
            <a:r>
              <a:rPr lang="es-AR" sz="2000" i="1"/>
              <a:t>Trichomonas vaginales</a:t>
            </a:r>
            <a:r>
              <a:rPr lang="es-AR" sz="2000"/>
              <a:t>, etc.</a:t>
            </a:r>
          </a:p>
          <a:p>
            <a:endParaRPr lang="es-AR" sz="200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 Box 2"/>
          <p:cNvSpPr txBox="1">
            <a:spLocks noChangeArrowheads="1"/>
          </p:cNvSpPr>
          <p:nvPr/>
        </p:nvSpPr>
        <p:spPr bwMode="auto">
          <a:xfrm>
            <a:off x="250825" y="0"/>
            <a:ext cx="8893175" cy="5400675"/>
          </a:xfrm>
          <a:prstGeom prst="rect">
            <a:avLst/>
          </a:prstGeom>
          <a:noFill/>
          <a:ln w="9525">
            <a:noFill/>
            <a:miter lim="800000"/>
            <a:headEnd/>
            <a:tailEnd/>
          </a:ln>
        </p:spPr>
        <p:txBody>
          <a:bodyPr>
            <a:spAutoFit/>
          </a:bodyPr>
          <a:lstStyle/>
          <a:p>
            <a:pPr>
              <a:buFont typeface="Arial" charset="0"/>
              <a:buNone/>
            </a:pPr>
            <a:r>
              <a:rPr lang="es-MX" sz="2400" b="1">
                <a:latin typeface="Calibri" pitchFamily="34" charset="0"/>
              </a:rPr>
              <a:t>Insectos:</a:t>
            </a:r>
          </a:p>
          <a:p>
            <a:pPr>
              <a:buFont typeface="Arial" charset="0"/>
              <a:buNone/>
            </a:pPr>
            <a:r>
              <a:rPr lang="es-MX">
                <a:latin typeface="Calibri" pitchFamily="34" charset="0"/>
              </a:rPr>
              <a:t>El grupo más numeroso de animales, 1.000.000 de especies.</a:t>
            </a:r>
          </a:p>
          <a:p>
            <a:pPr>
              <a:buFont typeface="Arial" charset="0"/>
              <a:buNone/>
            </a:pPr>
            <a:r>
              <a:rPr lang="es-MX">
                <a:latin typeface="Calibri" pitchFamily="34" charset="0"/>
              </a:rPr>
              <a:t>Clasificados en 37 órdenes utilizando, por ejemplo, el tipo y disposición</a:t>
            </a:r>
          </a:p>
          <a:p>
            <a:pPr>
              <a:buFont typeface="Arial" charset="0"/>
              <a:buNone/>
            </a:pPr>
            <a:r>
              <a:rPr lang="es-MX">
                <a:latin typeface="Calibri" pitchFamily="34" charset="0"/>
              </a:rPr>
              <a:t>de las alas, función de las mandíbulas y forma de desarrollo o </a:t>
            </a:r>
            <a:r>
              <a:rPr lang="es-MX" b="1">
                <a:latin typeface="Calibri" pitchFamily="34" charset="0"/>
              </a:rPr>
              <a:t>metamorfosis</a:t>
            </a:r>
            <a:r>
              <a:rPr lang="es-MX">
                <a:latin typeface="Calibri" pitchFamily="34" charset="0"/>
              </a:rPr>
              <a:t>:</a:t>
            </a:r>
          </a:p>
          <a:p>
            <a:pPr>
              <a:buFont typeface="Arial" charset="0"/>
              <a:buNone/>
            </a:pPr>
            <a:endParaRPr lang="es-MX">
              <a:latin typeface="Calibri" pitchFamily="34" charset="0"/>
            </a:endParaRPr>
          </a:p>
          <a:p>
            <a:pPr>
              <a:buFont typeface="Arial" charset="0"/>
              <a:buNone/>
            </a:pPr>
            <a:r>
              <a:rPr lang="es-MX">
                <a:latin typeface="Calibri" pitchFamily="34" charset="0"/>
              </a:rPr>
              <a:t>►</a:t>
            </a:r>
            <a:r>
              <a:rPr lang="es-AR">
                <a:latin typeface="Calibri" pitchFamily="34" charset="0"/>
              </a:rPr>
              <a:t> </a:t>
            </a:r>
            <a:r>
              <a:rPr lang="es-AR" b="1">
                <a:latin typeface="Calibri" pitchFamily="34" charset="0"/>
              </a:rPr>
              <a:t>Ametábolos</a:t>
            </a:r>
            <a:r>
              <a:rPr lang="es-AR">
                <a:latin typeface="Calibri" pitchFamily="34" charset="0"/>
              </a:rPr>
              <a:t>: los juveniles no se diferencian de </a:t>
            </a:r>
          </a:p>
          <a:p>
            <a:pPr>
              <a:buFont typeface="Arial" charset="0"/>
              <a:buNone/>
            </a:pPr>
            <a:r>
              <a:rPr lang="es-AR">
                <a:latin typeface="Calibri" pitchFamily="34" charset="0"/>
              </a:rPr>
              <a:t>los adultos salvo por la madurez sexual y el tamaño.</a:t>
            </a:r>
          </a:p>
          <a:p>
            <a:pPr>
              <a:buFont typeface="Arial" charset="0"/>
              <a:buNone/>
            </a:pPr>
            <a:endParaRPr lang="es-AR">
              <a:latin typeface="Calibri" pitchFamily="34" charset="0"/>
            </a:endParaRPr>
          </a:p>
          <a:p>
            <a:pPr>
              <a:buFont typeface="Arial" charset="0"/>
              <a:buNone/>
            </a:pPr>
            <a:r>
              <a:rPr lang="es-MX">
                <a:latin typeface="Calibri" pitchFamily="34" charset="0"/>
              </a:rPr>
              <a:t>►</a:t>
            </a:r>
            <a:r>
              <a:rPr lang="es-AR">
                <a:latin typeface="Calibri" pitchFamily="34" charset="0"/>
              </a:rPr>
              <a:t> </a:t>
            </a:r>
            <a:r>
              <a:rPr lang="es-AR" b="1">
                <a:latin typeface="Calibri" pitchFamily="34" charset="0"/>
              </a:rPr>
              <a:t>Hemimetábolos</a:t>
            </a:r>
            <a:r>
              <a:rPr lang="es-AR">
                <a:latin typeface="Calibri" pitchFamily="34" charset="0"/>
              </a:rPr>
              <a:t>: las diferentes</a:t>
            </a:r>
          </a:p>
          <a:p>
            <a:pPr>
              <a:buFont typeface="Arial" charset="0"/>
              <a:buNone/>
            </a:pPr>
            <a:r>
              <a:rPr lang="es-AR">
                <a:latin typeface="Calibri" pitchFamily="34" charset="0"/>
              </a:rPr>
              <a:t>    fases juveniles son semejantes </a:t>
            </a:r>
          </a:p>
          <a:p>
            <a:pPr>
              <a:buFont typeface="Arial" charset="0"/>
              <a:buNone/>
            </a:pPr>
            <a:r>
              <a:rPr lang="es-AR">
                <a:latin typeface="Calibri" pitchFamily="34" charset="0"/>
              </a:rPr>
              <a:t>    entre sí y el adulto (</a:t>
            </a:r>
            <a:r>
              <a:rPr lang="es-AR" b="1">
                <a:latin typeface="Calibri" pitchFamily="34" charset="0"/>
              </a:rPr>
              <a:t>imago</a:t>
            </a:r>
            <a:r>
              <a:rPr lang="es-AR">
                <a:latin typeface="Calibri" pitchFamily="34" charset="0"/>
              </a:rPr>
              <a:t>); los</a:t>
            </a:r>
          </a:p>
          <a:p>
            <a:pPr>
              <a:buFont typeface="Arial" charset="0"/>
              <a:buNone/>
            </a:pPr>
            <a:r>
              <a:rPr lang="es-AR">
                <a:latin typeface="Calibri" pitchFamily="34" charset="0"/>
              </a:rPr>
              <a:t>    cambios en la última muda son </a:t>
            </a:r>
          </a:p>
          <a:p>
            <a:pPr>
              <a:buFont typeface="Arial" charset="0"/>
              <a:buNone/>
            </a:pPr>
            <a:r>
              <a:rPr lang="es-AR">
                <a:latin typeface="Calibri" pitchFamily="34" charset="0"/>
              </a:rPr>
              <a:t>    más marcados (e.g. aparición de</a:t>
            </a:r>
          </a:p>
          <a:p>
            <a:pPr>
              <a:buFont typeface="Arial" charset="0"/>
              <a:buNone/>
            </a:pPr>
            <a:r>
              <a:rPr lang="es-AR">
                <a:latin typeface="Calibri" pitchFamily="34" charset="0"/>
              </a:rPr>
              <a:t>    alas); los juveniles se llaman </a:t>
            </a:r>
            <a:r>
              <a:rPr lang="es-AR" b="1">
                <a:latin typeface="Calibri" pitchFamily="34" charset="0"/>
              </a:rPr>
              <a:t>ninfa </a:t>
            </a:r>
            <a:r>
              <a:rPr lang="es-AR">
                <a:latin typeface="Calibri" pitchFamily="34" charset="0"/>
              </a:rPr>
              <a:t>y no existe estado de </a:t>
            </a:r>
            <a:r>
              <a:rPr lang="es-AR" b="1">
                <a:latin typeface="Calibri" pitchFamily="34" charset="0"/>
              </a:rPr>
              <a:t>pupa</a:t>
            </a:r>
            <a:r>
              <a:rPr lang="es-AR">
                <a:latin typeface="Calibri" pitchFamily="34" charset="0"/>
              </a:rPr>
              <a:t>.</a:t>
            </a:r>
          </a:p>
          <a:p>
            <a:pPr>
              <a:buFont typeface="Arial" charset="0"/>
              <a:buNone/>
            </a:pPr>
            <a:endParaRPr lang="es-MX">
              <a:latin typeface="Calibri" pitchFamily="34" charset="0"/>
            </a:endParaRPr>
          </a:p>
          <a:p>
            <a:pPr>
              <a:buFont typeface="Arial" charset="0"/>
              <a:buNone/>
            </a:pPr>
            <a:r>
              <a:rPr lang="es-MX">
                <a:latin typeface="Calibri" pitchFamily="34" charset="0"/>
              </a:rPr>
              <a:t>►</a:t>
            </a:r>
            <a:r>
              <a:rPr lang="es-AR">
                <a:latin typeface="Calibri" pitchFamily="34" charset="0"/>
              </a:rPr>
              <a:t> </a:t>
            </a:r>
            <a:r>
              <a:rPr lang="es-AR" b="1">
                <a:latin typeface="Calibri" pitchFamily="34" charset="0"/>
              </a:rPr>
              <a:t>Holometábolos</a:t>
            </a:r>
            <a:r>
              <a:rPr lang="es-AR">
                <a:latin typeface="Calibri" pitchFamily="34" charset="0"/>
              </a:rPr>
              <a:t>: metamorfosis completa (</a:t>
            </a:r>
            <a:r>
              <a:rPr lang="es-AR" b="1">
                <a:latin typeface="Calibri" pitchFamily="34" charset="0"/>
              </a:rPr>
              <a:t>huevo</a:t>
            </a:r>
            <a:r>
              <a:rPr lang="es-AR">
                <a:latin typeface="Calibri" pitchFamily="34" charset="0"/>
              </a:rPr>
              <a:t>, </a:t>
            </a:r>
            <a:r>
              <a:rPr lang="es-AR" b="1">
                <a:latin typeface="Calibri" pitchFamily="34" charset="0"/>
              </a:rPr>
              <a:t>larva</a:t>
            </a:r>
            <a:r>
              <a:rPr lang="es-AR">
                <a:latin typeface="Calibri" pitchFamily="34" charset="0"/>
              </a:rPr>
              <a:t>, </a:t>
            </a:r>
            <a:r>
              <a:rPr lang="es-AR" b="1">
                <a:latin typeface="Calibri" pitchFamily="34" charset="0"/>
              </a:rPr>
              <a:t>pupa</a:t>
            </a:r>
            <a:r>
              <a:rPr lang="es-AR">
                <a:latin typeface="Calibri" pitchFamily="34" charset="0"/>
              </a:rPr>
              <a:t> e </a:t>
            </a:r>
            <a:r>
              <a:rPr lang="es-AR" b="1">
                <a:latin typeface="Calibri" pitchFamily="34" charset="0"/>
              </a:rPr>
              <a:t>imago</a:t>
            </a:r>
            <a:r>
              <a:rPr lang="es-AR">
                <a:latin typeface="Calibri" pitchFamily="34" charset="0"/>
              </a:rPr>
              <a:t>), en la cual</a:t>
            </a:r>
          </a:p>
          <a:p>
            <a:pPr>
              <a:buFont typeface="Arial" charset="0"/>
              <a:buNone/>
            </a:pPr>
            <a:r>
              <a:rPr lang="es-AR">
                <a:latin typeface="Calibri" pitchFamily="34" charset="0"/>
              </a:rPr>
              <a:t>los tejidos del adulto se originan a partir de grupos especiales de células llamadas</a:t>
            </a:r>
          </a:p>
          <a:p>
            <a:pPr>
              <a:buFont typeface="Arial" charset="0"/>
              <a:buNone/>
            </a:pPr>
            <a:r>
              <a:rPr lang="es-AR">
                <a:latin typeface="Calibri" pitchFamily="34" charset="0"/>
              </a:rPr>
              <a:t>discos imaginales, durante una fase del ciclo de vida conocida como </a:t>
            </a:r>
            <a:r>
              <a:rPr lang="es-AR" b="1">
                <a:latin typeface="Calibri" pitchFamily="34" charset="0"/>
              </a:rPr>
              <a:t>pupa</a:t>
            </a:r>
            <a:r>
              <a:rPr lang="es-AR">
                <a:latin typeface="Calibri" pitchFamily="34" charset="0"/>
              </a:rPr>
              <a:t>.</a:t>
            </a:r>
            <a:endParaRPr lang="es-ES">
              <a:latin typeface="Calibri" pitchFamily="34" charset="0"/>
            </a:endParaRPr>
          </a:p>
          <a:p>
            <a:pPr>
              <a:buFont typeface="Symbol" pitchFamily="18" charset="2"/>
              <a:buChar char=""/>
            </a:pPr>
            <a:endParaRPr lang="es-ES">
              <a:latin typeface="Calibri" pitchFamily="34" charset="0"/>
            </a:endParaRPr>
          </a:p>
        </p:txBody>
      </p:sp>
      <p:pic>
        <p:nvPicPr>
          <p:cNvPr id="58370" name="Picture 16" descr="1991976-130527182938"/>
          <p:cNvPicPr>
            <a:picLocks noChangeAspect="1" noChangeArrowheads="1"/>
          </p:cNvPicPr>
          <p:nvPr/>
        </p:nvPicPr>
        <p:blipFill>
          <a:blip r:embed="rId2"/>
          <a:srcRect/>
          <a:stretch>
            <a:fillRect/>
          </a:stretch>
        </p:blipFill>
        <p:spPr bwMode="auto">
          <a:xfrm>
            <a:off x="6084888" y="1268413"/>
            <a:ext cx="2268537" cy="1314450"/>
          </a:xfrm>
          <a:prstGeom prst="rect">
            <a:avLst/>
          </a:prstGeom>
          <a:noFill/>
          <a:ln w="9525">
            <a:noFill/>
            <a:miter lim="800000"/>
            <a:headEnd/>
            <a:tailEnd/>
          </a:ln>
        </p:spPr>
      </p:pic>
      <p:sp>
        <p:nvSpPr>
          <p:cNvPr id="58371" name="Rectangle 3"/>
          <p:cNvSpPr>
            <a:spLocks noChangeArrowheads="1"/>
          </p:cNvSpPr>
          <p:nvPr/>
        </p:nvSpPr>
        <p:spPr bwMode="auto">
          <a:xfrm>
            <a:off x="0" y="0"/>
            <a:ext cx="184150" cy="641350"/>
          </a:xfrm>
          <a:prstGeom prst="rect">
            <a:avLst/>
          </a:prstGeom>
          <a:noFill/>
          <a:ln w="9525">
            <a:noFill/>
            <a:miter lim="800000"/>
            <a:headEnd/>
            <a:tailEnd/>
          </a:ln>
        </p:spPr>
        <p:txBody>
          <a:bodyPr wrap="none" anchor="ctr">
            <a:spAutoFit/>
          </a:bodyPr>
          <a:lstStyle/>
          <a:p>
            <a:pPr>
              <a:buFont typeface="Arial" charset="0"/>
              <a:buNone/>
            </a:pPr>
            <a:endParaRPr lang="es-ES">
              <a:latin typeface="Calibri" pitchFamily="34" charset="0"/>
            </a:endParaRPr>
          </a:p>
          <a:p>
            <a:pPr>
              <a:buFont typeface="Arial" charset="0"/>
              <a:buNone/>
            </a:pPr>
            <a:endParaRPr lang="es-ES">
              <a:latin typeface="Calibri" pitchFamily="34" charset="0"/>
            </a:endParaRPr>
          </a:p>
        </p:txBody>
      </p:sp>
      <p:sp>
        <p:nvSpPr>
          <p:cNvPr id="58372" name="Rectangle 4"/>
          <p:cNvSpPr>
            <a:spLocks noChangeArrowheads="1"/>
          </p:cNvSpPr>
          <p:nvPr/>
        </p:nvSpPr>
        <p:spPr bwMode="auto">
          <a:xfrm>
            <a:off x="0" y="0"/>
            <a:ext cx="184150" cy="641350"/>
          </a:xfrm>
          <a:prstGeom prst="rect">
            <a:avLst/>
          </a:prstGeom>
          <a:noFill/>
          <a:ln w="9525">
            <a:noFill/>
            <a:miter lim="800000"/>
            <a:headEnd/>
            <a:tailEnd/>
          </a:ln>
        </p:spPr>
        <p:txBody>
          <a:bodyPr wrap="none" anchor="ctr">
            <a:spAutoFit/>
          </a:bodyPr>
          <a:lstStyle/>
          <a:p>
            <a:pPr>
              <a:buFont typeface="Arial" charset="0"/>
              <a:buNone/>
            </a:pPr>
            <a:endParaRPr lang="es-ES">
              <a:latin typeface="Calibri" pitchFamily="34" charset="0"/>
            </a:endParaRPr>
          </a:p>
          <a:p>
            <a:pPr>
              <a:buFont typeface="Arial" charset="0"/>
              <a:buNone/>
            </a:pPr>
            <a:endParaRPr lang="es-ES">
              <a:latin typeface="Calibri" pitchFamily="34" charset="0"/>
            </a:endParaRPr>
          </a:p>
        </p:txBody>
      </p:sp>
      <p:sp>
        <p:nvSpPr>
          <p:cNvPr id="58373" name="Rectangle 5"/>
          <p:cNvSpPr>
            <a:spLocks noChangeArrowheads="1"/>
          </p:cNvSpPr>
          <p:nvPr/>
        </p:nvSpPr>
        <p:spPr bwMode="auto">
          <a:xfrm>
            <a:off x="0" y="0"/>
            <a:ext cx="184150" cy="641350"/>
          </a:xfrm>
          <a:prstGeom prst="rect">
            <a:avLst/>
          </a:prstGeom>
          <a:noFill/>
          <a:ln w="9525">
            <a:noFill/>
            <a:miter lim="800000"/>
            <a:headEnd/>
            <a:tailEnd/>
          </a:ln>
        </p:spPr>
        <p:txBody>
          <a:bodyPr wrap="none" anchor="ctr">
            <a:spAutoFit/>
          </a:bodyPr>
          <a:lstStyle/>
          <a:p>
            <a:pPr>
              <a:buFont typeface="Arial" charset="0"/>
              <a:buNone/>
            </a:pPr>
            <a:endParaRPr lang="es-ES">
              <a:latin typeface="Calibri" pitchFamily="34" charset="0"/>
            </a:endParaRPr>
          </a:p>
          <a:p>
            <a:pPr>
              <a:buFont typeface="Arial" charset="0"/>
              <a:buNone/>
            </a:pPr>
            <a:endParaRPr lang="es-ES">
              <a:latin typeface="Calibri" pitchFamily="34" charset="0"/>
            </a:endParaRPr>
          </a:p>
        </p:txBody>
      </p:sp>
      <p:pic>
        <p:nvPicPr>
          <p:cNvPr id="58374" name="Picture 10" descr="METAMORFOSIS+REAL"/>
          <p:cNvPicPr>
            <a:picLocks noChangeAspect="1" noChangeArrowheads="1"/>
          </p:cNvPicPr>
          <p:nvPr/>
        </p:nvPicPr>
        <p:blipFill>
          <a:blip r:embed="rId3"/>
          <a:srcRect/>
          <a:stretch>
            <a:fillRect/>
          </a:stretch>
        </p:blipFill>
        <p:spPr bwMode="auto">
          <a:xfrm>
            <a:off x="5370513" y="5157788"/>
            <a:ext cx="3810000" cy="2114550"/>
          </a:xfrm>
          <a:prstGeom prst="rect">
            <a:avLst/>
          </a:prstGeom>
          <a:noFill/>
          <a:ln w="9525">
            <a:noFill/>
            <a:miter lim="800000"/>
            <a:headEnd/>
            <a:tailEnd/>
          </a:ln>
        </p:spPr>
      </p:pic>
      <p:pic>
        <p:nvPicPr>
          <p:cNvPr id="58375" name="Picture 12" descr="20070417klpcnavid_190"/>
          <p:cNvPicPr>
            <a:picLocks noChangeAspect="1" noChangeArrowheads="1"/>
          </p:cNvPicPr>
          <p:nvPr/>
        </p:nvPicPr>
        <p:blipFill>
          <a:blip r:embed="rId4"/>
          <a:srcRect/>
          <a:stretch>
            <a:fillRect/>
          </a:stretch>
        </p:blipFill>
        <p:spPr bwMode="auto">
          <a:xfrm>
            <a:off x="358775" y="5207000"/>
            <a:ext cx="4141788" cy="1431925"/>
          </a:xfrm>
          <a:prstGeom prst="rect">
            <a:avLst/>
          </a:prstGeom>
          <a:noFill/>
          <a:ln w="9525">
            <a:noFill/>
            <a:miter lim="800000"/>
            <a:headEnd/>
            <a:tailEnd/>
          </a:ln>
        </p:spPr>
      </p:pic>
      <p:sp>
        <p:nvSpPr>
          <p:cNvPr id="58376" name="Text Box 13"/>
          <p:cNvSpPr txBox="1">
            <a:spLocks noChangeArrowheads="1"/>
          </p:cNvSpPr>
          <p:nvPr/>
        </p:nvSpPr>
        <p:spPr bwMode="auto">
          <a:xfrm>
            <a:off x="188913" y="6580188"/>
            <a:ext cx="2079625" cy="304800"/>
          </a:xfrm>
          <a:prstGeom prst="rect">
            <a:avLst/>
          </a:prstGeom>
          <a:noFill/>
          <a:ln w="9525">
            <a:noFill/>
            <a:miter lim="800000"/>
            <a:headEnd/>
            <a:tailEnd/>
          </a:ln>
        </p:spPr>
        <p:txBody>
          <a:bodyPr wrap="none">
            <a:spAutoFit/>
          </a:bodyPr>
          <a:lstStyle/>
          <a:p>
            <a:pPr>
              <a:buFont typeface="Arial" charset="0"/>
              <a:buNone/>
            </a:pPr>
            <a:r>
              <a:rPr lang="es-MX" sz="1400" i="1">
                <a:latin typeface="Times New Roman" pitchFamily="18" charset="0"/>
              </a:rPr>
              <a:t>Coleópteros (escarabajos)</a:t>
            </a:r>
            <a:endParaRPr lang="es-ES" sz="1400" i="1">
              <a:latin typeface="Times New Roman" pitchFamily="18" charset="0"/>
            </a:endParaRPr>
          </a:p>
        </p:txBody>
      </p:sp>
      <p:sp>
        <p:nvSpPr>
          <p:cNvPr id="58377" name="Text Box 14"/>
          <p:cNvSpPr txBox="1">
            <a:spLocks noChangeArrowheads="1"/>
          </p:cNvSpPr>
          <p:nvPr/>
        </p:nvSpPr>
        <p:spPr bwMode="auto">
          <a:xfrm>
            <a:off x="5372100" y="6453188"/>
            <a:ext cx="2730500" cy="304800"/>
          </a:xfrm>
          <a:prstGeom prst="rect">
            <a:avLst/>
          </a:prstGeom>
          <a:noFill/>
          <a:ln w="9525">
            <a:noFill/>
            <a:miter lim="800000"/>
            <a:headEnd/>
            <a:tailEnd/>
          </a:ln>
        </p:spPr>
        <p:txBody>
          <a:bodyPr wrap="none">
            <a:spAutoFit/>
          </a:bodyPr>
          <a:lstStyle/>
          <a:p>
            <a:pPr>
              <a:buFont typeface="Arial" charset="0"/>
              <a:buNone/>
            </a:pPr>
            <a:r>
              <a:rPr lang="es-MX" sz="1400" i="1">
                <a:latin typeface="Times New Roman" pitchFamily="18" charset="0"/>
              </a:rPr>
              <a:t>Lepidópteros (mariposas y polillas)</a:t>
            </a:r>
            <a:endParaRPr lang="es-ES" sz="1400" i="1">
              <a:latin typeface="Times New Roman" pitchFamily="18" charset="0"/>
            </a:endParaRPr>
          </a:p>
        </p:txBody>
      </p:sp>
      <p:pic>
        <p:nvPicPr>
          <p:cNvPr id="58378" name="Picture 7" descr="File:Rp-nymphs-adult.JPG">
            <a:hlinkClick r:id="rId5"/>
          </p:cNvPr>
          <p:cNvPicPr>
            <a:picLocks noChangeAspect="1" noChangeArrowheads="1"/>
          </p:cNvPicPr>
          <p:nvPr/>
        </p:nvPicPr>
        <p:blipFill>
          <a:blip r:embed="rId6"/>
          <a:srcRect/>
          <a:stretch>
            <a:fillRect/>
          </a:stretch>
        </p:blipFill>
        <p:spPr bwMode="auto">
          <a:xfrm>
            <a:off x="4211638" y="2357438"/>
            <a:ext cx="4032250" cy="1214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 Box 4"/>
          <p:cNvSpPr txBox="1">
            <a:spLocks noChangeArrowheads="1"/>
          </p:cNvSpPr>
          <p:nvPr/>
        </p:nvSpPr>
        <p:spPr bwMode="auto">
          <a:xfrm>
            <a:off x="965200" y="476250"/>
            <a:ext cx="6578600" cy="5949950"/>
          </a:xfrm>
          <a:prstGeom prst="rect">
            <a:avLst/>
          </a:prstGeom>
          <a:noFill/>
          <a:ln w="9525">
            <a:noFill/>
            <a:miter lim="800000"/>
            <a:headEnd/>
            <a:tailEnd/>
          </a:ln>
        </p:spPr>
        <p:txBody>
          <a:bodyPr wrap="none">
            <a:spAutoFit/>
          </a:bodyPr>
          <a:lstStyle/>
          <a:p>
            <a:pPr>
              <a:buFont typeface="Arial" charset="0"/>
              <a:buNone/>
            </a:pPr>
            <a:r>
              <a:rPr lang="es-MX" sz="2400" b="1">
                <a:latin typeface="Calibri" pitchFamily="34" charset="0"/>
              </a:rPr>
              <a:t>Algunos ejemplos de órdenes de insectos:</a:t>
            </a:r>
          </a:p>
          <a:p>
            <a:pPr>
              <a:buFont typeface="Arial" charset="0"/>
              <a:buNone/>
            </a:pPr>
            <a:r>
              <a:rPr lang="es-MX" b="1">
                <a:latin typeface="Calibri" pitchFamily="34" charset="0"/>
              </a:rPr>
              <a:t>      </a:t>
            </a:r>
          </a:p>
          <a:p>
            <a:pPr>
              <a:buFont typeface="Arial" charset="0"/>
              <a:buNone/>
            </a:pPr>
            <a:r>
              <a:rPr lang="es-MX" b="1">
                <a:latin typeface="Calibri" pitchFamily="34" charset="0"/>
              </a:rPr>
              <a:t>      Odonata (libélulas):</a:t>
            </a:r>
          </a:p>
          <a:p>
            <a:pPr>
              <a:buFont typeface="Arial" charset="0"/>
              <a:buNone/>
            </a:pPr>
            <a:r>
              <a:rPr lang="es-MX">
                <a:latin typeface="Calibri" pitchFamily="34" charset="0"/>
              </a:rPr>
              <a:t>      Hemimetábolos, dos pares de alas, masticadores</a:t>
            </a:r>
          </a:p>
          <a:p>
            <a:pPr>
              <a:buFont typeface="Arial" charset="0"/>
              <a:buNone/>
            </a:pPr>
            <a:endParaRPr lang="es-MX">
              <a:latin typeface="Calibri" pitchFamily="34" charset="0"/>
            </a:endParaRPr>
          </a:p>
          <a:p>
            <a:pPr>
              <a:buFont typeface="Arial" charset="0"/>
              <a:buNone/>
            </a:pPr>
            <a:r>
              <a:rPr lang="es-MX" b="1">
                <a:latin typeface="Calibri" pitchFamily="34" charset="0"/>
              </a:rPr>
              <a:t>     Himenópteros (abejas y hormigas):</a:t>
            </a:r>
            <a:r>
              <a:rPr lang="es-MX">
                <a:latin typeface="Calibri" pitchFamily="34" charset="0"/>
              </a:rPr>
              <a:t> </a:t>
            </a:r>
          </a:p>
          <a:p>
            <a:pPr>
              <a:buFont typeface="Arial" charset="0"/>
              <a:buNone/>
            </a:pPr>
            <a:r>
              <a:rPr lang="es-MX">
                <a:latin typeface="Calibri" pitchFamily="34" charset="0"/>
              </a:rPr>
              <a:t>     Holometábolos, 0 o dos pares de alas, masticadores y lamedores</a:t>
            </a:r>
          </a:p>
          <a:p>
            <a:pPr>
              <a:buFont typeface="Arial" charset="0"/>
              <a:buNone/>
            </a:pPr>
            <a:endParaRPr lang="es-MX">
              <a:latin typeface="Calibri" pitchFamily="34" charset="0"/>
            </a:endParaRPr>
          </a:p>
          <a:p>
            <a:pPr>
              <a:buFont typeface="Arial" charset="0"/>
              <a:buNone/>
            </a:pPr>
            <a:r>
              <a:rPr lang="es-MX" b="1">
                <a:latin typeface="Calibri" pitchFamily="34" charset="0"/>
              </a:rPr>
              <a:t>     Dípteros (moscas, mosquitos y tábanos):</a:t>
            </a:r>
          </a:p>
          <a:p>
            <a:pPr>
              <a:buFont typeface="Arial" charset="0"/>
              <a:buNone/>
            </a:pPr>
            <a:r>
              <a:rPr lang="es-MX">
                <a:latin typeface="Calibri" pitchFamily="34" charset="0"/>
              </a:rPr>
              <a:t>     Holometábolos, alas traseras atrofiadas (giroscopio)</a:t>
            </a:r>
          </a:p>
          <a:p>
            <a:pPr>
              <a:buFont typeface="Arial" charset="0"/>
              <a:buNone/>
            </a:pPr>
            <a:endParaRPr lang="es-MX">
              <a:latin typeface="Calibri" pitchFamily="34" charset="0"/>
            </a:endParaRPr>
          </a:p>
          <a:p>
            <a:pPr>
              <a:buFont typeface="Arial" charset="0"/>
              <a:buNone/>
            </a:pPr>
            <a:r>
              <a:rPr lang="es-MX">
                <a:latin typeface="Calibri" pitchFamily="34" charset="0"/>
              </a:rPr>
              <a:t>     </a:t>
            </a:r>
            <a:r>
              <a:rPr lang="es-MX" b="1">
                <a:latin typeface="Calibri" pitchFamily="34" charset="0"/>
              </a:rPr>
              <a:t>Coleópteros (escarabajos):</a:t>
            </a:r>
            <a:r>
              <a:rPr lang="es-MX">
                <a:latin typeface="Calibri" pitchFamily="34" charset="0"/>
              </a:rPr>
              <a:t> </a:t>
            </a:r>
          </a:p>
          <a:p>
            <a:pPr>
              <a:buFont typeface="Arial" charset="0"/>
              <a:buNone/>
            </a:pPr>
            <a:r>
              <a:rPr lang="es-MX">
                <a:latin typeface="Calibri" pitchFamily="34" charset="0"/>
              </a:rPr>
              <a:t>     Holometábolos, alas delanteras atrofiadas (escudo), masticadores</a:t>
            </a:r>
          </a:p>
          <a:p>
            <a:pPr>
              <a:buFont typeface="Arial" charset="0"/>
              <a:buNone/>
            </a:pPr>
            <a:r>
              <a:rPr lang="es-MX">
                <a:latin typeface="Calibri" pitchFamily="34" charset="0"/>
              </a:rPr>
              <a:t> </a:t>
            </a:r>
          </a:p>
          <a:p>
            <a:pPr>
              <a:buFont typeface="Arial" charset="0"/>
              <a:buNone/>
            </a:pPr>
            <a:r>
              <a:rPr lang="es-MX">
                <a:latin typeface="Calibri" pitchFamily="34" charset="0"/>
              </a:rPr>
              <a:t>     </a:t>
            </a:r>
            <a:r>
              <a:rPr lang="es-MX" b="1">
                <a:latin typeface="Calibri" pitchFamily="34" charset="0"/>
              </a:rPr>
              <a:t>Hemípteros (chinches, vinchuca):</a:t>
            </a:r>
          </a:p>
          <a:p>
            <a:pPr>
              <a:buFont typeface="Arial" charset="0"/>
              <a:buNone/>
            </a:pPr>
            <a:r>
              <a:rPr lang="es-MX">
                <a:latin typeface="Calibri" pitchFamily="34" charset="0"/>
              </a:rPr>
              <a:t>     Hemimetábolos, alas delanteras parcialmente rígidas, chupadores</a:t>
            </a:r>
          </a:p>
          <a:p>
            <a:pPr>
              <a:buFont typeface="Arial" charset="0"/>
              <a:buNone/>
            </a:pPr>
            <a:endParaRPr lang="es-MX">
              <a:latin typeface="Calibri" pitchFamily="34" charset="0"/>
            </a:endParaRPr>
          </a:p>
          <a:p>
            <a:pPr>
              <a:buFont typeface="Arial" charset="0"/>
              <a:buNone/>
            </a:pPr>
            <a:r>
              <a:rPr lang="es-MX">
                <a:latin typeface="Calibri" pitchFamily="34" charset="0"/>
              </a:rPr>
              <a:t>     </a:t>
            </a:r>
            <a:r>
              <a:rPr lang="es-MX" b="1">
                <a:latin typeface="Calibri" pitchFamily="34" charset="0"/>
              </a:rPr>
              <a:t>Ortópteros (langostas):</a:t>
            </a:r>
          </a:p>
          <a:p>
            <a:pPr>
              <a:buFont typeface="Arial" charset="0"/>
              <a:buNone/>
            </a:pPr>
            <a:r>
              <a:rPr lang="es-MX">
                <a:latin typeface="Calibri" pitchFamily="34" charset="0"/>
              </a:rPr>
              <a:t>     Hemimetábolos, masticadores</a:t>
            </a:r>
          </a:p>
          <a:p>
            <a:pPr>
              <a:buFont typeface="Arial" charset="0"/>
              <a:buNone/>
            </a:pPr>
            <a:endParaRPr lang="es-MX">
              <a:latin typeface="Calibri" pitchFamily="34" charset="0"/>
            </a:endParaRPr>
          </a:p>
          <a:p>
            <a:pPr>
              <a:buFont typeface="Arial" charset="0"/>
              <a:buNone/>
            </a:pPr>
            <a:endParaRPr lang="es-MX">
              <a:latin typeface="Calibri"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 Box 2"/>
          <p:cNvSpPr txBox="1">
            <a:spLocks noChangeArrowheads="1"/>
          </p:cNvSpPr>
          <p:nvPr/>
        </p:nvSpPr>
        <p:spPr bwMode="auto">
          <a:xfrm>
            <a:off x="479425" y="1519238"/>
            <a:ext cx="8124825" cy="5078412"/>
          </a:xfrm>
          <a:prstGeom prst="rect">
            <a:avLst/>
          </a:prstGeom>
          <a:noFill/>
          <a:ln w="9525">
            <a:noFill/>
            <a:miter lim="800000"/>
            <a:headEnd/>
            <a:tailEnd/>
          </a:ln>
        </p:spPr>
        <p:txBody>
          <a:bodyPr>
            <a:spAutoFit/>
          </a:bodyPr>
          <a:lstStyle/>
          <a:p>
            <a:pPr algn="just">
              <a:buFont typeface="Arial" charset="0"/>
              <a:buNone/>
            </a:pPr>
            <a:r>
              <a:rPr lang="es-ES">
                <a:latin typeface="Calibri" pitchFamily="34" charset="0"/>
              </a:rPr>
              <a:t>Hemimetábolos, sin alas.</a:t>
            </a:r>
          </a:p>
          <a:p>
            <a:pPr algn="just">
              <a:buFont typeface="Arial" charset="0"/>
              <a:buNone/>
            </a:pPr>
            <a:endParaRPr lang="es-MX">
              <a:latin typeface="Calibri" pitchFamily="34" charset="0"/>
            </a:endParaRPr>
          </a:p>
          <a:p>
            <a:pPr algn="just">
              <a:buFont typeface="Arial" charset="0"/>
              <a:buNone/>
            </a:pPr>
            <a:r>
              <a:rPr lang="es-MX">
                <a:latin typeface="Calibri" pitchFamily="34" charset="0"/>
              </a:rPr>
              <a:t>Existen más de 3.000 especies.</a:t>
            </a:r>
          </a:p>
          <a:p>
            <a:pPr algn="just">
              <a:buFont typeface="Arial" charset="0"/>
              <a:buNone/>
            </a:pPr>
            <a:endParaRPr lang="es-MX">
              <a:latin typeface="Calibri" pitchFamily="34" charset="0"/>
            </a:endParaRPr>
          </a:p>
          <a:p>
            <a:pPr algn="just">
              <a:buFont typeface="Arial" charset="0"/>
              <a:buNone/>
            </a:pPr>
            <a:r>
              <a:rPr lang="es-MX">
                <a:latin typeface="Calibri" pitchFamily="34" charset="0"/>
              </a:rPr>
              <a:t>Suelen ser muy especificas por hospedador y por la parte del cuerpo que infesta. </a:t>
            </a:r>
          </a:p>
          <a:p>
            <a:pPr algn="just">
              <a:buFont typeface="Arial" charset="0"/>
              <a:buNone/>
            </a:pPr>
            <a:endParaRPr lang="es-MX">
              <a:latin typeface="Calibri" pitchFamily="34" charset="0"/>
            </a:endParaRPr>
          </a:p>
          <a:p>
            <a:pPr algn="just">
              <a:buFont typeface="Arial" charset="0"/>
              <a:buNone/>
            </a:pPr>
            <a:r>
              <a:rPr lang="es-MX">
                <a:latin typeface="Calibri" pitchFamily="34" charset="0"/>
              </a:rPr>
              <a:t>En humanos las especies son:</a:t>
            </a:r>
          </a:p>
          <a:p>
            <a:pPr algn="just">
              <a:buFont typeface="Arial" charset="0"/>
              <a:buNone/>
            </a:pPr>
            <a:endParaRPr lang="es-MX">
              <a:latin typeface="Calibri" pitchFamily="34" charset="0"/>
            </a:endParaRPr>
          </a:p>
          <a:p>
            <a:pPr algn="just">
              <a:buFont typeface="Arial" charset="0"/>
              <a:buNone/>
            </a:pPr>
            <a:r>
              <a:rPr lang="es-MX" i="1">
                <a:latin typeface="Calibri" pitchFamily="34" charset="0"/>
              </a:rPr>
              <a:t>   Pediculus humanus capitis</a:t>
            </a:r>
            <a:r>
              <a:rPr lang="es-MX">
                <a:latin typeface="Calibri" pitchFamily="34" charset="0"/>
              </a:rPr>
              <a:t> o piojo de la cabeza</a:t>
            </a:r>
            <a:endParaRPr lang="es-MX" b="1">
              <a:latin typeface="Calibri" pitchFamily="34" charset="0"/>
            </a:endParaRPr>
          </a:p>
          <a:p>
            <a:pPr algn="just">
              <a:buFont typeface="Arial" charset="0"/>
              <a:buNone/>
            </a:pPr>
            <a:r>
              <a:rPr lang="es-ES" i="1">
                <a:latin typeface="Calibri" pitchFamily="34" charset="0"/>
              </a:rPr>
              <a:t>   Pediculus humanus humanus</a:t>
            </a:r>
            <a:r>
              <a:rPr lang="es-ES">
                <a:latin typeface="Calibri" pitchFamily="34" charset="0"/>
              </a:rPr>
              <a:t> o piojo del cuerpo</a:t>
            </a:r>
          </a:p>
          <a:p>
            <a:pPr algn="just">
              <a:buFont typeface="Arial" charset="0"/>
              <a:buNone/>
            </a:pPr>
            <a:r>
              <a:rPr lang="es-ES" i="1">
                <a:latin typeface="Calibri" pitchFamily="34" charset="0"/>
              </a:rPr>
              <a:t>   Phthirus pubis</a:t>
            </a:r>
            <a:r>
              <a:rPr lang="es-ES">
                <a:latin typeface="Calibri" pitchFamily="34" charset="0"/>
              </a:rPr>
              <a:t> o piojo del pubis o ladilla</a:t>
            </a:r>
          </a:p>
          <a:p>
            <a:pPr algn="just">
              <a:buFont typeface="Arial" charset="0"/>
              <a:buNone/>
            </a:pPr>
            <a:endParaRPr lang="es-MX">
              <a:latin typeface="Calibri" pitchFamily="34" charset="0"/>
            </a:endParaRPr>
          </a:p>
          <a:p>
            <a:pPr algn="just">
              <a:buFont typeface="Arial" charset="0"/>
              <a:buNone/>
            </a:pPr>
            <a:r>
              <a:rPr lang="es-MX">
                <a:latin typeface="Calibri" pitchFamily="34" charset="0"/>
              </a:rPr>
              <a:t>Se alimentan de sangre y restos de piel o secreciones sebáceas.</a:t>
            </a:r>
          </a:p>
          <a:p>
            <a:pPr algn="just">
              <a:buFont typeface="Arial" charset="0"/>
              <a:buNone/>
            </a:pPr>
            <a:endParaRPr lang="es-MX">
              <a:latin typeface="Calibri" pitchFamily="34" charset="0"/>
            </a:endParaRPr>
          </a:p>
          <a:p>
            <a:pPr algn="just">
              <a:buFont typeface="Arial" charset="0"/>
              <a:buNone/>
            </a:pPr>
            <a:r>
              <a:rPr lang="es-MX">
                <a:latin typeface="Calibri" pitchFamily="34" charset="0"/>
              </a:rPr>
              <a:t>No saltan, pero el contagio por cercanía se realiza por el traslado del insecto entre pelos o bello púbico.</a:t>
            </a:r>
          </a:p>
          <a:p>
            <a:pPr algn="just">
              <a:buFont typeface="Arial" charset="0"/>
              <a:buNone/>
            </a:pPr>
            <a:endParaRPr lang="es-MX">
              <a:latin typeface="Calibri" pitchFamily="34" charset="0"/>
            </a:endParaRPr>
          </a:p>
        </p:txBody>
      </p:sp>
      <p:sp>
        <p:nvSpPr>
          <p:cNvPr id="60418" name="CuadroTexto 2"/>
          <p:cNvSpPr txBox="1">
            <a:spLocks noChangeArrowheads="1"/>
          </p:cNvSpPr>
          <p:nvPr/>
        </p:nvSpPr>
        <p:spPr bwMode="auto">
          <a:xfrm>
            <a:off x="517525" y="115888"/>
            <a:ext cx="6892925" cy="1108075"/>
          </a:xfrm>
          <a:prstGeom prst="rect">
            <a:avLst/>
          </a:prstGeom>
          <a:noFill/>
          <a:ln w="9525">
            <a:noFill/>
            <a:miter lim="800000"/>
            <a:headEnd/>
            <a:tailEnd/>
          </a:ln>
        </p:spPr>
        <p:txBody>
          <a:bodyPr wrap="none">
            <a:spAutoFit/>
          </a:bodyPr>
          <a:lstStyle/>
          <a:p>
            <a:pPr>
              <a:buFont typeface="Arial" charset="0"/>
              <a:buNone/>
            </a:pPr>
            <a:r>
              <a:rPr lang="es-MX" sz="2400" b="1">
                <a:latin typeface="Calibri" pitchFamily="34" charset="0"/>
              </a:rPr>
              <a:t>Insectos:</a:t>
            </a:r>
          </a:p>
          <a:p>
            <a:pPr>
              <a:buFont typeface="Arial" charset="0"/>
              <a:buNone/>
            </a:pPr>
            <a:endParaRPr lang="es-MX" sz="2400" b="1">
              <a:latin typeface="Calibri" pitchFamily="34" charset="0"/>
            </a:endParaRPr>
          </a:p>
          <a:p>
            <a:pPr>
              <a:buFont typeface="Arial" charset="0"/>
              <a:buNone/>
            </a:pPr>
            <a:r>
              <a:rPr lang="es-MX" b="1">
                <a:latin typeface="Calibri" pitchFamily="34" charset="0"/>
              </a:rPr>
              <a:t>Orden </a:t>
            </a:r>
            <a:r>
              <a:rPr lang="es-ES" b="1">
                <a:latin typeface="Calibri" pitchFamily="34" charset="0"/>
              </a:rPr>
              <a:t>Phthiraptera,</a:t>
            </a:r>
            <a:r>
              <a:rPr lang="es-ES">
                <a:latin typeface="Calibri" pitchFamily="34" charset="0"/>
              </a:rPr>
              <a:t> </a:t>
            </a:r>
            <a:r>
              <a:rPr lang="es-ES" b="1">
                <a:latin typeface="Calibri" pitchFamily="34" charset="0"/>
              </a:rPr>
              <a:t>suborden</a:t>
            </a:r>
            <a:r>
              <a:rPr lang="es-ES">
                <a:latin typeface="Calibri" pitchFamily="34" charset="0"/>
              </a:rPr>
              <a:t> </a:t>
            </a:r>
            <a:r>
              <a:rPr lang="es-MX" b="1">
                <a:latin typeface="Calibri" pitchFamily="34" charset="0"/>
              </a:rPr>
              <a:t>Anoplura (piojos chupadores):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 Box 2"/>
          <p:cNvSpPr txBox="1">
            <a:spLocks noChangeArrowheads="1"/>
          </p:cNvSpPr>
          <p:nvPr/>
        </p:nvSpPr>
        <p:spPr bwMode="auto">
          <a:xfrm>
            <a:off x="479425" y="1519238"/>
            <a:ext cx="8124825" cy="646112"/>
          </a:xfrm>
          <a:prstGeom prst="rect">
            <a:avLst/>
          </a:prstGeom>
          <a:noFill/>
          <a:ln w="9525">
            <a:noFill/>
            <a:miter lim="800000"/>
            <a:headEnd/>
            <a:tailEnd/>
          </a:ln>
        </p:spPr>
        <p:txBody>
          <a:bodyPr>
            <a:spAutoFit/>
          </a:bodyPr>
          <a:lstStyle/>
          <a:p>
            <a:pPr>
              <a:buFont typeface="Arial" charset="0"/>
              <a:buNone/>
            </a:pPr>
            <a:r>
              <a:rPr lang="es-MX">
                <a:latin typeface="Calibri" pitchFamily="34" charset="0"/>
              </a:rPr>
              <a:t>Estos insectos pueden producir irritaciones e infecciones secundarias, pero son potencialmente transmisores de enfermedades como el tifus.</a:t>
            </a:r>
          </a:p>
        </p:txBody>
      </p:sp>
      <p:sp>
        <p:nvSpPr>
          <p:cNvPr id="61442" name="CuadroTexto 2"/>
          <p:cNvSpPr txBox="1">
            <a:spLocks noChangeArrowheads="1"/>
          </p:cNvSpPr>
          <p:nvPr/>
        </p:nvSpPr>
        <p:spPr bwMode="auto">
          <a:xfrm>
            <a:off x="517525" y="115888"/>
            <a:ext cx="6892925" cy="1108075"/>
          </a:xfrm>
          <a:prstGeom prst="rect">
            <a:avLst/>
          </a:prstGeom>
          <a:noFill/>
          <a:ln w="9525">
            <a:noFill/>
            <a:miter lim="800000"/>
            <a:headEnd/>
            <a:tailEnd/>
          </a:ln>
        </p:spPr>
        <p:txBody>
          <a:bodyPr wrap="none">
            <a:spAutoFit/>
          </a:bodyPr>
          <a:lstStyle/>
          <a:p>
            <a:pPr>
              <a:buFont typeface="Arial" charset="0"/>
              <a:buNone/>
            </a:pPr>
            <a:r>
              <a:rPr lang="es-MX" sz="2400" b="1">
                <a:latin typeface="Calibri" pitchFamily="34" charset="0"/>
              </a:rPr>
              <a:t>Insectos:</a:t>
            </a:r>
          </a:p>
          <a:p>
            <a:pPr>
              <a:buFont typeface="Arial" charset="0"/>
              <a:buNone/>
            </a:pPr>
            <a:endParaRPr lang="es-MX" sz="2400" b="1">
              <a:latin typeface="Calibri" pitchFamily="34" charset="0"/>
            </a:endParaRPr>
          </a:p>
          <a:p>
            <a:pPr>
              <a:buFont typeface="Arial" charset="0"/>
              <a:buNone/>
            </a:pPr>
            <a:r>
              <a:rPr lang="es-MX" b="1">
                <a:latin typeface="Calibri" pitchFamily="34" charset="0"/>
              </a:rPr>
              <a:t>Orden </a:t>
            </a:r>
            <a:r>
              <a:rPr lang="es-ES" b="1">
                <a:latin typeface="Calibri" pitchFamily="34" charset="0"/>
              </a:rPr>
              <a:t>Phthiraptera,</a:t>
            </a:r>
            <a:r>
              <a:rPr lang="es-ES">
                <a:latin typeface="Calibri" pitchFamily="34" charset="0"/>
              </a:rPr>
              <a:t> </a:t>
            </a:r>
            <a:r>
              <a:rPr lang="es-ES" b="1">
                <a:latin typeface="Calibri" pitchFamily="34" charset="0"/>
              </a:rPr>
              <a:t>suborden</a:t>
            </a:r>
            <a:r>
              <a:rPr lang="es-ES">
                <a:latin typeface="Calibri" pitchFamily="34" charset="0"/>
              </a:rPr>
              <a:t> </a:t>
            </a:r>
            <a:r>
              <a:rPr lang="es-MX" b="1">
                <a:latin typeface="Calibri" pitchFamily="34" charset="0"/>
              </a:rPr>
              <a:t>Anoplura (piojos chupadores):</a:t>
            </a:r>
          </a:p>
        </p:txBody>
      </p:sp>
      <p:pic>
        <p:nvPicPr>
          <p:cNvPr id="61443" name="Picture 4" descr="File:Pthius pubis - crab louse.jpg">
            <a:hlinkClick r:id="rId2"/>
          </p:cNvPr>
          <p:cNvPicPr>
            <a:picLocks noChangeAspect="1" noChangeArrowheads="1"/>
          </p:cNvPicPr>
          <p:nvPr/>
        </p:nvPicPr>
        <p:blipFill>
          <a:blip r:embed="rId3"/>
          <a:srcRect/>
          <a:stretch>
            <a:fillRect/>
          </a:stretch>
        </p:blipFill>
        <p:spPr bwMode="auto">
          <a:xfrm>
            <a:off x="5105400" y="2392363"/>
            <a:ext cx="2851150" cy="2114550"/>
          </a:xfrm>
          <a:prstGeom prst="rect">
            <a:avLst/>
          </a:prstGeom>
          <a:noFill/>
          <a:ln w="9525">
            <a:noFill/>
            <a:miter lim="800000"/>
            <a:headEnd/>
            <a:tailEnd/>
          </a:ln>
        </p:spPr>
      </p:pic>
      <p:pic>
        <p:nvPicPr>
          <p:cNvPr id="61444" name="Picture 14" descr="File:Head louse egg 2.jpg">
            <a:hlinkClick r:id="rId4"/>
          </p:cNvPr>
          <p:cNvPicPr>
            <a:picLocks noChangeAspect="1" noChangeArrowheads="1"/>
          </p:cNvPicPr>
          <p:nvPr/>
        </p:nvPicPr>
        <p:blipFill>
          <a:blip r:embed="rId5"/>
          <a:srcRect/>
          <a:stretch>
            <a:fillRect/>
          </a:stretch>
        </p:blipFill>
        <p:spPr bwMode="auto">
          <a:xfrm>
            <a:off x="1077913" y="2392363"/>
            <a:ext cx="1370012" cy="2114550"/>
          </a:xfrm>
          <a:prstGeom prst="rect">
            <a:avLst/>
          </a:prstGeom>
          <a:noFill/>
          <a:ln w="9525">
            <a:noFill/>
            <a:miter lim="800000"/>
            <a:headEnd/>
            <a:tailEnd/>
          </a:ln>
        </p:spPr>
      </p:pic>
      <p:pic>
        <p:nvPicPr>
          <p:cNvPr id="61445" name="Picture 17" descr="Piojo"/>
          <p:cNvPicPr>
            <a:picLocks noChangeAspect="1" noChangeArrowheads="1"/>
          </p:cNvPicPr>
          <p:nvPr/>
        </p:nvPicPr>
        <p:blipFill>
          <a:blip r:embed="rId6"/>
          <a:srcRect/>
          <a:stretch>
            <a:fillRect/>
          </a:stretch>
        </p:blipFill>
        <p:spPr bwMode="auto">
          <a:xfrm>
            <a:off x="2663825" y="2392363"/>
            <a:ext cx="2290763" cy="2114550"/>
          </a:xfrm>
          <a:prstGeom prst="rect">
            <a:avLst/>
          </a:prstGeom>
          <a:noFill/>
          <a:ln w="9525">
            <a:noFill/>
            <a:miter lim="800000"/>
            <a:headEnd/>
            <a:tailEnd/>
          </a:ln>
        </p:spPr>
      </p:pic>
      <p:sp>
        <p:nvSpPr>
          <p:cNvPr id="61446" name="CuadroTexto 3"/>
          <p:cNvSpPr txBox="1">
            <a:spLocks noChangeArrowheads="1"/>
          </p:cNvSpPr>
          <p:nvPr/>
        </p:nvSpPr>
        <p:spPr bwMode="auto">
          <a:xfrm>
            <a:off x="517525" y="4832350"/>
            <a:ext cx="8015288" cy="1465263"/>
          </a:xfrm>
          <a:prstGeom prst="rect">
            <a:avLst/>
          </a:prstGeom>
          <a:noFill/>
          <a:ln w="9525">
            <a:noFill/>
            <a:miter lim="800000"/>
            <a:headEnd/>
            <a:tailEnd/>
          </a:ln>
        </p:spPr>
        <p:txBody>
          <a:bodyPr>
            <a:spAutoFit/>
          </a:bodyPr>
          <a:lstStyle/>
          <a:p>
            <a:pPr>
              <a:buFont typeface="Arial" charset="0"/>
              <a:buNone/>
            </a:pPr>
            <a:r>
              <a:rPr lang="es-ES">
                <a:latin typeface="Calibri" pitchFamily="34" charset="0"/>
              </a:rPr>
              <a:t>Los piojos son ovoides, de color blanco grisáceo y pueden medir entre 1,5 y 4 mm. Tienen 6 patas que terminan en una especie de garfio que le permiten adherirse al pelo.</a:t>
            </a:r>
          </a:p>
          <a:p>
            <a:pPr>
              <a:buFont typeface="Arial" charset="0"/>
              <a:buNone/>
            </a:pPr>
            <a:endParaRPr lang="es-ES">
              <a:latin typeface="Calibri" pitchFamily="34" charset="0"/>
            </a:endParaRPr>
          </a:p>
          <a:p>
            <a:pPr>
              <a:buFont typeface="Arial" charset="0"/>
              <a:buNone/>
            </a:pPr>
            <a:endParaRPr lang="es-ES_tradnl">
              <a:latin typeface="Calibri"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ext Box 2"/>
          <p:cNvSpPr txBox="1">
            <a:spLocks noChangeArrowheads="1"/>
          </p:cNvSpPr>
          <p:nvPr/>
        </p:nvSpPr>
        <p:spPr bwMode="auto">
          <a:xfrm>
            <a:off x="539750" y="1268413"/>
            <a:ext cx="8135938" cy="5356225"/>
          </a:xfrm>
          <a:prstGeom prst="rect">
            <a:avLst/>
          </a:prstGeom>
          <a:noFill/>
          <a:ln w="9525">
            <a:noFill/>
            <a:miter lim="800000"/>
            <a:headEnd/>
            <a:tailEnd/>
          </a:ln>
        </p:spPr>
        <p:txBody>
          <a:bodyPr>
            <a:spAutoFit/>
          </a:bodyPr>
          <a:lstStyle/>
          <a:p>
            <a:pPr algn="just">
              <a:buFont typeface="Arial" charset="0"/>
              <a:buNone/>
            </a:pPr>
            <a:r>
              <a:rPr lang="es-ES">
                <a:latin typeface="Calibri" pitchFamily="34" charset="0"/>
              </a:rPr>
              <a:t>Durante su ciclo de vida el piojo hembra deposita los huevos o </a:t>
            </a:r>
            <a:r>
              <a:rPr lang="es-ES" b="1">
                <a:latin typeface="Calibri" pitchFamily="34" charset="0"/>
              </a:rPr>
              <a:t>liendres</a:t>
            </a:r>
            <a:r>
              <a:rPr lang="es-ES">
                <a:latin typeface="Calibri" pitchFamily="34" charset="0"/>
              </a:rPr>
              <a:t> cerca del cuero cabelludo (&lt;6 mm) en la nuca y detrás de las orejas. Las liendres son ovales, de color amarillo blanquecino y pueden medir entre 0,3 y 0,8 mm. </a:t>
            </a:r>
          </a:p>
          <a:p>
            <a:pPr algn="just">
              <a:buFont typeface="Arial" charset="0"/>
              <a:buNone/>
            </a:pPr>
            <a:endParaRPr lang="es-ES">
              <a:latin typeface="Calibri" pitchFamily="34" charset="0"/>
            </a:endParaRPr>
          </a:p>
          <a:p>
            <a:pPr algn="just">
              <a:buFont typeface="Arial" charset="0"/>
              <a:buNone/>
            </a:pPr>
            <a:r>
              <a:rPr lang="es-ES">
                <a:latin typeface="Calibri" pitchFamily="34" charset="0"/>
              </a:rPr>
              <a:t>Cada piojo hembra coloca aproximadamente 8 liendres por día. </a:t>
            </a:r>
          </a:p>
          <a:p>
            <a:pPr algn="just">
              <a:buFont typeface="Arial" charset="0"/>
              <a:buNone/>
            </a:pPr>
            <a:endParaRPr lang="es-ES">
              <a:latin typeface="Calibri" pitchFamily="34" charset="0"/>
            </a:endParaRPr>
          </a:p>
          <a:p>
            <a:pPr algn="just">
              <a:buFont typeface="Arial" charset="0"/>
              <a:buNone/>
            </a:pPr>
            <a:r>
              <a:rPr lang="es-ES">
                <a:latin typeface="Calibri" pitchFamily="34" charset="0"/>
              </a:rPr>
              <a:t>Las liendes desarrollan entre 22 y 36 °C y de 6 a 9 días la liendre madura y se libera la ninfa que madura durante 7 días, pasando por tres estadios hasta convertirse en parásitos adultos. </a:t>
            </a:r>
          </a:p>
          <a:p>
            <a:pPr algn="just">
              <a:buFont typeface="Arial" charset="0"/>
              <a:buNone/>
            </a:pPr>
            <a:endParaRPr lang="es-ES">
              <a:latin typeface="Calibri" pitchFamily="34" charset="0"/>
            </a:endParaRPr>
          </a:p>
          <a:p>
            <a:pPr algn="just">
              <a:buFont typeface="Arial" charset="0"/>
              <a:buNone/>
            </a:pPr>
            <a:r>
              <a:rPr lang="es-ES">
                <a:latin typeface="Calibri" pitchFamily="34" charset="0"/>
              </a:rPr>
              <a:t>El piojo adulto puede vivir hasta 30 días en la cabeza de una persona. Se alimenta con sangre, varias veces por día y puede morir en 1 o 2 días fuera del hospedador por inanición.</a:t>
            </a:r>
          </a:p>
          <a:p>
            <a:pPr algn="just">
              <a:buFont typeface="Arial" charset="0"/>
              <a:buNone/>
            </a:pPr>
            <a:endParaRPr lang="es-ES">
              <a:latin typeface="Calibri" pitchFamily="34" charset="0"/>
            </a:endParaRPr>
          </a:p>
          <a:p>
            <a:pPr algn="just">
              <a:buFont typeface="Arial" charset="0"/>
              <a:buNone/>
            </a:pPr>
            <a:r>
              <a:rPr lang="es-ES">
                <a:latin typeface="Calibri" pitchFamily="34" charset="0"/>
              </a:rPr>
              <a:t>La infestación de piojos es muy común y distribuida mundialmente. Niños entre 3 y 11 años son los más frecuentemente infestados. </a:t>
            </a:r>
          </a:p>
          <a:p>
            <a:pPr algn="just">
              <a:buFont typeface="Arial" charset="0"/>
              <a:buNone/>
            </a:pPr>
            <a:endParaRPr lang="es-ES">
              <a:latin typeface="Calibri" pitchFamily="34" charset="0"/>
            </a:endParaRPr>
          </a:p>
          <a:p>
            <a:pPr algn="just">
              <a:buFont typeface="Arial" charset="0"/>
              <a:buNone/>
            </a:pPr>
            <a:r>
              <a:rPr lang="es-ES">
                <a:latin typeface="Calibri" pitchFamily="34" charset="0"/>
              </a:rPr>
              <a:t>Las mujeres se infestan más que los hombres, probablemente por diferencias hormonales. </a:t>
            </a:r>
          </a:p>
        </p:txBody>
      </p:sp>
      <p:sp>
        <p:nvSpPr>
          <p:cNvPr id="62466" name="Rectangle 6"/>
          <p:cNvSpPr>
            <a:spLocks noChangeArrowheads="1"/>
          </p:cNvSpPr>
          <p:nvPr/>
        </p:nvSpPr>
        <p:spPr bwMode="auto">
          <a:xfrm>
            <a:off x="0" y="0"/>
            <a:ext cx="76200" cy="293688"/>
          </a:xfrm>
          <a:prstGeom prst="rect">
            <a:avLst/>
          </a:prstGeom>
          <a:noFill/>
          <a:ln w="9525">
            <a:noFill/>
            <a:miter lim="800000"/>
            <a:headEnd/>
            <a:tailEnd/>
          </a:ln>
        </p:spPr>
        <p:txBody>
          <a:bodyPr wrap="none" lIns="6348" tIns="9522" rIns="6348" bIns="9522" anchor="ctr">
            <a:spAutoFit/>
          </a:bodyPr>
          <a:lstStyle/>
          <a:p>
            <a:r>
              <a:rPr lang="es-ES"/>
              <a:t> </a:t>
            </a:r>
          </a:p>
        </p:txBody>
      </p:sp>
      <p:sp>
        <p:nvSpPr>
          <p:cNvPr id="62467" name="Rectangle 7"/>
          <p:cNvSpPr>
            <a:spLocks noChangeArrowheads="1"/>
          </p:cNvSpPr>
          <p:nvPr/>
        </p:nvSpPr>
        <p:spPr bwMode="auto">
          <a:xfrm>
            <a:off x="0" y="0"/>
            <a:ext cx="76200" cy="293688"/>
          </a:xfrm>
          <a:prstGeom prst="rect">
            <a:avLst/>
          </a:prstGeom>
          <a:noFill/>
          <a:ln w="9525">
            <a:noFill/>
            <a:miter lim="800000"/>
            <a:headEnd/>
            <a:tailEnd/>
          </a:ln>
        </p:spPr>
        <p:txBody>
          <a:bodyPr wrap="none" lIns="6348" tIns="9522" rIns="6348" bIns="9522" anchor="ctr">
            <a:spAutoFit/>
          </a:bodyPr>
          <a:lstStyle/>
          <a:p>
            <a:r>
              <a:rPr lang="es-ES"/>
              <a:t> </a:t>
            </a:r>
          </a:p>
        </p:txBody>
      </p:sp>
      <p:sp>
        <p:nvSpPr>
          <p:cNvPr id="62468" name="Rectangle 9"/>
          <p:cNvSpPr>
            <a:spLocks noChangeArrowheads="1"/>
          </p:cNvSpPr>
          <p:nvPr/>
        </p:nvSpPr>
        <p:spPr bwMode="auto">
          <a:xfrm>
            <a:off x="0" y="0"/>
            <a:ext cx="76200" cy="293688"/>
          </a:xfrm>
          <a:prstGeom prst="rect">
            <a:avLst/>
          </a:prstGeom>
          <a:noFill/>
          <a:ln w="9525">
            <a:noFill/>
            <a:miter lim="800000"/>
            <a:headEnd/>
            <a:tailEnd/>
          </a:ln>
        </p:spPr>
        <p:txBody>
          <a:bodyPr wrap="none" lIns="6348" tIns="9522" rIns="6348" bIns="9522" anchor="ctr">
            <a:spAutoFit/>
          </a:bodyPr>
          <a:lstStyle/>
          <a:p>
            <a:r>
              <a:rPr lang="es-ES"/>
              <a:t> </a:t>
            </a:r>
          </a:p>
        </p:txBody>
      </p:sp>
      <p:sp>
        <p:nvSpPr>
          <p:cNvPr id="62469" name="Rectangle 11"/>
          <p:cNvSpPr>
            <a:spLocks noChangeArrowheads="1"/>
          </p:cNvSpPr>
          <p:nvPr/>
        </p:nvSpPr>
        <p:spPr bwMode="auto">
          <a:xfrm>
            <a:off x="0" y="0"/>
            <a:ext cx="76200" cy="293688"/>
          </a:xfrm>
          <a:prstGeom prst="rect">
            <a:avLst/>
          </a:prstGeom>
          <a:noFill/>
          <a:ln w="9525">
            <a:noFill/>
            <a:miter lim="800000"/>
            <a:headEnd/>
            <a:tailEnd/>
          </a:ln>
        </p:spPr>
        <p:txBody>
          <a:bodyPr wrap="none" lIns="6348" tIns="9522" rIns="6348" bIns="9522" anchor="ctr">
            <a:spAutoFit/>
          </a:bodyPr>
          <a:lstStyle/>
          <a:p>
            <a:r>
              <a:rPr lang="es-ES"/>
              <a:t> </a:t>
            </a:r>
          </a:p>
        </p:txBody>
      </p:sp>
      <p:sp>
        <p:nvSpPr>
          <p:cNvPr id="62470" name="CuadroTexto 12"/>
          <p:cNvSpPr txBox="1">
            <a:spLocks noChangeArrowheads="1"/>
          </p:cNvSpPr>
          <p:nvPr/>
        </p:nvSpPr>
        <p:spPr bwMode="auto">
          <a:xfrm>
            <a:off x="517525" y="115888"/>
            <a:ext cx="6892925" cy="1108075"/>
          </a:xfrm>
          <a:prstGeom prst="rect">
            <a:avLst/>
          </a:prstGeom>
          <a:noFill/>
          <a:ln w="9525">
            <a:noFill/>
            <a:miter lim="800000"/>
            <a:headEnd/>
            <a:tailEnd/>
          </a:ln>
        </p:spPr>
        <p:txBody>
          <a:bodyPr wrap="none">
            <a:spAutoFit/>
          </a:bodyPr>
          <a:lstStyle/>
          <a:p>
            <a:pPr>
              <a:buFont typeface="Arial" charset="0"/>
              <a:buNone/>
            </a:pPr>
            <a:r>
              <a:rPr lang="es-MX" sz="2400" b="1">
                <a:latin typeface="Calibri" pitchFamily="34" charset="0"/>
              </a:rPr>
              <a:t>Insectos:</a:t>
            </a:r>
          </a:p>
          <a:p>
            <a:pPr>
              <a:buFont typeface="Arial" charset="0"/>
              <a:buNone/>
            </a:pPr>
            <a:endParaRPr lang="es-MX" sz="2400" b="1">
              <a:latin typeface="Calibri" pitchFamily="34" charset="0"/>
            </a:endParaRPr>
          </a:p>
          <a:p>
            <a:pPr>
              <a:buFont typeface="Arial" charset="0"/>
              <a:buNone/>
            </a:pPr>
            <a:r>
              <a:rPr lang="es-MX" b="1">
                <a:latin typeface="Calibri" pitchFamily="34" charset="0"/>
              </a:rPr>
              <a:t>Orden </a:t>
            </a:r>
            <a:r>
              <a:rPr lang="es-ES" b="1">
                <a:latin typeface="Calibri" pitchFamily="34" charset="0"/>
              </a:rPr>
              <a:t>Phthiraptera,</a:t>
            </a:r>
            <a:r>
              <a:rPr lang="es-ES">
                <a:latin typeface="Calibri" pitchFamily="34" charset="0"/>
              </a:rPr>
              <a:t> </a:t>
            </a:r>
            <a:r>
              <a:rPr lang="es-ES" b="1">
                <a:latin typeface="Calibri" pitchFamily="34" charset="0"/>
              </a:rPr>
              <a:t>suborden</a:t>
            </a:r>
            <a:r>
              <a:rPr lang="es-ES">
                <a:latin typeface="Calibri" pitchFamily="34" charset="0"/>
              </a:rPr>
              <a:t> </a:t>
            </a:r>
            <a:r>
              <a:rPr lang="es-MX" b="1">
                <a:latin typeface="Calibri" pitchFamily="34" charset="0"/>
              </a:rPr>
              <a:t>Anoplura (piojos chupadores):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ext Box 2"/>
          <p:cNvSpPr txBox="1">
            <a:spLocks noChangeArrowheads="1"/>
          </p:cNvSpPr>
          <p:nvPr/>
        </p:nvSpPr>
        <p:spPr bwMode="auto">
          <a:xfrm>
            <a:off x="539750" y="1268413"/>
            <a:ext cx="7993063" cy="5356225"/>
          </a:xfrm>
          <a:prstGeom prst="rect">
            <a:avLst/>
          </a:prstGeom>
          <a:noFill/>
          <a:ln w="9525">
            <a:noFill/>
            <a:miter lim="800000"/>
            <a:headEnd/>
            <a:tailEnd/>
          </a:ln>
        </p:spPr>
        <p:txBody>
          <a:bodyPr>
            <a:spAutoFit/>
          </a:bodyPr>
          <a:lstStyle/>
          <a:p>
            <a:pPr algn="just">
              <a:buFont typeface="Arial" charset="0"/>
              <a:buNone/>
            </a:pPr>
            <a:r>
              <a:rPr lang="es-MX">
                <a:latin typeface="Calibri" pitchFamily="34" charset="0"/>
              </a:rPr>
              <a:t>Holometabolo, sin alas. </a:t>
            </a:r>
            <a:r>
              <a:rPr lang="es-ES">
                <a:latin typeface="Calibri" pitchFamily="34" charset="0"/>
              </a:rPr>
              <a:t>Se conocen unas 1.900 especies. </a:t>
            </a:r>
            <a:endParaRPr lang="es-MX">
              <a:latin typeface="Calibri" pitchFamily="34" charset="0"/>
            </a:endParaRPr>
          </a:p>
          <a:p>
            <a:pPr algn="just">
              <a:buFont typeface="Arial" charset="0"/>
              <a:buNone/>
            </a:pPr>
            <a:endParaRPr lang="es-MX">
              <a:latin typeface="Calibri" pitchFamily="34" charset="0"/>
            </a:endParaRPr>
          </a:p>
          <a:p>
            <a:pPr algn="just">
              <a:buFont typeface="Arial" charset="0"/>
              <a:buNone/>
            </a:pPr>
            <a:r>
              <a:rPr lang="es-ES">
                <a:latin typeface="Calibri" pitchFamily="34" charset="0"/>
              </a:rPr>
              <a:t>Son insectos pequeños (1,5 a 3,3 mm) sin alas, de color oscuro que cuentan con un mecanismo bucal de tubos especialmente adaptado para poder alimentarse de sangre. </a:t>
            </a:r>
          </a:p>
          <a:p>
            <a:pPr algn="just">
              <a:buFont typeface="Arial" charset="0"/>
              <a:buNone/>
            </a:pPr>
            <a:endParaRPr lang="es-ES">
              <a:latin typeface="Calibri" pitchFamily="34" charset="0"/>
            </a:endParaRPr>
          </a:p>
          <a:p>
            <a:pPr algn="just">
              <a:buFont typeface="Arial" charset="0"/>
              <a:buNone/>
            </a:pPr>
            <a:r>
              <a:rPr lang="es-ES">
                <a:latin typeface="Calibri" pitchFamily="34" charset="0"/>
              </a:rPr>
              <a:t>Tienen el cuerpo comprimido lateralmente, lo que les permite desplazarse con facilidad entre pelos o plumas, patas largas y adaptadas para el salto, que puede ser de hasta 200 veces su propia longitud. </a:t>
            </a:r>
          </a:p>
          <a:p>
            <a:pPr algn="just">
              <a:buFont typeface="Arial" charset="0"/>
              <a:buNone/>
            </a:pPr>
            <a:endParaRPr lang="es-MX">
              <a:latin typeface="Calibri" pitchFamily="34" charset="0"/>
            </a:endParaRPr>
          </a:p>
          <a:p>
            <a:pPr algn="just">
              <a:buFont typeface="Arial" charset="0"/>
              <a:buNone/>
            </a:pPr>
            <a:r>
              <a:rPr lang="es-ES">
                <a:latin typeface="Calibri" pitchFamily="34" charset="0"/>
              </a:rPr>
              <a:t>Normalmente, tras alimentarse de sangre, la hembra deposita entre 15 y 20 huevos por día (hasta 600 en toda su vida), usualmente sobre el hospedador. </a:t>
            </a:r>
          </a:p>
          <a:p>
            <a:pPr algn="just">
              <a:buFont typeface="Arial" charset="0"/>
              <a:buNone/>
            </a:pPr>
            <a:endParaRPr lang="es-ES">
              <a:latin typeface="Calibri" pitchFamily="34" charset="0"/>
            </a:endParaRPr>
          </a:p>
          <a:p>
            <a:pPr algn="just">
              <a:buFont typeface="Arial" charset="0"/>
              <a:buNone/>
            </a:pPr>
            <a:r>
              <a:rPr lang="es-ES">
                <a:latin typeface="Calibri" pitchFamily="34" charset="0"/>
              </a:rPr>
              <a:t>Las diferentes especies de pulgas tienen preferencia por los huéspedes, pero no especificidad.</a:t>
            </a:r>
          </a:p>
          <a:p>
            <a:pPr algn="just">
              <a:buFont typeface="Arial" charset="0"/>
              <a:buNone/>
            </a:pPr>
            <a:endParaRPr lang="es-ES">
              <a:latin typeface="Calibri" pitchFamily="34" charset="0"/>
            </a:endParaRPr>
          </a:p>
          <a:p>
            <a:pPr algn="just">
              <a:buFont typeface="Arial" charset="0"/>
              <a:buNone/>
            </a:pPr>
            <a:r>
              <a:rPr lang="es-ES">
                <a:latin typeface="Calibri" pitchFamily="34" charset="0"/>
              </a:rPr>
              <a:t>Los huevos sueltos en el pelaje caen en su mayor parte por todos sitios, especialmente donde el hospedador descansa, duerme o nidifica.</a:t>
            </a:r>
          </a:p>
        </p:txBody>
      </p:sp>
      <p:sp>
        <p:nvSpPr>
          <p:cNvPr id="63490" name="CuadroTexto 2"/>
          <p:cNvSpPr txBox="1">
            <a:spLocks noChangeArrowheads="1"/>
          </p:cNvSpPr>
          <p:nvPr/>
        </p:nvSpPr>
        <p:spPr bwMode="auto">
          <a:xfrm>
            <a:off x="517525" y="115888"/>
            <a:ext cx="3443288" cy="1108075"/>
          </a:xfrm>
          <a:prstGeom prst="rect">
            <a:avLst/>
          </a:prstGeom>
          <a:noFill/>
          <a:ln w="9525">
            <a:noFill/>
            <a:miter lim="800000"/>
            <a:headEnd/>
            <a:tailEnd/>
          </a:ln>
        </p:spPr>
        <p:txBody>
          <a:bodyPr wrap="none">
            <a:spAutoFit/>
          </a:bodyPr>
          <a:lstStyle/>
          <a:p>
            <a:pPr>
              <a:buFont typeface="Arial" charset="0"/>
              <a:buNone/>
            </a:pPr>
            <a:r>
              <a:rPr lang="es-MX" sz="2400" b="1">
                <a:latin typeface="Calibri" pitchFamily="34" charset="0"/>
              </a:rPr>
              <a:t>Insectos:</a:t>
            </a:r>
          </a:p>
          <a:p>
            <a:pPr>
              <a:buFont typeface="Arial" charset="0"/>
              <a:buNone/>
            </a:pPr>
            <a:endParaRPr lang="es-MX" sz="2400" b="1">
              <a:latin typeface="Calibri" pitchFamily="34" charset="0"/>
            </a:endParaRPr>
          </a:p>
          <a:p>
            <a:pPr>
              <a:buFont typeface="Arial" charset="0"/>
              <a:buNone/>
            </a:pPr>
            <a:r>
              <a:rPr lang="es-ES" b="1">
                <a:latin typeface="Calibri" pitchFamily="34" charset="0"/>
              </a:rPr>
              <a:t>Orden Siphonaptera (pulgas):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ext Box 2"/>
          <p:cNvSpPr txBox="1">
            <a:spLocks noChangeArrowheads="1"/>
          </p:cNvSpPr>
          <p:nvPr/>
        </p:nvSpPr>
        <p:spPr bwMode="auto">
          <a:xfrm>
            <a:off x="531813" y="4005263"/>
            <a:ext cx="8288337" cy="2308225"/>
          </a:xfrm>
          <a:prstGeom prst="rect">
            <a:avLst/>
          </a:prstGeom>
          <a:noFill/>
          <a:ln w="9525">
            <a:noFill/>
            <a:miter lim="800000"/>
            <a:headEnd/>
            <a:tailEnd/>
          </a:ln>
        </p:spPr>
        <p:txBody>
          <a:bodyPr>
            <a:spAutoFit/>
          </a:bodyPr>
          <a:lstStyle/>
          <a:p>
            <a:pPr>
              <a:buFont typeface="Arial" charset="0"/>
              <a:buNone/>
            </a:pPr>
            <a:r>
              <a:rPr lang="es-ES">
                <a:latin typeface="Calibri" pitchFamily="34" charset="0"/>
              </a:rPr>
              <a:t>Los huevos eclosionan entre dos y catorce días después de la puesta y liberan larvas vermiformes de vida libre que se refugian en las grietas y hendiduras del suelo. </a:t>
            </a:r>
          </a:p>
          <a:p>
            <a:pPr>
              <a:buFont typeface="Arial" charset="0"/>
              <a:buNone/>
            </a:pPr>
            <a:endParaRPr lang="es-ES">
              <a:latin typeface="Calibri" pitchFamily="34" charset="0"/>
            </a:endParaRPr>
          </a:p>
          <a:p>
            <a:pPr>
              <a:buFont typeface="Arial" charset="0"/>
              <a:buNone/>
            </a:pPr>
            <a:r>
              <a:rPr lang="es-ES">
                <a:latin typeface="Calibri" pitchFamily="34" charset="0"/>
              </a:rPr>
              <a:t>Las larvas evitan la luz, pasan por tres mudas larvarias y tardan de una semana a varios meses en desarrollarse y transformarse en pupa. Su alimento consiste en </a:t>
            </a:r>
            <a:r>
              <a:rPr lang="es-ES" b="1">
                <a:latin typeface="Calibri" pitchFamily="34" charset="0"/>
              </a:rPr>
              <a:t>sangre digerida</a:t>
            </a:r>
            <a:r>
              <a:rPr lang="es-ES">
                <a:latin typeface="Calibri" pitchFamily="34" charset="0"/>
              </a:rPr>
              <a:t> de las heces de pulgas adultas, piel muerta, pelos, plumas y otros restos orgánicos (las larvas no chupan sangre).</a:t>
            </a:r>
          </a:p>
        </p:txBody>
      </p:sp>
      <p:sp>
        <p:nvSpPr>
          <p:cNvPr id="64514" name="CuadroTexto 2"/>
          <p:cNvSpPr txBox="1">
            <a:spLocks noChangeArrowheads="1"/>
          </p:cNvSpPr>
          <p:nvPr/>
        </p:nvSpPr>
        <p:spPr bwMode="auto">
          <a:xfrm>
            <a:off x="517525" y="115888"/>
            <a:ext cx="3443288" cy="1108075"/>
          </a:xfrm>
          <a:prstGeom prst="rect">
            <a:avLst/>
          </a:prstGeom>
          <a:noFill/>
          <a:ln w="9525">
            <a:noFill/>
            <a:miter lim="800000"/>
            <a:headEnd/>
            <a:tailEnd/>
          </a:ln>
        </p:spPr>
        <p:txBody>
          <a:bodyPr wrap="none">
            <a:spAutoFit/>
          </a:bodyPr>
          <a:lstStyle/>
          <a:p>
            <a:pPr>
              <a:buFont typeface="Arial" charset="0"/>
              <a:buNone/>
            </a:pPr>
            <a:r>
              <a:rPr lang="es-MX" sz="2400" b="1">
                <a:latin typeface="Calibri" pitchFamily="34" charset="0"/>
              </a:rPr>
              <a:t>Insectos:</a:t>
            </a:r>
          </a:p>
          <a:p>
            <a:pPr>
              <a:buFont typeface="Arial" charset="0"/>
              <a:buNone/>
            </a:pPr>
            <a:endParaRPr lang="es-MX" sz="2400" b="1">
              <a:latin typeface="Calibri" pitchFamily="34" charset="0"/>
            </a:endParaRPr>
          </a:p>
          <a:p>
            <a:pPr>
              <a:buFont typeface="Arial" charset="0"/>
              <a:buNone/>
            </a:pPr>
            <a:r>
              <a:rPr lang="es-ES" b="1">
                <a:latin typeface="Calibri" pitchFamily="34" charset="0"/>
              </a:rPr>
              <a:t>Orden Siphonaptera (pulgas):</a:t>
            </a:r>
          </a:p>
        </p:txBody>
      </p:sp>
      <p:pic>
        <p:nvPicPr>
          <p:cNvPr id="64515" name="Picture 6" descr="pulga"/>
          <p:cNvPicPr>
            <a:picLocks noChangeAspect="1" noChangeArrowheads="1"/>
          </p:cNvPicPr>
          <p:nvPr/>
        </p:nvPicPr>
        <p:blipFill>
          <a:blip r:embed="rId2"/>
          <a:srcRect/>
          <a:stretch>
            <a:fillRect/>
          </a:stretch>
        </p:blipFill>
        <p:spPr bwMode="auto">
          <a:xfrm>
            <a:off x="4500563" y="1412875"/>
            <a:ext cx="2808287" cy="2260600"/>
          </a:xfrm>
          <a:prstGeom prst="rect">
            <a:avLst/>
          </a:prstGeom>
          <a:noFill/>
          <a:ln w="9525">
            <a:noFill/>
            <a:miter lim="800000"/>
            <a:headEnd/>
            <a:tailEnd/>
          </a:ln>
        </p:spPr>
      </p:pic>
      <p:pic>
        <p:nvPicPr>
          <p:cNvPr id="64516" name="Picture 8" descr="File:Flea Larva.jpg">
            <a:hlinkClick r:id="rId3"/>
          </p:cNvPr>
          <p:cNvPicPr>
            <a:picLocks noChangeAspect="1" noChangeArrowheads="1"/>
          </p:cNvPicPr>
          <p:nvPr/>
        </p:nvPicPr>
        <p:blipFill>
          <a:blip r:embed="rId4"/>
          <a:srcRect/>
          <a:stretch>
            <a:fillRect/>
          </a:stretch>
        </p:blipFill>
        <p:spPr bwMode="auto">
          <a:xfrm>
            <a:off x="1979613" y="1412875"/>
            <a:ext cx="2087562" cy="2254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ext Box 2"/>
          <p:cNvSpPr txBox="1">
            <a:spLocks noChangeArrowheads="1"/>
          </p:cNvSpPr>
          <p:nvPr/>
        </p:nvSpPr>
        <p:spPr bwMode="auto">
          <a:xfrm>
            <a:off x="468313" y="1268413"/>
            <a:ext cx="8288337" cy="4800600"/>
          </a:xfrm>
          <a:prstGeom prst="rect">
            <a:avLst/>
          </a:prstGeom>
          <a:noFill/>
          <a:ln w="9525">
            <a:noFill/>
            <a:miter lim="800000"/>
            <a:headEnd/>
            <a:tailEnd/>
          </a:ln>
        </p:spPr>
        <p:txBody>
          <a:bodyPr>
            <a:spAutoFit/>
          </a:bodyPr>
          <a:lstStyle/>
          <a:p>
            <a:pPr algn="just">
              <a:buFont typeface="Arial" charset="0"/>
              <a:buNone/>
            </a:pPr>
            <a:r>
              <a:rPr lang="es-ES">
                <a:latin typeface="Calibri" pitchFamily="34" charset="0"/>
              </a:rPr>
              <a:t>Las pupas maduran al estado de adultos dentro de un capullo de seda tejido por la larva, al que se adhieren al pelo de las mascotas, fibras de las alfombras, polvo y trozos de hierba. </a:t>
            </a:r>
          </a:p>
          <a:p>
            <a:pPr algn="just">
              <a:buFont typeface="Arial" charset="0"/>
              <a:buNone/>
            </a:pPr>
            <a:endParaRPr lang="es-ES">
              <a:latin typeface="Calibri" pitchFamily="34" charset="0"/>
            </a:endParaRPr>
          </a:p>
          <a:p>
            <a:pPr algn="just">
              <a:buFont typeface="Arial" charset="0"/>
              <a:buNone/>
            </a:pPr>
            <a:r>
              <a:rPr lang="es-ES">
                <a:latin typeface="Calibri" pitchFamily="34" charset="0"/>
              </a:rPr>
              <a:t>En alrededor de cinco a catorce días las pulgas adultas pueden emerger o permanecer en reposo en el capullo hasta detectar vibración (movimiento de personas o mascotas), presión (el animal hospedador apoyado sobre ellas), calor, humedad o dióxido de carbono. </a:t>
            </a:r>
          </a:p>
          <a:p>
            <a:pPr algn="just">
              <a:buFont typeface="Arial" charset="0"/>
              <a:buNone/>
            </a:pPr>
            <a:endParaRPr lang="es-ES">
              <a:latin typeface="Calibri" pitchFamily="34" charset="0"/>
            </a:endParaRPr>
          </a:p>
          <a:p>
            <a:pPr algn="just">
              <a:buFont typeface="Arial" charset="0"/>
              <a:buNone/>
            </a:pPr>
            <a:r>
              <a:rPr lang="es-ES">
                <a:latin typeface="Calibri" pitchFamily="34" charset="0"/>
              </a:rPr>
              <a:t>Las pulgas pueden transmitir enfermedades como el tifus y la peste bubónica, transmitida entre roedores y humanos por la pulga de la rata de alcantarilla (</a:t>
            </a:r>
            <a:r>
              <a:rPr lang="es-ES" i="1">
                <a:latin typeface="Calibri" pitchFamily="34" charset="0"/>
              </a:rPr>
              <a:t>Nosopsyllus fasciatus</a:t>
            </a:r>
            <a:r>
              <a:rPr lang="es-ES">
                <a:latin typeface="Calibri" pitchFamily="34" charset="0"/>
              </a:rPr>
              <a:t>) y la pulga de la rata negra (</a:t>
            </a:r>
            <a:r>
              <a:rPr lang="es-ES" i="1">
                <a:latin typeface="Calibri" pitchFamily="34" charset="0"/>
              </a:rPr>
              <a:t>Xenopsylla cheopis</a:t>
            </a:r>
            <a:r>
              <a:rPr lang="es-ES">
                <a:latin typeface="Calibri" pitchFamily="34" charset="0"/>
              </a:rPr>
              <a:t>).</a:t>
            </a:r>
          </a:p>
          <a:p>
            <a:pPr algn="just">
              <a:buFont typeface="Arial" charset="0"/>
              <a:buNone/>
            </a:pPr>
            <a:endParaRPr lang="es-ES">
              <a:latin typeface="Calibri" pitchFamily="34" charset="0"/>
            </a:endParaRPr>
          </a:p>
          <a:p>
            <a:pPr algn="just">
              <a:buFont typeface="Arial" charset="0"/>
              <a:buNone/>
            </a:pPr>
            <a:r>
              <a:rPr lang="es-ES">
                <a:latin typeface="Calibri" pitchFamily="34" charset="0"/>
              </a:rPr>
              <a:t>La pulga común (</a:t>
            </a:r>
            <a:r>
              <a:rPr lang="es-ES" i="1">
                <a:latin typeface="Calibri" pitchFamily="34" charset="0"/>
              </a:rPr>
              <a:t>Pulex irritans</a:t>
            </a:r>
            <a:r>
              <a:rPr lang="es-ES">
                <a:latin typeface="Calibri" pitchFamily="34" charset="0"/>
              </a:rPr>
              <a:t>), la del perro (</a:t>
            </a:r>
            <a:r>
              <a:rPr lang="es-ES" i="1">
                <a:latin typeface="Calibri" pitchFamily="34" charset="0"/>
              </a:rPr>
              <a:t>Ctenocephalides canis</a:t>
            </a:r>
            <a:r>
              <a:rPr lang="es-ES">
                <a:latin typeface="Calibri" pitchFamily="34" charset="0"/>
              </a:rPr>
              <a:t>) y la del gato (</a:t>
            </a:r>
            <a:r>
              <a:rPr lang="es-ES" i="1">
                <a:latin typeface="Calibri" pitchFamily="34" charset="0"/>
              </a:rPr>
              <a:t>Ctenocephalides felis</a:t>
            </a:r>
            <a:r>
              <a:rPr lang="es-ES">
                <a:latin typeface="Calibri" pitchFamily="34" charset="0"/>
              </a:rPr>
              <a:t>) pueden ser huéspedes intermediarios de cestodos como </a:t>
            </a:r>
            <a:r>
              <a:rPr lang="es-ES" i="1">
                <a:latin typeface="Calibri" pitchFamily="34" charset="0"/>
              </a:rPr>
              <a:t>Dipylidium caninum</a:t>
            </a:r>
            <a:r>
              <a:rPr lang="es-ES">
                <a:latin typeface="Calibri" pitchFamily="34" charset="0"/>
              </a:rPr>
              <a:t> o </a:t>
            </a:r>
            <a:r>
              <a:rPr lang="es-ES" i="1">
                <a:latin typeface="Calibri" pitchFamily="34" charset="0"/>
              </a:rPr>
              <a:t>Hymenolepis diminuta</a:t>
            </a:r>
            <a:r>
              <a:rPr lang="es-ES">
                <a:latin typeface="Calibri" pitchFamily="34" charset="0"/>
              </a:rPr>
              <a:t> los cuales pueden parasitar al hombre. </a:t>
            </a:r>
          </a:p>
        </p:txBody>
      </p:sp>
      <p:sp>
        <p:nvSpPr>
          <p:cNvPr id="65538" name="CuadroTexto 3"/>
          <p:cNvSpPr txBox="1">
            <a:spLocks noChangeArrowheads="1"/>
          </p:cNvSpPr>
          <p:nvPr/>
        </p:nvSpPr>
        <p:spPr bwMode="auto">
          <a:xfrm>
            <a:off x="517525" y="115888"/>
            <a:ext cx="3443288" cy="1108075"/>
          </a:xfrm>
          <a:prstGeom prst="rect">
            <a:avLst/>
          </a:prstGeom>
          <a:noFill/>
          <a:ln w="9525">
            <a:noFill/>
            <a:miter lim="800000"/>
            <a:headEnd/>
            <a:tailEnd/>
          </a:ln>
        </p:spPr>
        <p:txBody>
          <a:bodyPr wrap="none">
            <a:spAutoFit/>
          </a:bodyPr>
          <a:lstStyle/>
          <a:p>
            <a:pPr>
              <a:buFont typeface="Arial" charset="0"/>
              <a:buNone/>
            </a:pPr>
            <a:r>
              <a:rPr lang="es-MX" sz="2400" b="1">
                <a:latin typeface="Calibri" pitchFamily="34" charset="0"/>
              </a:rPr>
              <a:t>Insectos:</a:t>
            </a:r>
          </a:p>
          <a:p>
            <a:pPr>
              <a:buFont typeface="Arial" charset="0"/>
              <a:buNone/>
            </a:pPr>
            <a:endParaRPr lang="es-MX" sz="2400" b="1">
              <a:latin typeface="Calibri" pitchFamily="34" charset="0"/>
            </a:endParaRPr>
          </a:p>
          <a:p>
            <a:pPr>
              <a:buFont typeface="Arial" charset="0"/>
              <a:buNone/>
            </a:pPr>
            <a:r>
              <a:rPr lang="es-ES" b="1">
                <a:latin typeface="Calibri" pitchFamily="34" charset="0"/>
              </a:rPr>
              <a:t>Orden Siphonaptera (pulgas):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 Box 2"/>
          <p:cNvSpPr txBox="1">
            <a:spLocks noChangeArrowheads="1"/>
          </p:cNvSpPr>
          <p:nvPr/>
        </p:nvSpPr>
        <p:spPr bwMode="auto">
          <a:xfrm>
            <a:off x="517525" y="908050"/>
            <a:ext cx="8158163" cy="5632450"/>
          </a:xfrm>
          <a:prstGeom prst="rect">
            <a:avLst/>
          </a:prstGeom>
          <a:noFill/>
          <a:ln w="9525">
            <a:noFill/>
            <a:miter lim="800000"/>
            <a:headEnd/>
            <a:tailEnd/>
          </a:ln>
        </p:spPr>
        <p:txBody>
          <a:bodyPr>
            <a:spAutoFit/>
          </a:bodyPr>
          <a:lstStyle/>
          <a:p>
            <a:pPr algn="just">
              <a:buFont typeface="Arial" charset="0"/>
              <a:buNone/>
            </a:pPr>
            <a:r>
              <a:rPr lang="es-MX">
                <a:latin typeface="Calibri" pitchFamily="34" charset="0"/>
              </a:rPr>
              <a:t>Existen ejemplares hematófagos como la chinche de cama (</a:t>
            </a:r>
            <a:r>
              <a:rPr lang="es-MX" i="1">
                <a:latin typeface="Calibri" pitchFamily="34" charset="0"/>
              </a:rPr>
              <a:t>Cimex sp</a:t>
            </a:r>
            <a:r>
              <a:rPr lang="es-MX">
                <a:latin typeface="Calibri" pitchFamily="34" charset="0"/>
              </a:rPr>
              <a:t>.), que no son transmisores de enfermedades, aunque potencialmente podrían serlo.</a:t>
            </a:r>
          </a:p>
          <a:p>
            <a:pPr algn="just">
              <a:buFont typeface="Arial" charset="0"/>
              <a:buNone/>
            </a:pPr>
            <a:endParaRPr lang="es-MX">
              <a:latin typeface="Calibri" pitchFamily="34" charset="0"/>
            </a:endParaRPr>
          </a:p>
          <a:p>
            <a:pPr algn="just">
              <a:buFont typeface="Arial" charset="0"/>
              <a:buNone/>
            </a:pPr>
            <a:endParaRPr lang="es-MX">
              <a:latin typeface="Calibri" pitchFamily="34" charset="0"/>
            </a:endParaRPr>
          </a:p>
          <a:p>
            <a:pPr algn="just">
              <a:buFont typeface="Arial" charset="0"/>
              <a:buNone/>
            </a:pPr>
            <a:endParaRPr lang="es-MX">
              <a:latin typeface="Calibri" pitchFamily="34" charset="0"/>
            </a:endParaRPr>
          </a:p>
          <a:p>
            <a:pPr algn="just">
              <a:buFont typeface="Arial" charset="0"/>
              <a:buNone/>
            </a:pPr>
            <a:endParaRPr lang="es-MX">
              <a:latin typeface="Calibri" pitchFamily="34" charset="0"/>
            </a:endParaRPr>
          </a:p>
          <a:p>
            <a:pPr algn="just">
              <a:buFont typeface="Arial" charset="0"/>
              <a:buNone/>
            </a:pPr>
            <a:endParaRPr lang="es-MX">
              <a:latin typeface="Calibri" pitchFamily="34" charset="0"/>
            </a:endParaRPr>
          </a:p>
          <a:p>
            <a:pPr algn="just">
              <a:buFont typeface="Arial" charset="0"/>
              <a:buNone/>
            </a:pPr>
            <a:endParaRPr lang="es-MX">
              <a:latin typeface="Calibri" pitchFamily="34" charset="0"/>
            </a:endParaRPr>
          </a:p>
          <a:p>
            <a:pPr algn="just">
              <a:buFont typeface="Arial" charset="0"/>
              <a:buNone/>
            </a:pPr>
            <a:r>
              <a:rPr lang="es-MX">
                <a:latin typeface="Calibri" pitchFamily="34" charset="0"/>
              </a:rPr>
              <a:t>Otros son hematófagos vectores biológicos, como los triatomíneos, grupo de insectos entre los que se encuentran los transmisores del protozoo </a:t>
            </a:r>
            <a:r>
              <a:rPr lang="es-MX" i="1">
                <a:latin typeface="Calibri" pitchFamily="34" charset="0"/>
              </a:rPr>
              <a:t>Trypanosoma cruzi</a:t>
            </a:r>
            <a:r>
              <a:rPr lang="es-MX">
                <a:latin typeface="Calibri" pitchFamily="34" charset="0"/>
              </a:rPr>
              <a:t>, responsable del Mal de Chagas.</a:t>
            </a:r>
          </a:p>
          <a:p>
            <a:pPr algn="just">
              <a:buFont typeface="Arial" charset="0"/>
              <a:buNone/>
            </a:pPr>
            <a:endParaRPr lang="es-MX">
              <a:latin typeface="Calibri" pitchFamily="34" charset="0"/>
            </a:endParaRPr>
          </a:p>
          <a:p>
            <a:pPr algn="just">
              <a:buFont typeface="Arial" charset="0"/>
              <a:buNone/>
            </a:pPr>
            <a:r>
              <a:rPr lang="es-MX">
                <a:latin typeface="Calibri" pitchFamily="34" charset="0"/>
              </a:rPr>
              <a:t>Estos son, en orden de importancia: </a:t>
            </a:r>
          </a:p>
          <a:p>
            <a:pPr algn="just">
              <a:buFont typeface="Arial" charset="0"/>
              <a:buNone/>
            </a:pPr>
            <a:endParaRPr lang="es-MX">
              <a:latin typeface="Calibri" pitchFamily="34" charset="0"/>
            </a:endParaRPr>
          </a:p>
          <a:p>
            <a:pPr algn="just">
              <a:buFont typeface="Arial" charset="0"/>
              <a:buNone/>
            </a:pPr>
            <a:r>
              <a:rPr lang="es-MX">
                <a:latin typeface="Calibri" pitchFamily="34" charset="0"/>
              </a:rPr>
              <a:t>    </a:t>
            </a:r>
            <a:r>
              <a:rPr lang="es-MX" i="1">
                <a:latin typeface="Calibri" pitchFamily="34" charset="0"/>
              </a:rPr>
              <a:t>Triatoma infestans</a:t>
            </a:r>
          </a:p>
          <a:p>
            <a:pPr algn="just">
              <a:buFont typeface="Arial" charset="0"/>
              <a:buNone/>
            </a:pPr>
            <a:r>
              <a:rPr lang="es-MX" i="1">
                <a:latin typeface="Calibri" pitchFamily="34" charset="0"/>
              </a:rPr>
              <a:t>    Rhodnius prolixus</a:t>
            </a:r>
          </a:p>
          <a:p>
            <a:pPr algn="just">
              <a:buFont typeface="Arial" charset="0"/>
              <a:buNone/>
            </a:pPr>
            <a:r>
              <a:rPr lang="es-MX" i="1">
                <a:latin typeface="Calibri" pitchFamily="34" charset="0"/>
              </a:rPr>
              <a:t>    Triatoma dimidiata</a:t>
            </a:r>
          </a:p>
          <a:p>
            <a:pPr algn="just">
              <a:buFont typeface="Arial" charset="0"/>
              <a:buNone/>
            </a:pPr>
            <a:r>
              <a:rPr lang="es-MX" i="1">
                <a:latin typeface="Calibri" pitchFamily="34" charset="0"/>
              </a:rPr>
              <a:t>    Triatoma brasiliensis</a:t>
            </a:r>
          </a:p>
          <a:p>
            <a:pPr algn="just">
              <a:buFont typeface="Arial" charset="0"/>
              <a:buNone/>
            </a:pPr>
            <a:r>
              <a:rPr lang="es-MX" i="1">
                <a:latin typeface="Calibri" pitchFamily="34" charset="0"/>
              </a:rPr>
              <a:t>    Panstrongylus megistus</a:t>
            </a:r>
          </a:p>
          <a:p>
            <a:pPr algn="just">
              <a:buFont typeface="Arial" charset="0"/>
              <a:buNone/>
            </a:pPr>
            <a:endParaRPr lang="es-ES">
              <a:latin typeface="Calibri" pitchFamily="34" charset="0"/>
            </a:endParaRPr>
          </a:p>
        </p:txBody>
      </p:sp>
      <p:pic>
        <p:nvPicPr>
          <p:cNvPr id="66562" name="Picture 4" descr="bedbugNN"/>
          <p:cNvPicPr>
            <a:picLocks noChangeAspect="1" noChangeArrowheads="1"/>
          </p:cNvPicPr>
          <p:nvPr/>
        </p:nvPicPr>
        <p:blipFill>
          <a:blip r:embed="rId2"/>
          <a:srcRect/>
          <a:stretch>
            <a:fillRect/>
          </a:stretch>
        </p:blipFill>
        <p:spPr bwMode="auto">
          <a:xfrm>
            <a:off x="611188" y="1573213"/>
            <a:ext cx="2663825" cy="1331912"/>
          </a:xfrm>
          <a:prstGeom prst="rect">
            <a:avLst/>
          </a:prstGeom>
          <a:noFill/>
          <a:ln w="9525">
            <a:noFill/>
            <a:miter lim="800000"/>
            <a:headEnd/>
            <a:tailEnd/>
          </a:ln>
        </p:spPr>
      </p:pic>
      <p:pic>
        <p:nvPicPr>
          <p:cNvPr id="66563" name="Picture 6" descr="bedbugbites"/>
          <p:cNvPicPr>
            <a:picLocks noChangeAspect="1" noChangeArrowheads="1"/>
          </p:cNvPicPr>
          <p:nvPr/>
        </p:nvPicPr>
        <p:blipFill>
          <a:blip r:embed="rId3"/>
          <a:srcRect/>
          <a:stretch>
            <a:fillRect/>
          </a:stretch>
        </p:blipFill>
        <p:spPr bwMode="auto">
          <a:xfrm>
            <a:off x="3419475" y="1573213"/>
            <a:ext cx="1368425" cy="1368425"/>
          </a:xfrm>
          <a:prstGeom prst="rect">
            <a:avLst/>
          </a:prstGeom>
          <a:noFill/>
          <a:ln w="9525">
            <a:noFill/>
            <a:miter lim="800000"/>
            <a:headEnd/>
            <a:tailEnd/>
          </a:ln>
        </p:spPr>
      </p:pic>
      <p:sp>
        <p:nvSpPr>
          <p:cNvPr id="66564" name="Text Box 17"/>
          <p:cNvSpPr txBox="1">
            <a:spLocks noChangeArrowheads="1"/>
          </p:cNvSpPr>
          <p:nvPr/>
        </p:nvSpPr>
        <p:spPr bwMode="auto">
          <a:xfrm>
            <a:off x="684213" y="2851150"/>
            <a:ext cx="973137" cy="304800"/>
          </a:xfrm>
          <a:prstGeom prst="rect">
            <a:avLst/>
          </a:prstGeom>
          <a:noFill/>
          <a:ln w="9525">
            <a:noFill/>
            <a:miter lim="800000"/>
            <a:headEnd/>
            <a:tailEnd/>
          </a:ln>
        </p:spPr>
        <p:txBody>
          <a:bodyPr wrap="none">
            <a:spAutoFit/>
          </a:bodyPr>
          <a:lstStyle/>
          <a:p>
            <a:pPr>
              <a:buFont typeface="Arial" charset="0"/>
              <a:buNone/>
            </a:pPr>
            <a:r>
              <a:rPr lang="es-MX" sz="1400" i="1">
                <a:latin typeface="Calibri" pitchFamily="34" charset="0"/>
              </a:rPr>
              <a:t>Cimex sp.</a:t>
            </a:r>
            <a:endParaRPr lang="es-ES" sz="1400" i="1">
              <a:latin typeface="Calibri" pitchFamily="34" charset="0"/>
            </a:endParaRPr>
          </a:p>
        </p:txBody>
      </p:sp>
      <p:pic>
        <p:nvPicPr>
          <p:cNvPr id="66565" name="Picture 8" descr="654"/>
          <p:cNvPicPr>
            <a:picLocks noChangeAspect="1" noChangeArrowheads="1"/>
          </p:cNvPicPr>
          <p:nvPr/>
        </p:nvPicPr>
        <p:blipFill>
          <a:blip r:embed="rId4"/>
          <a:srcRect/>
          <a:stretch>
            <a:fillRect/>
          </a:stretch>
        </p:blipFill>
        <p:spPr bwMode="auto">
          <a:xfrm>
            <a:off x="3892550" y="4560888"/>
            <a:ext cx="2408238" cy="1808162"/>
          </a:xfrm>
          <a:prstGeom prst="rect">
            <a:avLst/>
          </a:prstGeom>
          <a:noFill/>
          <a:ln w="9525">
            <a:noFill/>
            <a:miter lim="800000"/>
            <a:headEnd/>
            <a:tailEnd/>
          </a:ln>
        </p:spPr>
      </p:pic>
      <p:pic>
        <p:nvPicPr>
          <p:cNvPr id="66566" name="Picture 10" descr="v09018-fig7"/>
          <p:cNvPicPr>
            <a:picLocks noChangeAspect="1" noChangeArrowheads="1"/>
          </p:cNvPicPr>
          <p:nvPr/>
        </p:nvPicPr>
        <p:blipFill>
          <a:blip r:embed="rId5"/>
          <a:srcRect/>
          <a:stretch>
            <a:fillRect/>
          </a:stretch>
        </p:blipFill>
        <p:spPr bwMode="auto">
          <a:xfrm>
            <a:off x="6197600" y="4567238"/>
            <a:ext cx="1543050" cy="1844675"/>
          </a:xfrm>
          <a:prstGeom prst="rect">
            <a:avLst/>
          </a:prstGeom>
          <a:noFill/>
          <a:ln w="9525">
            <a:noFill/>
            <a:miter lim="800000"/>
            <a:headEnd/>
            <a:tailEnd/>
          </a:ln>
        </p:spPr>
      </p:pic>
      <p:pic>
        <p:nvPicPr>
          <p:cNvPr id="66567" name="Picture 12" descr="Archivo:P megistus.jpg">
            <a:hlinkClick r:id="rId6" tooltip="http://upload.wikimedia.org/wikipedia/commons/3/3e/P_megistus.jpg"/>
          </p:cNvPr>
          <p:cNvPicPr>
            <a:picLocks noChangeAspect="1" noChangeArrowheads="1"/>
          </p:cNvPicPr>
          <p:nvPr/>
        </p:nvPicPr>
        <p:blipFill>
          <a:blip r:embed="rId7"/>
          <a:srcRect/>
          <a:stretch>
            <a:fillRect/>
          </a:stretch>
        </p:blipFill>
        <p:spPr bwMode="auto">
          <a:xfrm>
            <a:off x="7796213" y="4611688"/>
            <a:ext cx="1366837" cy="1800225"/>
          </a:xfrm>
          <a:prstGeom prst="rect">
            <a:avLst/>
          </a:prstGeom>
          <a:noFill/>
          <a:ln w="9525">
            <a:noFill/>
            <a:miter lim="800000"/>
            <a:headEnd/>
            <a:tailEnd/>
          </a:ln>
        </p:spPr>
      </p:pic>
      <p:sp>
        <p:nvSpPr>
          <p:cNvPr id="66568" name="Text Box 14"/>
          <p:cNvSpPr txBox="1">
            <a:spLocks noChangeArrowheads="1"/>
          </p:cNvSpPr>
          <p:nvPr/>
        </p:nvSpPr>
        <p:spPr bwMode="auto">
          <a:xfrm>
            <a:off x="4211638" y="6486525"/>
            <a:ext cx="1593850" cy="304800"/>
          </a:xfrm>
          <a:prstGeom prst="rect">
            <a:avLst/>
          </a:prstGeom>
          <a:solidFill>
            <a:schemeClr val="bg1"/>
          </a:solidFill>
          <a:ln w="9525">
            <a:noFill/>
            <a:miter lim="800000"/>
            <a:headEnd/>
            <a:tailEnd/>
          </a:ln>
        </p:spPr>
        <p:txBody>
          <a:bodyPr wrap="none">
            <a:spAutoFit/>
          </a:bodyPr>
          <a:lstStyle/>
          <a:p>
            <a:pPr>
              <a:buFont typeface="Arial" charset="0"/>
              <a:buNone/>
            </a:pPr>
            <a:r>
              <a:rPr lang="es-MX" sz="1400" i="1">
                <a:latin typeface="Calibri" pitchFamily="34" charset="0"/>
              </a:rPr>
              <a:t>Rhodnius prolixus</a:t>
            </a:r>
            <a:endParaRPr lang="es-ES" sz="1400" i="1">
              <a:latin typeface="Calibri" pitchFamily="34" charset="0"/>
            </a:endParaRPr>
          </a:p>
        </p:txBody>
      </p:sp>
      <p:sp>
        <p:nvSpPr>
          <p:cNvPr id="66569" name="Text Box 15"/>
          <p:cNvSpPr txBox="1">
            <a:spLocks noChangeArrowheads="1"/>
          </p:cNvSpPr>
          <p:nvPr/>
        </p:nvSpPr>
        <p:spPr bwMode="auto">
          <a:xfrm>
            <a:off x="7924800" y="6519863"/>
            <a:ext cx="1111250" cy="304800"/>
          </a:xfrm>
          <a:prstGeom prst="rect">
            <a:avLst/>
          </a:prstGeom>
          <a:solidFill>
            <a:schemeClr val="bg1"/>
          </a:solidFill>
          <a:ln w="9525">
            <a:noFill/>
            <a:miter lim="800000"/>
            <a:headEnd/>
            <a:tailEnd/>
          </a:ln>
        </p:spPr>
        <p:txBody>
          <a:bodyPr wrap="none">
            <a:spAutoFit/>
          </a:bodyPr>
          <a:lstStyle/>
          <a:p>
            <a:pPr>
              <a:buFont typeface="Arial" charset="0"/>
              <a:buNone/>
            </a:pPr>
            <a:r>
              <a:rPr lang="es-MX" sz="1400" i="1">
                <a:latin typeface="Calibri" pitchFamily="34" charset="0"/>
              </a:rPr>
              <a:t>P. megistus</a:t>
            </a:r>
            <a:endParaRPr lang="es-ES" sz="1400" i="1">
              <a:latin typeface="Calibri" pitchFamily="34" charset="0"/>
            </a:endParaRPr>
          </a:p>
        </p:txBody>
      </p:sp>
      <p:sp>
        <p:nvSpPr>
          <p:cNvPr id="66570" name="Text Box 16"/>
          <p:cNvSpPr txBox="1">
            <a:spLocks noChangeArrowheads="1"/>
          </p:cNvSpPr>
          <p:nvPr/>
        </p:nvSpPr>
        <p:spPr bwMode="auto">
          <a:xfrm>
            <a:off x="6351588" y="6484938"/>
            <a:ext cx="1100137" cy="304800"/>
          </a:xfrm>
          <a:prstGeom prst="rect">
            <a:avLst/>
          </a:prstGeom>
          <a:solidFill>
            <a:schemeClr val="bg1"/>
          </a:solidFill>
          <a:ln w="9525">
            <a:noFill/>
            <a:miter lim="800000"/>
            <a:headEnd/>
            <a:tailEnd/>
          </a:ln>
        </p:spPr>
        <p:txBody>
          <a:bodyPr wrap="none">
            <a:spAutoFit/>
          </a:bodyPr>
          <a:lstStyle/>
          <a:p>
            <a:pPr>
              <a:buFont typeface="Arial" charset="0"/>
              <a:buNone/>
            </a:pPr>
            <a:r>
              <a:rPr lang="es-MX" sz="1400" i="1">
                <a:latin typeface="Calibri" pitchFamily="34" charset="0"/>
              </a:rPr>
              <a:t>T. infestans</a:t>
            </a:r>
            <a:endParaRPr lang="es-ES" sz="1400" i="1">
              <a:latin typeface="Calibri" pitchFamily="34" charset="0"/>
            </a:endParaRPr>
          </a:p>
        </p:txBody>
      </p:sp>
      <p:sp>
        <p:nvSpPr>
          <p:cNvPr id="66571" name="CuadroTexto 17"/>
          <p:cNvSpPr txBox="1">
            <a:spLocks noChangeArrowheads="1"/>
          </p:cNvSpPr>
          <p:nvPr/>
        </p:nvSpPr>
        <p:spPr bwMode="auto">
          <a:xfrm>
            <a:off x="520700" y="539750"/>
            <a:ext cx="1454150" cy="368300"/>
          </a:xfrm>
          <a:prstGeom prst="rect">
            <a:avLst/>
          </a:prstGeom>
          <a:noFill/>
          <a:ln w="9525">
            <a:noFill/>
            <a:miter lim="800000"/>
            <a:headEnd/>
            <a:tailEnd/>
          </a:ln>
        </p:spPr>
        <p:txBody>
          <a:bodyPr wrap="none">
            <a:spAutoFit/>
          </a:bodyPr>
          <a:lstStyle/>
          <a:p>
            <a:pPr>
              <a:buFont typeface="Arial" charset="0"/>
              <a:buNone/>
            </a:pPr>
            <a:r>
              <a:rPr lang="es-MX" b="1">
                <a:latin typeface="Calibri" pitchFamily="34" charset="0"/>
              </a:rPr>
              <a:t>Hemípteros</a:t>
            </a:r>
          </a:p>
        </p:txBody>
      </p:sp>
      <p:sp>
        <p:nvSpPr>
          <p:cNvPr id="66572" name="CuadroTexto 18"/>
          <p:cNvSpPr txBox="1">
            <a:spLocks noChangeArrowheads="1"/>
          </p:cNvSpPr>
          <p:nvPr/>
        </p:nvSpPr>
        <p:spPr bwMode="auto">
          <a:xfrm>
            <a:off x="517525" y="115888"/>
            <a:ext cx="1536700" cy="461962"/>
          </a:xfrm>
          <a:prstGeom prst="rect">
            <a:avLst/>
          </a:prstGeom>
          <a:noFill/>
          <a:ln w="9525">
            <a:noFill/>
            <a:miter lim="800000"/>
            <a:headEnd/>
            <a:tailEnd/>
          </a:ln>
        </p:spPr>
        <p:txBody>
          <a:bodyPr wrap="none">
            <a:spAutoFit/>
          </a:bodyPr>
          <a:lstStyle/>
          <a:p>
            <a:pPr>
              <a:buFont typeface="Arial" charset="0"/>
              <a:buNone/>
            </a:pPr>
            <a:r>
              <a:rPr lang="es-MX" sz="2400" b="1">
                <a:latin typeface="Calibri" pitchFamily="34" charset="0"/>
              </a:rPr>
              <a:t>Insectos: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8" descr="654"/>
          <p:cNvPicPr>
            <a:picLocks noChangeAspect="1" noChangeArrowheads="1"/>
          </p:cNvPicPr>
          <p:nvPr/>
        </p:nvPicPr>
        <p:blipFill>
          <a:blip r:embed="rId2"/>
          <a:srcRect/>
          <a:stretch>
            <a:fillRect/>
          </a:stretch>
        </p:blipFill>
        <p:spPr bwMode="auto">
          <a:xfrm>
            <a:off x="539750" y="1476375"/>
            <a:ext cx="2408238" cy="1809750"/>
          </a:xfrm>
          <a:prstGeom prst="rect">
            <a:avLst/>
          </a:prstGeom>
          <a:noFill/>
          <a:ln w="9525">
            <a:noFill/>
            <a:miter lim="800000"/>
            <a:headEnd/>
            <a:tailEnd/>
          </a:ln>
        </p:spPr>
      </p:pic>
      <p:pic>
        <p:nvPicPr>
          <p:cNvPr id="67586" name="Picture 10" descr="v09018-fig7"/>
          <p:cNvPicPr>
            <a:picLocks noChangeAspect="1" noChangeArrowheads="1"/>
          </p:cNvPicPr>
          <p:nvPr/>
        </p:nvPicPr>
        <p:blipFill>
          <a:blip r:embed="rId3"/>
          <a:srcRect/>
          <a:stretch>
            <a:fillRect/>
          </a:stretch>
        </p:blipFill>
        <p:spPr bwMode="auto">
          <a:xfrm>
            <a:off x="3028950" y="1482725"/>
            <a:ext cx="1543050" cy="1844675"/>
          </a:xfrm>
          <a:prstGeom prst="rect">
            <a:avLst/>
          </a:prstGeom>
          <a:noFill/>
          <a:ln w="9525">
            <a:noFill/>
            <a:miter lim="800000"/>
            <a:headEnd/>
            <a:tailEnd/>
          </a:ln>
        </p:spPr>
      </p:pic>
      <p:pic>
        <p:nvPicPr>
          <p:cNvPr id="67587" name="Picture 12" descr="Archivo:P megistus.jpg">
            <a:hlinkClick r:id="rId4" tooltip="http://upload.wikimedia.org/wikipedia/commons/3/3e/P_megistus.jpg"/>
          </p:cNvPr>
          <p:cNvPicPr>
            <a:picLocks noChangeAspect="1" noChangeArrowheads="1"/>
          </p:cNvPicPr>
          <p:nvPr/>
        </p:nvPicPr>
        <p:blipFill>
          <a:blip r:embed="rId5"/>
          <a:srcRect/>
          <a:stretch>
            <a:fillRect/>
          </a:stretch>
        </p:blipFill>
        <p:spPr bwMode="auto">
          <a:xfrm>
            <a:off x="4716463" y="1520825"/>
            <a:ext cx="1366837" cy="1800225"/>
          </a:xfrm>
          <a:prstGeom prst="rect">
            <a:avLst/>
          </a:prstGeom>
          <a:noFill/>
          <a:ln w="9525">
            <a:noFill/>
            <a:miter lim="800000"/>
            <a:headEnd/>
            <a:tailEnd/>
          </a:ln>
        </p:spPr>
      </p:pic>
      <p:sp>
        <p:nvSpPr>
          <p:cNvPr id="67588" name="Text Box 14"/>
          <p:cNvSpPr txBox="1">
            <a:spLocks noChangeArrowheads="1"/>
          </p:cNvSpPr>
          <p:nvPr/>
        </p:nvSpPr>
        <p:spPr bwMode="auto">
          <a:xfrm>
            <a:off x="890588" y="3403600"/>
            <a:ext cx="1593850" cy="304800"/>
          </a:xfrm>
          <a:prstGeom prst="rect">
            <a:avLst/>
          </a:prstGeom>
          <a:solidFill>
            <a:schemeClr val="bg1"/>
          </a:solidFill>
          <a:ln w="9525">
            <a:noFill/>
            <a:miter lim="800000"/>
            <a:headEnd/>
            <a:tailEnd/>
          </a:ln>
        </p:spPr>
        <p:txBody>
          <a:bodyPr wrap="none">
            <a:spAutoFit/>
          </a:bodyPr>
          <a:lstStyle/>
          <a:p>
            <a:pPr>
              <a:buFont typeface="Arial" charset="0"/>
              <a:buNone/>
            </a:pPr>
            <a:r>
              <a:rPr lang="es-MX" sz="1400" i="1">
                <a:latin typeface="Calibri" pitchFamily="34" charset="0"/>
              </a:rPr>
              <a:t>Rhodnius prolixus</a:t>
            </a:r>
            <a:endParaRPr lang="es-ES" sz="1400" i="1">
              <a:latin typeface="Calibri" pitchFamily="34" charset="0"/>
            </a:endParaRPr>
          </a:p>
        </p:txBody>
      </p:sp>
      <p:sp>
        <p:nvSpPr>
          <p:cNvPr id="67589" name="Text Box 15"/>
          <p:cNvSpPr txBox="1">
            <a:spLocks noChangeArrowheads="1"/>
          </p:cNvSpPr>
          <p:nvPr/>
        </p:nvSpPr>
        <p:spPr bwMode="auto">
          <a:xfrm>
            <a:off x="4787900" y="3435350"/>
            <a:ext cx="1111250" cy="304800"/>
          </a:xfrm>
          <a:prstGeom prst="rect">
            <a:avLst/>
          </a:prstGeom>
          <a:solidFill>
            <a:schemeClr val="bg1"/>
          </a:solidFill>
          <a:ln w="9525">
            <a:noFill/>
            <a:miter lim="800000"/>
            <a:headEnd/>
            <a:tailEnd/>
          </a:ln>
        </p:spPr>
        <p:txBody>
          <a:bodyPr wrap="none">
            <a:spAutoFit/>
          </a:bodyPr>
          <a:lstStyle/>
          <a:p>
            <a:pPr>
              <a:buFont typeface="Arial" charset="0"/>
              <a:buNone/>
            </a:pPr>
            <a:r>
              <a:rPr lang="es-MX" sz="1400" i="1">
                <a:latin typeface="Calibri" pitchFamily="34" charset="0"/>
              </a:rPr>
              <a:t>P. megistus</a:t>
            </a:r>
            <a:endParaRPr lang="es-ES" sz="1400" i="1">
              <a:latin typeface="Calibri" pitchFamily="34" charset="0"/>
            </a:endParaRPr>
          </a:p>
        </p:txBody>
      </p:sp>
      <p:sp>
        <p:nvSpPr>
          <p:cNvPr id="67590" name="Text Box 16"/>
          <p:cNvSpPr txBox="1">
            <a:spLocks noChangeArrowheads="1"/>
          </p:cNvSpPr>
          <p:nvPr/>
        </p:nvSpPr>
        <p:spPr bwMode="auto">
          <a:xfrm>
            <a:off x="2987675" y="3400425"/>
            <a:ext cx="1692275" cy="307975"/>
          </a:xfrm>
          <a:prstGeom prst="rect">
            <a:avLst/>
          </a:prstGeom>
          <a:solidFill>
            <a:schemeClr val="bg1"/>
          </a:solidFill>
          <a:ln w="9525">
            <a:noFill/>
            <a:miter lim="800000"/>
            <a:headEnd/>
            <a:tailEnd/>
          </a:ln>
        </p:spPr>
        <p:txBody>
          <a:bodyPr wrap="none">
            <a:spAutoFit/>
          </a:bodyPr>
          <a:lstStyle/>
          <a:p>
            <a:pPr>
              <a:buFont typeface="Arial" charset="0"/>
              <a:buNone/>
            </a:pPr>
            <a:r>
              <a:rPr lang="es-MX" sz="1400" i="1">
                <a:latin typeface="Calibri" pitchFamily="34" charset="0"/>
              </a:rPr>
              <a:t>Triatoma infestans</a:t>
            </a:r>
            <a:endParaRPr lang="es-ES" sz="1400" i="1">
              <a:latin typeface="Calibri" pitchFamily="34" charset="0"/>
            </a:endParaRPr>
          </a:p>
        </p:txBody>
      </p:sp>
      <p:pic>
        <p:nvPicPr>
          <p:cNvPr id="67591" name="Picture 7" descr="https://upload.wikimedia.org/wikipedia/commons/thumb/b/b2/Triatominae3generos.png/550px-Triatominae3generos.png"/>
          <p:cNvPicPr>
            <a:picLocks noChangeAspect="1" noChangeArrowheads="1"/>
          </p:cNvPicPr>
          <p:nvPr/>
        </p:nvPicPr>
        <p:blipFill>
          <a:blip r:embed="rId6"/>
          <a:srcRect/>
          <a:stretch>
            <a:fillRect/>
          </a:stretch>
        </p:blipFill>
        <p:spPr bwMode="auto">
          <a:xfrm>
            <a:off x="539750" y="4229100"/>
            <a:ext cx="5543550" cy="1330325"/>
          </a:xfrm>
          <a:prstGeom prst="rect">
            <a:avLst/>
          </a:prstGeom>
          <a:noFill/>
          <a:ln w="9525">
            <a:noFill/>
            <a:miter lim="800000"/>
            <a:headEnd/>
            <a:tailEnd/>
          </a:ln>
        </p:spPr>
      </p:pic>
      <p:sp>
        <p:nvSpPr>
          <p:cNvPr id="67592" name="CuadroTexto 1"/>
          <p:cNvSpPr txBox="1">
            <a:spLocks noChangeArrowheads="1"/>
          </p:cNvSpPr>
          <p:nvPr/>
        </p:nvSpPr>
        <p:spPr bwMode="auto">
          <a:xfrm>
            <a:off x="468313" y="692150"/>
            <a:ext cx="2889250" cy="646113"/>
          </a:xfrm>
          <a:prstGeom prst="rect">
            <a:avLst/>
          </a:prstGeom>
          <a:noFill/>
          <a:ln w="9525">
            <a:noFill/>
            <a:miter lim="800000"/>
            <a:headEnd/>
            <a:tailEnd/>
          </a:ln>
        </p:spPr>
        <p:txBody>
          <a:bodyPr wrap="none">
            <a:spAutoFit/>
          </a:bodyPr>
          <a:lstStyle/>
          <a:p>
            <a:pPr>
              <a:buFont typeface="Arial" charset="0"/>
              <a:buNone/>
            </a:pPr>
            <a:r>
              <a:rPr lang="es-MX" b="1">
                <a:latin typeface="Calibri" pitchFamily="34" charset="0"/>
              </a:rPr>
              <a:t>Hemípteros: Triatominae</a:t>
            </a:r>
          </a:p>
          <a:p>
            <a:pPr>
              <a:buFont typeface="Arial" charset="0"/>
              <a:buNone/>
            </a:pPr>
            <a:endParaRPr lang="es-ES_tradnl">
              <a:latin typeface="Calibri" pitchFamily="34" charset="0"/>
            </a:endParaRPr>
          </a:p>
        </p:txBody>
      </p:sp>
      <p:sp>
        <p:nvSpPr>
          <p:cNvPr id="67593" name="CuadroTexto 2"/>
          <p:cNvSpPr txBox="1">
            <a:spLocks noChangeArrowheads="1"/>
          </p:cNvSpPr>
          <p:nvPr/>
        </p:nvSpPr>
        <p:spPr bwMode="auto">
          <a:xfrm>
            <a:off x="4319588" y="5751513"/>
            <a:ext cx="1941512" cy="338137"/>
          </a:xfrm>
          <a:prstGeom prst="rect">
            <a:avLst/>
          </a:prstGeom>
          <a:noFill/>
          <a:ln w="9525">
            <a:noFill/>
            <a:miter lim="800000"/>
            <a:headEnd/>
            <a:tailEnd/>
          </a:ln>
        </p:spPr>
        <p:txBody>
          <a:bodyPr wrap="none">
            <a:spAutoFit/>
          </a:bodyPr>
          <a:lstStyle/>
          <a:p>
            <a:pPr>
              <a:buFont typeface="Arial" charset="0"/>
              <a:buNone/>
            </a:pPr>
            <a:r>
              <a:rPr lang="es-ES_tradnl" sz="1600">
                <a:latin typeface="Calibri" pitchFamily="34" charset="0"/>
              </a:rPr>
              <a:t>proboscide o rostro</a:t>
            </a:r>
          </a:p>
        </p:txBody>
      </p:sp>
      <p:pic>
        <p:nvPicPr>
          <p:cNvPr id="67594" name="Picture 9" descr="esultado de imagen para triatoma infestans"/>
          <p:cNvPicPr>
            <a:picLocks noChangeAspect="1" noChangeArrowheads="1"/>
          </p:cNvPicPr>
          <p:nvPr/>
        </p:nvPicPr>
        <p:blipFill>
          <a:blip r:embed="rId7"/>
          <a:srcRect/>
          <a:stretch>
            <a:fillRect/>
          </a:stretch>
        </p:blipFill>
        <p:spPr bwMode="auto">
          <a:xfrm>
            <a:off x="6261100" y="1520825"/>
            <a:ext cx="2771775" cy="4038600"/>
          </a:xfrm>
          <a:prstGeom prst="rect">
            <a:avLst/>
          </a:prstGeom>
          <a:noFill/>
          <a:ln w="9525">
            <a:noFill/>
            <a:miter lim="800000"/>
            <a:headEnd/>
            <a:tailEnd/>
          </a:ln>
        </p:spPr>
      </p:pic>
      <p:sp>
        <p:nvSpPr>
          <p:cNvPr id="67595" name="CuadroTexto 17"/>
          <p:cNvSpPr txBox="1">
            <a:spLocks noChangeArrowheads="1"/>
          </p:cNvSpPr>
          <p:nvPr/>
        </p:nvSpPr>
        <p:spPr bwMode="auto">
          <a:xfrm>
            <a:off x="517525" y="115888"/>
            <a:ext cx="1536700" cy="461962"/>
          </a:xfrm>
          <a:prstGeom prst="rect">
            <a:avLst/>
          </a:prstGeom>
          <a:noFill/>
          <a:ln w="9525">
            <a:noFill/>
            <a:miter lim="800000"/>
            <a:headEnd/>
            <a:tailEnd/>
          </a:ln>
        </p:spPr>
        <p:txBody>
          <a:bodyPr wrap="none">
            <a:spAutoFit/>
          </a:bodyPr>
          <a:lstStyle/>
          <a:p>
            <a:pPr>
              <a:buFont typeface="Arial" charset="0"/>
              <a:buNone/>
            </a:pPr>
            <a:r>
              <a:rPr lang="es-MX" sz="2400" b="1">
                <a:latin typeface="Calibri" pitchFamily="34" charset="0"/>
              </a:rPr>
              <a:t>Insectos: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ChangeArrowheads="1"/>
          </p:cNvSpPr>
          <p:nvPr/>
        </p:nvSpPr>
        <p:spPr bwMode="auto">
          <a:xfrm>
            <a:off x="714375" y="571500"/>
            <a:ext cx="7994650" cy="584200"/>
          </a:xfrm>
          <a:prstGeom prst="rect">
            <a:avLst/>
          </a:prstGeom>
          <a:noFill/>
          <a:ln w="9525">
            <a:noFill/>
            <a:miter lim="800000"/>
            <a:headEnd/>
            <a:tailEnd/>
          </a:ln>
        </p:spPr>
        <p:txBody>
          <a:bodyPr>
            <a:spAutoFit/>
          </a:bodyPr>
          <a:lstStyle/>
          <a:p>
            <a:r>
              <a:rPr lang="es-ES" sz="3200" b="1">
                <a:solidFill>
                  <a:srgbClr val="333399"/>
                </a:solidFill>
                <a:cs typeface="Times New Roman" pitchFamily="18" charset="0"/>
              </a:rPr>
              <a:t>Conceptos Generales de Parasitología</a:t>
            </a:r>
            <a:r>
              <a:rPr lang="es-ES" sz="3200" b="1">
                <a:solidFill>
                  <a:srgbClr val="333399"/>
                </a:solidFill>
              </a:rPr>
              <a:t> </a:t>
            </a:r>
            <a:endParaRPr lang="en-GB" sz="3200" b="1">
              <a:solidFill>
                <a:srgbClr val="333399"/>
              </a:solidFill>
            </a:endParaRPr>
          </a:p>
        </p:txBody>
      </p:sp>
      <p:sp>
        <p:nvSpPr>
          <p:cNvPr id="18434" name="Rectangle 4"/>
          <p:cNvSpPr>
            <a:spLocks noChangeArrowheads="1"/>
          </p:cNvSpPr>
          <p:nvPr/>
        </p:nvSpPr>
        <p:spPr bwMode="auto">
          <a:xfrm>
            <a:off x="642938" y="1649413"/>
            <a:ext cx="8143875" cy="4968875"/>
          </a:xfrm>
          <a:prstGeom prst="rect">
            <a:avLst/>
          </a:prstGeom>
          <a:noFill/>
          <a:ln w="9525">
            <a:noFill/>
            <a:miter lim="800000"/>
            <a:headEnd/>
            <a:tailEnd/>
          </a:ln>
        </p:spPr>
        <p:txBody>
          <a:bodyPr>
            <a:spAutoFit/>
          </a:bodyPr>
          <a:lstStyle/>
          <a:p>
            <a:r>
              <a:rPr lang="es-AR" sz="2000" b="1"/>
              <a:t>Ciclo evolutivo o ciclo biológico o ciclo de vida</a:t>
            </a:r>
            <a:r>
              <a:rPr lang="es-AR" sz="2000"/>
              <a:t>: es el conjunto de etapas y transformaciones que experimenta un parásito durante su desarrollo. </a:t>
            </a:r>
          </a:p>
          <a:p>
            <a:endParaRPr lang="es-AR" sz="2000"/>
          </a:p>
          <a:p>
            <a:r>
              <a:rPr lang="es-AR" sz="2000"/>
              <a:t>Se conocen dos tipos de ciclo evolutivo</a:t>
            </a:r>
          </a:p>
          <a:p>
            <a:endParaRPr lang="es-AR" sz="2000"/>
          </a:p>
          <a:p>
            <a:r>
              <a:rPr lang="en-GB" sz="2000" b="1"/>
              <a:t>Ciclo Directo (monoxénico):</a:t>
            </a:r>
            <a:r>
              <a:rPr lang="en-GB" sz="2000"/>
              <a:t> </a:t>
            </a:r>
            <a:r>
              <a:rPr lang="es-AR" sz="2000"/>
              <a:t>cuando se realiza todo el ciclo en un solo hospedador. Ejemplos: </a:t>
            </a:r>
            <a:r>
              <a:rPr lang="es-AR" sz="2000" i="1"/>
              <a:t>Giardia lamblia, Trichomonas vaginalis, Ascaris lumbricoides.</a:t>
            </a:r>
            <a:endParaRPr lang="es-AR" sz="2000"/>
          </a:p>
          <a:p>
            <a:r>
              <a:rPr lang="es-AR" sz="2000"/>
              <a:t> </a:t>
            </a:r>
          </a:p>
          <a:p>
            <a:r>
              <a:rPr lang="en-GB" sz="2000" b="1"/>
              <a:t>Ciclo Indirecto (heteroxénico):</a:t>
            </a:r>
            <a:r>
              <a:rPr lang="en-GB" sz="2000"/>
              <a:t> </a:t>
            </a:r>
            <a:r>
              <a:rPr lang="es-AR" sz="2000"/>
              <a:t>cuando se realiza con la intervención de más de un hospedador y en los cuales se desarrollan algunas de las etapas del ciclo de vida del parásito. En este tipo de ciclo encontramos un hospedador definitivo </a:t>
            </a:r>
            <a:r>
              <a:rPr lang="es-AR" sz="2000" i="1"/>
              <a:t>y</a:t>
            </a:r>
            <a:r>
              <a:rPr lang="es-AR" sz="2000"/>
              <a:t> otro que es el hospedador intermediario.</a:t>
            </a:r>
          </a:p>
          <a:p>
            <a:endParaRPr lang="es-AR" sz="200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CuadroTexto 1"/>
          <p:cNvSpPr txBox="1">
            <a:spLocks noChangeArrowheads="1"/>
          </p:cNvSpPr>
          <p:nvPr/>
        </p:nvSpPr>
        <p:spPr bwMode="auto">
          <a:xfrm>
            <a:off x="496888" y="620713"/>
            <a:ext cx="3643312" cy="1200150"/>
          </a:xfrm>
          <a:prstGeom prst="rect">
            <a:avLst/>
          </a:prstGeom>
          <a:noFill/>
          <a:ln w="9525">
            <a:noFill/>
            <a:miter lim="800000"/>
            <a:headEnd/>
            <a:tailEnd/>
          </a:ln>
        </p:spPr>
        <p:txBody>
          <a:bodyPr wrap="none">
            <a:spAutoFit/>
          </a:bodyPr>
          <a:lstStyle/>
          <a:p>
            <a:pPr>
              <a:buFont typeface="Arial" charset="0"/>
              <a:buNone/>
            </a:pPr>
            <a:r>
              <a:rPr lang="es-MX" b="1">
                <a:latin typeface="Calibri" pitchFamily="34" charset="0"/>
              </a:rPr>
              <a:t>Hemípteros: </a:t>
            </a:r>
            <a:r>
              <a:rPr lang="es-MX" b="1" i="1">
                <a:latin typeface="Calibri" pitchFamily="34" charset="0"/>
              </a:rPr>
              <a:t>Triatoma infestans</a:t>
            </a:r>
          </a:p>
          <a:p>
            <a:pPr>
              <a:buFont typeface="Arial" charset="0"/>
              <a:buNone/>
            </a:pPr>
            <a:endParaRPr lang="es-MX" b="1" i="1">
              <a:latin typeface="Calibri" pitchFamily="34" charset="0"/>
            </a:endParaRPr>
          </a:p>
          <a:p>
            <a:pPr>
              <a:buFont typeface="Arial" charset="0"/>
              <a:buNone/>
            </a:pPr>
            <a:r>
              <a:rPr lang="es-MX">
                <a:latin typeface="Calibri" pitchFamily="34" charset="0"/>
              </a:rPr>
              <a:t>Claves de reconocimiento</a:t>
            </a:r>
          </a:p>
          <a:p>
            <a:pPr>
              <a:buFont typeface="Arial" charset="0"/>
              <a:buNone/>
            </a:pPr>
            <a:endParaRPr lang="es-ES_tradnl">
              <a:latin typeface="Calibri" pitchFamily="34" charset="0"/>
            </a:endParaRPr>
          </a:p>
        </p:txBody>
      </p:sp>
      <p:pic>
        <p:nvPicPr>
          <p:cNvPr id="68610" name="Picture 2" descr="esultado de imagen para triatoma infestans"/>
          <p:cNvPicPr>
            <a:picLocks noChangeAspect="1" noChangeArrowheads="1"/>
          </p:cNvPicPr>
          <p:nvPr/>
        </p:nvPicPr>
        <p:blipFill>
          <a:blip r:embed="rId2"/>
          <a:srcRect/>
          <a:stretch>
            <a:fillRect/>
          </a:stretch>
        </p:blipFill>
        <p:spPr bwMode="auto">
          <a:xfrm>
            <a:off x="755650" y="1557338"/>
            <a:ext cx="3679825" cy="4392612"/>
          </a:xfrm>
          <a:prstGeom prst="rect">
            <a:avLst/>
          </a:prstGeom>
          <a:noFill/>
          <a:ln w="9525">
            <a:noFill/>
            <a:miter lim="800000"/>
            <a:headEnd/>
            <a:tailEnd/>
          </a:ln>
        </p:spPr>
      </p:pic>
      <p:pic>
        <p:nvPicPr>
          <p:cNvPr id="68611" name="Picture 4" descr="https://bugwoodcloud.org/images/768x512/5469181.jpg"/>
          <p:cNvPicPr>
            <a:picLocks noChangeAspect="1" noChangeArrowheads="1"/>
          </p:cNvPicPr>
          <p:nvPr/>
        </p:nvPicPr>
        <p:blipFill>
          <a:blip r:embed="rId3"/>
          <a:srcRect/>
          <a:stretch>
            <a:fillRect/>
          </a:stretch>
        </p:blipFill>
        <p:spPr bwMode="auto">
          <a:xfrm>
            <a:off x="5724525" y="650875"/>
            <a:ext cx="2435225" cy="1835150"/>
          </a:xfrm>
          <a:prstGeom prst="rect">
            <a:avLst/>
          </a:prstGeom>
          <a:noFill/>
          <a:ln w="9525">
            <a:noFill/>
            <a:miter lim="800000"/>
            <a:headEnd/>
            <a:tailEnd/>
          </a:ln>
        </p:spPr>
      </p:pic>
      <p:sp>
        <p:nvSpPr>
          <p:cNvPr id="68612" name="CuadroTexto 3"/>
          <p:cNvSpPr txBox="1">
            <a:spLocks noChangeArrowheads="1"/>
          </p:cNvSpPr>
          <p:nvPr/>
        </p:nvSpPr>
        <p:spPr bwMode="auto">
          <a:xfrm>
            <a:off x="5703888" y="2636838"/>
            <a:ext cx="2671762" cy="584200"/>
          </a:xfrm>
          <a:prstGeom prst="rect">
            <a:avLst/>
          </a:prstGeom>
          <a:noFill/>
          <a:ln w="9525">
            <a:noFill/>
            <a:miter lim="800000"/>
            <a:headEnd/>
            <a:tailEnd/>
          </a:ln>
        </p:spPr>
        <p:txBody>
          <a:bodyPr wrap="none">
            <a:spAutoFit/>
          </a:bodyPr>
          <a:lstStyle/>
          <a:p>
            <a:pPr algn="ctr">
              <a:buFont typeface="Arial" charset="0"/>
              <a:buNone/>
            </a:pPr>
            <a:r>
              <a:rPr lang="es-ES_tradnl">
                <a:latin typeface="Calibri" pitchFamily="34" charset="0"/>
              </a:rPr>
              <a:t>Proboscide recto y corto</a:t>
            </a:r>
          </a:p>
          <a:p>
            <a:pPr algn="ctr">
              <a:buFont typeface="Arial" charset="0"/>
              <a:buNone/>
            </a:pPr>
            <a:r>
              <a:rPr lang="es-ES_tradnl" sz="1400">
                <a:latin typeface="Calibri" pitchFamily="34" charset="0"/>
              </a:rPr>
              <a:t>(redondo: fitófago) </a:t>
            </a:r>
          </a:p>
        </p:txBody>
      </p:sp>
      <p:sp>
        <p:nvSpPr>
          <p:cNvPr id="68613" name="CuadroTexto 13"/>
          <p:cNvSpPr txBox="1">
            <a:spLocks noChangeArrowheads="1"/>
          </p:cNvSpPr>
          <p:nvPr/>
        </p:nvSpPr>
        <p:spPr bwMode="auto">
          <a:xfrm>
            <a:off x="4902200" y="3779838"/>
            <a:ext cx="2300288" cy="584200"/>
          </a:xfrm>
          <a:prstGeom prst="rect">
            <a:avLst/>
          </a:prstGeom>
          <a:noFill/>
          <a:ln w="9525">
            <a:noFill/>
            <a:miter lim="800000"/>
            <a:headEnd/>
            <a:tailEnd/>
          </a:ln>
        </p:spPr>
        <p:txBody>
          <a:bodyPr wrap="none">
            <a:spAutoFit/>
          </a:bodyPr>
          <a:lstStyle/>
          <a:p>
            <a:pPr algn="ctr">
              <a:buFont typeface="Arial" charset="0"/>
              <a:buNone/>
            </a:pPr>
            <a:r>
              <a:rPr lang="es-ES_tradnl">
                <a:latin typeface="Calibri" pitchFamily="34" charset="0"/>
              </a:rPr>
              <a:t>Cuello: hematófagos</a:t>
            </a:r>
          </a:p>
          <a:p>
            <a:pPr algn="ctr">
              <a:buFont typeface="Arial" charset="0"/>
              <a:buNone/>
            </a:pPr>
            <a:r>
              <a:rPr lang="es-ES_tradnl" sz="1400">
                <a:latin typeface="Calibri" pitchFamily="34" charset="0"/>
              </a:rPr>
              <a:t>(sin cuello: fitófagos) </a:t>
            </a:r>
          </a:p>
        </p:txBody>
      </p:sp>
      <p:sp>
        <p:nvSpPr>
          <p:cNvPr id="68614" name="CuadroTexto 14"/>
          <p:cNvSpPr txBox="1">
            <a:spLocks noChangeArrowheads="1"/>
          </p:cNvSpPr>
          <p:nvPr/>
        </p:nvSpPr>
        <p:spPr bwMode="auto">
          <a:xfrm>
            <a:off x="5033963" y="5651500"/>
            <a:ext cx="3570287" cy="369888"/>
          </a:xfrm>
          <a:prstGeom prst="rect">
            <a:avLst/>
          </a:prstGeom>
          <a:noFill/>
          <a:ln w="9525">
            <a:noFill/>
            <a:miter lim="800000"/>
            <a:headEnd/>
            <a:tailEnd/>
          </a:ln>
        </p:spPr>
        <p:txBody>
          <a:bodyPr wrap="none">
            <a:spAutoFit/>
          </a:bodyPr>
          <a:lstStyle/>
          <a:p>
            <a:pPr algn="ctr">
              <a:buFont typeface="Arial" charset="0"/>
              <a:buNone/>
            </a:pPr>
            <a:r>
              <a:rPr lang="es-ES_tradnl">
                <a:latin typeface="Calibri" pitchFamily="34" charset="0"/>
              </a:rPr>
              <a:t>Punta de las patas (tarso): claras</a:t>
            </a:r>
          </a:p>
        </p:txBody>
      </p:sp>
      <p:sp>
        <p:nvSpPr>
          <p:cNvPr id="68615" name="Elipse 21"/>
          <p:cNvSpPr>
            <a:spLocks noChangeArrowheads="1"/>
          </p:cNvSpPr>
          <p:nvPr/>
        </p:nvSpPr>
        <p:spPr bwMode="auto">
          <a:xfrm>
            <a:off x="2379663" y="2095500"/>
            <a:ext cx="392112" cy="354013"/>
          </a:xfrm>
          <a:prstGeom prst="ellipse">
            <a:avLst/>
          </a:prstGeom>
          <a:noFill/>
          <a:ln w="9525">
            <a:solidFill>
              <a:srgbClr val="FF0000"/>
            </a:solidFill>
            <a:round/>
            <a:headEnd/>
            <a:tailEnd/>
          </a:ln>
        </p:spPr>
        <p:txBody>
          <a:bodyPr>
            <a:spAutoFit/>
          </a:bodyPr>
          <a:lstStyle/>
          <a:p>
            <a:pPr>
              <a:buFont typeface="Arial" charset="0"/>
              <a:buNone/>
            </a:pPr>
            <a:endParaRPr lang="es-ES_tradnl">
              <a:latin typeface="Calibri" pitchFamily="34" charset="0"/>
            </a:endParaRPr>
          </a:p>
        </p:txBody>
      </p:sp>
      <p:sp>
        <p:nvSpPr>
          <p:cNvPr id="68616" name="Elipse 26"/>
          <p:cNvSpPr>
            <a:spLocks noChangeArrowheads="1"/>
          </p:cNvSpPr>
          <p:nvPr/>
        </p:nvSpPr>
        <p:spPr bwMode="auto">
          <a:xfrm rot="5400000">
            <a:off x="2010569" y="4441031"/>
            <a:ext cx="1117600" cy="693738"/>
          </a:xfrm>
          <a:prstGeom prst="ellipse">
            <a:avLst/>
          </a:prstGeom>
          <a:noFill/>
          <a:ln w="9525">
            <a:solidFill>
              <a:srgbClr val="FF0000"/>
            </a:solidFill>
            <a:round/>
            <a:headEnd/>
            <a:tailEnd/>
          </a:ln>
        </p:spPr>
        <p:txBody>
          <a:bodyPr>
            <a:spAutoFit/>
          </a:bodyPr>
          <a:lstStyle/>
          <a:p>
            <a:pPr>
              <a:buFont typeface="Arial" charset="0"/>
              <a:buNone/>
            </a:pPr>
            <a:endParaRPr lang="es-ES_tradnl">
              <a:latin typeface="Calibri" pitchFamily="34" charset="0"/>
            </a:endParaRPr>
          </a:p>
        </p:txBody>
      </p:sp>
      <p:sp>
        <p:nvSpPr>
          <p:cNvPr id="68617" name="Elipse 27"/>
          <p:cNvSpPr>
            <a:spLocks noChangeArrowheads="1"/>
          </p:cNvSpPr>
          <p:nvPr/>
        </p:nvSpPr>
        <p:spPr bwMode="auto">
          <a:xfrm>
            <a:off x="2284413" y="2384425"/>
            <a:ext cx="622300" cy="504825"/>
          </a:xfrm>
          <a:prstGeom prst="ellipse">
            <a:avLst/>
          </a:prstGeom>
          <a:noFill/>
          <a:ln w="9525">
            <a:solidFill>
              <a:srgbClr val="FF0000"/>
            </a:solidFill>
            <a:round/>
            <a:headEnd/>
            <a:tailEnd/>
          </a:ln>
        </p:spPr>
        <p:txBody>
          <a:bodyPr>
            <a:spAutoFit/>
          </a:bodyPr>
          <a:lstStyle/>
          <a:p>
            <a:pPr>
              <a:buFont typeface="Arial" charset="0"/>
              <a:buNone/>
            </a:pPr>
            <a:endParaRPr lang="es-ES_tradnl">
              <a:latin typeface="Calibri" pitchFamily="34" charset="0"/>
            </a:endParaRPr>
          </a:p>
        </p:txBody>
      </p:sp>
      <p:cxnSp>
        <p:nvCxnSpPr>
          <p:cNvPr id="68618" name="Conector recto 24"/>
          <p:cNvCxnSpPr>
            <a:cxnSpLocks noChangeShapeType="1"/>
            <a:stCxn id="68615" idx="6"/>
          </p:cNvCxnSpPr>
          <p:nvPr/>
        </p:nvCxnSpPr>
        <p:spPr bwMode="auto">
          <a:xfrm flipV="1">
            <a:off x="2771775" y="1700213"/>
            <a:ext cx="2808288" cy="571500"/>
          </a:xfrm>
          <a:prstGeom prst="line">
            <a:avLst/>
          </a:prstGeom>
          <a:noFill/>
          <a:ln w="9525">
            <a:solidFill>
              <a:srgbClr val="FF0000"/>
            </a:solidFill>
            <a:round/>
            <a:headEnd/>
            <a:tailEnd/>
          </a:ln>
        </p:spPr>
      </p:cxnSp>
      <p:cxnSp>
        <p:nvCxnSpPr>
          <p:cNvPr id="68619" name="Conector recto 30"/>
          <p:cNvCxnSpPr>
            <a:cxnSpLocks noChangeShapeType="1"/>
          </p:cNvCxnSpPr>
          <p:nvPr/>
        </p:nvCxnSpPr>
        <p:spPr bwMode="auto">
          <a:xfrm>
            <a:off x="2921000" y="2760663"/>
            <a:ext cx="2052638" cy="1189037"/>
          </a:xfrm>
          <a:prstGeom prst="line">
            <a:avLst/>
          </a:prstGeom>
          <a:noFill/>
          <a:ln w="9525">
            <a:solidFill>
              <a:srgbClr val="FF0000"/>
            </a:solidFill>
            <a:round/>
            <a:headEnd/>
            <a:tailEnd/>
          </a:ln>
        </p:spPr>
      </p:cxnSp>
      <p:cxnSp>
        <p:nvCxnSpPr>
          <p:cNvPr id="68620" name="Conector recto 32"/>
          <p:cNvCxnSpPr>
            <a:cxnSpLocks noChangeShapeType="1"/>
            <a:stCxn id="68616" idx="0"/>
          </p:cNvCxnSpPr>
          <p:nvPr/>
        </p:nvCxnSpPr>
        <p:spPr bwMode="auto">
          <a:xfrm>
            <a:off x="2916238" y="4787900"/>
            <a:ext cx="2117725" cy="220663"/>
          </a:xfrm>
          <a:prstGeom prst="line">
            <a:avLst/>
          </a:prstGeom>
          <a:noFill/>
          <a:ln w="9525">
            <a:solidFill>
              <a:srgbClr val="FF0000"/>
            </a:solidFill>
            <a:round/>
            <a:headEnd/>
            <a:tailEnd/>
          </a:ln>
        </p:spPr>
      </p:cxnSp>
      <p:sp>
        <p:nvSpPr>
          <p:cNvPr id="68621" name="CuadroTexto 37"/>
          <p:cNvSpPr txBox="1">
            <a:spLocks noChangeArrowheads="1"/>
          </p:cNvSpPr>
          <p:nvPr/>
        </p:nvSpPr>
        <p:spPr bwMode="auto">
          <a:xfrm>
            <a:off x="5003800" y="4787900"/>
            <a:ext cx="2967038" cy="369888"/>
          </a:xfrm>
          <a:prstGeom prst="rect">
            <a:avLst/>
          </a:prstGeom>
          <a:noFill/>
          <a:ln w="9525">
            <a:noFill/>
            <a:miter lim="800000"/>
            <a:headEnd/>
            <a:tailEnd/>
          </a:ln>
        </p:spPr>
        <p:txBody>
          <a:bodyPr wrap="none">
            <a:spAutoFit/>
          </a:bodyPr>
          <a:lstStyle/>
          <a:p>
            <a:pPr algn="ctr">
              <a:buFont typeface="Arial" charset="0"/>
              <a:buNone/>
            </a:pPr>
            <a:r>
              <a:rPr lang="es-ES_tradnl">
                <a:latin typeface="Calibri" pitchFamily="34" charset="0"/>
              </a:rPr>
              <a:t>Membrana: con tres celdas</a:t>
            </a:r>
            <a:endParaRPr lang="es-ES_tradnl" sz="1400">
              <a:latin typeface="Calibri" pitchFamily="34" charset="0"/>
            </a:endParaRPr>
          </a:p>
        </p:txBody>
      </p:sp>
      <p:sp>
        <p:nvSpPr>
          <p:cNvPr id="68622" name="Elipse 39"/>
          <p:cNvSpPr>
            <a:spLocks noChangeArrowheads="1"/>
          </p:cNvSpPr>
          <p:nvPr/>
        </p:nvSpPr>
        <p:spPr bwMode="auto">
          <a:xfrm rot="5400000">
            <a:off x="3213101" y="4940300"/>
            <a:ext cx="779462" cy="642937"/>
          </a:xfrm>
          <a:prstGeom prst="ellipse">
            <a:avLst/>
          </a:prstGeom>
          <a:noFill/>
          <a:ln w="9525">
            <a:solidFill>
              <a:srgbClr val="FF0000"/>
            </a:solidFill>
            <a:round/>
            <a:headEnd/>
            <a:tailEnd/>
          </a:ln>
        </p:spPr>
        <p:txBody>
          <a:bodyPr>
            <a:spAutoFit/>
          </a:bodyPr>
          <a:lstStyle/>
          <a:p>
            <a:pPr>
              <a:buFont typeface="Arial" charset="0"/>
              <a:buNone/>
            </a:pPr>
            <a:endParaRPr lang="es-ES_tradnl">
              <a:latin typeface="Calibri" pitchFamily="34" charset="0"/>
            </a:endParaRPr>
          </a:p>
        </p:txBody>
      </p:sp>
      <p:cxnSp>
        <p:nvCxnSpPr>
          <p:cNvPr id="68623" name="Conector recto 40"/>
          <p:cNvCxnSpPr>
            <a:cxnSpLocks noChangeShapeType="1"/>
          </p:cNvCxnSpPr>
          <p:nvPr/>
        </p:nvCxnSpPr>
        <p:spPr bwMode="auto">
          <a:xfrm>
            <a:off x="3924300" y="5430838"/>
            <a:ext cx="1127125" cy="396875"/>
          </a:xfrm>
          <a:prstGeom prst="line">
            <a:avLst/>
          </a:prstGeom>
          <a:noFill/>
          <a:ln w="9525">
            <a:solidFill>
              <a:srgbClr val="FF0000"/>
            </a:solidFill>
            <a:round/>
            <a:headEnd/>
            <a:tailEnd/>
          </a:ln>
        </p:spPr>
      </p:cxnSp>
      <p:pic>
        <p:nvPicPr>
          <p:cNvPr id="68624" name="Imagen 41"/>
          <p:cNvPicPr>
            <a:picLocks noChangeAspect="1"/>
          </p:cNvPicPr>
          <p:nvPr/>
        </p:nvPicPr>
        <p:blipFill>
          <a:blip r:embed="rId4"/>
          <a:srcRect/>
          <a:stretch>
            <a:fillRect/>
          </a:stretch>
        </p:blipFill>
        <p:spPr bwMode="auto">
          <a:xfrm>
            <a:off x="8013700" y="4095750"/>
            <a:ext cx="950913" cy="1446213"/>
          </a:xfrm>
          <a:prstGeom prst="rect">
            <a:avLst/>
          </a:prstGeom>
          <a:noFill/>
          <a:ln w="9525">
            <a:noFill/>
            <a:miter lim="800000"/>
            <a:headEnd/>
            <a:tailEnd/>
          </a:ln>
        </p:spPr>
      </p:pic>
      <p:sp>
        <p:nvSpPr>
          <p:cNvPr id="68625" name="CuadroTexto 45"/>
          <p:cNvSpPr txBox="1">
            <a:spLocks noChangeArrowheads="1"/>
          </p:cNvSpPr>
          <p:nvPr/>
        </p:nvSpPr>
        <p:spPr bwMode="auto">
          <a:xfrm>
            <a:off x="517525" y="115888"/>
            <a:ext cx="1536700" cy="461962"/>
          </a:xfrm>
          <a:prstGeom prst="rect">
            <a:avLst/>
          </a:prstGeom>
          <a:noFill/>
          <a:ln w="9525">
            <a:noFill/>
            <a:miter lim="800000"/>
            <a:headEnd/>
            <a:tailEnd/>
          </a:ln>
        </p:spPr>
        <p:txBody>
          <a:bodyPr wrap="none">
            <a:spAutoFit/>
          </a:bodyPr>
          <a:lstStyle/>
          <a:p>
            <a:pPr>
              <a:buFont typeface="Arial" charset="0"/>
              <a:buNone/>
            </a:pPr>
            <a:r>
              <a:rPr lang="es-MX" sz="2400" b="1">
                <a:latin typeface="Calibri" pitchFamily="34" charset="0"/>
              </a:rPr>
              <a:t>Insectos: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 Box 2"/>
          <p:cNvSpPr txBox="1">
            <a:spLocks noChangeArrowheads="1"/>
          </p:cNvSpPr>
          <p:nvPr/>
        </p:nvSpPr>
        <p:spPr bwMode="auto">
          <a:xfrm>
            <a:off x="214313" y="549275"/>
            <a:ext cx="8605837" cy="4246563"/>
          </a:xfrm>
          <a:prstGeom prst="rect">
            <a:avLst/>
          </a:prstGeom>
          <a:noFill/>
          <a:ln w="9525">
            <a:noFill/>
            <a:miter lim="800000"/>
            <a:headEnd/>
            <a:tailEnd/>
          </a:ln>
        </p:spPr>
        <p:txBody>
          <a:bodyPr>
            <a:spAutoFit/>
          </a:bodyPr>
          <a:lstStyle/>
          <a:p>
            <a:pPr algn="just">
              <a:buFont typeface="Arial" charset="0"/>
              <a:buNone/>
            </a:pPr>
            <a:r>
              <a:rPr lang="es-MX" b="1">
                <a:latin typeface="Calibri" pitchFamily="34" charset="0"/>
              </a:rPr>
              <a:t>     Dípteros</a:t>
            </a:r>
            <a:endParaRPr lang="es-MX">
              <a:latin typeface="Calibri" pitchFamily="34" charset="0"/>
            </a:endParaRPr>
          </a:p>
          <a:p>
            <a:pPr algn="just">
              <a:buFont typeface="Arial" charset="0"/>
              <a:buNone/>
            </a:pPr>
            <a:endParaRPr lang="es-MX">
              <a:latin typeface="Calibri" pitchFamily="34" charset="0"/>
            </a:endParaRPr>
          </a:p>
          <a:p>
            <a:pPr algn="just">
              <a:buFont typeface="Arial" charset="0"/>
              <a:buNone/>
            </a:pPr>
            <a:r>
              <a:rPr lang="es-MX">
                <a:latin typeface="Calibri" pitchFamily="34" charset="0"/>
              </a:rPr>
              <a:t>Son muy importantes como vectores biológicos y mecánicos de enfermedades.</a:t>
            </a:r>
          </a:p>
          <a:p>
            <a:pPr algn="just">
              <a:buFont typeface="Arial" charset="0"/>
              <a:buNone/>
            </a:pPr>
            <a:endParaRPr lang="es-MX">
              <a:latin typeface="Calibri" pitchFamily="34" charset="0"/>
            </a:endParaRPr>
          </a:p>
          <a:p>
            <a:pPr algn="just">
              <a:buFont typeface="Arial" charset="0"/>
              <a:buNone/>
            </a:pPr>
            <a:r>
              <a:rPr lang="es-MX">
                <a:latin typeface="Calibri" pitchFamily="34" charset="0"/>
              </a:rPr>
              <a:t>Transmisión mecánica de bacterias, virus y protozoos por moscas y mosquitos.</a:t>
            </a:r>
          </a:p>
          <a:p>
            <a:pPr algn="just">
              <a:buFont typeface="Arial" charset="0"/>
              <a:buNone/>
            </a:pPr>
            <a:endParaRPr lang="es-MX">
              <a:latin typeface="Calibri" pitchFamily="34" charset="0"/>
            </a:endParaRPr>
          </a:p>
          <a:p>
            <a:pPr algn="just">
              <a:buFont typeface="Arial" charset="0"/>
              <a:buNone/>
            </a:pPr>
            <a:r>
              <a:rPr lang="es-MX">
                <a:latin typeface="Calibri" pitchFamily="34" charset="0"/>
              </a:rPr>
              <a:t>Transmisión biológica de </a:t>
            </a:r>
            <a:r>
              <a:rPr lang="es-MX" i="1">
                <a:latin typeface="Calibri" pitchFamily="34" charset="0"/>
              </a:rPr>
              <a:t>Trypanosoma brucei</a:t>
            </a:r>
            <a:r>
              <a:rPr lang="es-MX">
                <a:latin typeface="Calibri" pitchFamily="34" charset="0"/>
              </a:rPr>
              <a:t> por la mosca Tsetse, o </a:t>
            </a:r>
            <a:r>
              <a:rPr lang="es-MX" i="1">
                <a:latin typeface="Calibri" pitchFamily="34" charset="0"/>
              </a:rPr>
              <a:t>Glossina</a:t>
            </a:r>
            <a:r>
              <a:rPr lang="es-MX">
                <a:latin typeface="Calibri" pitchFamily="34" charset="0"/>
              </a:rPr>
              <a:t> spp. De </a:t>
            </a:r>
            <a:r>
              <a:rPr lang="es-MX" i="1">
                <a:latin typeface="Calibri" pitchFamily="34" charset="0"/>
              </a:rPr>
              <a:t>Leishmania</a:t>
            </a:r>
            <a:r>
              <a:rPr lang="es-MX">
                <a:latin typeface="Calibri" pitchFamily="34" charset="0"/>
              </a:rPr>
              <a:t> spp. por flebótomos. De malaria (</a:t>
            </a:r>
            <a:r>
              <a:rPr lang="es-MX" i="1">
                <a:latin typeface="Calibri" pitchFamily="34" charset="0"/>
              </a:rPr>
              <a:t>Plasmodium</a:t>
            </a:r>
            <a:r>
              <a:rPr lang="es-MX">
                <a:latin typeface="Calibri" pitchFamily="34" charset="0"/>
              </a:rPr>
              <a:t> spp.) por mosquitos (</a:t>
            </a:r>
            <a:r>
              <a:rPr lang="es-MX" i="1">
                <a:latin typeface="Calibri" pitchFamily="34" charset="0"/>
              </a:rPr>
              <a:t>Anopheles</a:t>
            </a:r>
            <a:r>
              <a:rPr lang="es-MX">
                <a:latin typeface="Calibri" pitchFamily="34" charset="0"/>
              </a:rPr>
              <a:t> spp.). De filarias por mosquitos y simúlidos o moscas negras (jejenes), en el caso de </a:t>
            </a:r>
            <a:r>
              <a:rPr lang="es-MX" i="1">
                <a:latin typeface="Calibri" pitchFamily="34" charset="0"/>
              </a:rPr>
              <a:t>Onchocerca</a:t>
            </a:r>
            <a:r>
              <a:rPr lang="es-MX">
                <a:latin typeface="Calibri" pitchFamily="34" charset="0"/>
              </a:rPr>
              <a:t> </a:t>
            </a:r>
            <a:r>
              <a:rPr lang="es-MX" i="1">
                <a:latin typeface="Calibri" pitchFamily="34" charset="0"/>
              </a:rPr>
              <a:t>volvulus</a:t>
            </a:r>
            <a:r>
              <a:rPr lang="es-MX">
                <a:latin typeface="Calibri" pitchFamily="34" charset="0"/>
              </a:rPr>
              <a:t>.</a:t>
            </a:r>
          </a:p>
          <a:p>
            <a:pPr algn="just">
              <a:buFont typeface="Arial" charset="0"/>
              <a:buNone/>
            </a:pPr>
            <a:endParaRPr lang="es-MX">
              <a:latin typeface="Calibri" pitchFamily="34" charset="0"/>
            </a:endParaRPr>
          </a:p>
          <a:p>
            <a:pPr algn="just">
              <a:buFont typeface="Arial" charset="0"/>
              <a:buNone/>
            </a:pPr>
            <a:endParaRPr lang="es-MX">
              <a:latin typeface="Calibri" pitchFamily="34" charset="0"/>
            </a:endParaRPr>
          </a:p>
          <a:p>
            <a:pPr algn="just">
              <a:buFont typeface="Arial" charset="0"/>
              <a:buNone/>
            </a:pPr>
            <a:endParaRPr lang="es-MX">
              <a:latin typeface="Calibri" pitchFamily="34" charset="0"/>
            </a:endParaRPr>
          </a:p>
          <a:p>
            <a:pPr algn="just">
              <a:buFont typeface="Arial" charset="0"/>
              <a:buNone/>
            </a:pPr>
            <a:endParaRPr lang="es-MX">
              <a:latin typeface="Calibri" pitchFamily="34" charset="0"/>
            </a:endParaRPr>
          </a:p>
          <a:p>
            <a:pPr algn="just">
              <a:buFont typeface="Arial" charset="0"/>
              <a:buNone/>
            </a:pPr>
            <a:r>
              <a:rPr lang="es-MX">
                <a:latin typeface="Calibri" pitchFamily="34" charset="0"/>
              </a:rPr>
              <a:t>    </a:t>
            </a:r>
            <a:endParaRPr lang="es-ES">
              <a:latin typeface="Calibri" pitchFamily="34" charset="0"/>
            </a:endParaRPr>
          </a:p>
        </p:txBody>
      </p:sp>
      <p:pic>
        <p:nvPicPr>
          <p:cNvPr id="69634" name="Picture 4" descr="mosquito_Phelebotomus"/>
          <p:cNvPicPr>
            <a:picLocks noChangeAspect="1" noChangeArrowheads="1"/>
          </p:cNvPicPr>
          <p:nvPr/>
        </p:nvPicPr>
        <p:blipFill>
          <a:blip r:embed="rId2"/>
          <a:srcRect/>
          <a:stretch>
            <a:fillRect/>
          </a:stretch>
        </p:blipFill>
        <p:spPr bwMode="auto">
          <a:xfrm>
            <a:off x="0" y="3716338"/>
            <a:ext cx="1835150" cy="1624012"/>
          </a:xfrm>
          <a:prstGeom prst="rect">
            <a:avLst/>
          </a:prstGeom>
          <a:noFill/>
          <a:ln w="9525">
            <a:noFill/>
            <a:miter lim="800000"/>
            <a:headEnd/>
            <a:tailEnd/>
          </a:ln>
        </p:spPr>
      </p:pic>
      <p:sp>
        <p:nvSpPr>
          <p:cNvPr id="69635" name="Text Box 5"/>
          <p:cNvSpPr txBox="1">
            <a:spLocks noChangeArrowheads="1"/>
          </p:cNvSpPr>
          <p:nvPr/>
        </p:nvSpPr>
        <p:spPr bwMode="auto">
          <a:xfrm>
            <a:off x="827088" y="3789363"/>
            <a:ext cx="1020762" cy="304800"/>
          </a:xfrm>
          <a:prstGeom prst="rect">
            <a:avLst/>
          </a:prstGeom>
          <a:noFill/>
          <a:ln w="9525">
            <a:noFill/>
            <a:miter lim="800000"/>
            <a:headEnd/>
            <a:tailEnd/>
          </a:ln>
        </p:spPr>
        <p:txBody>
          <a:bodyPr>
            <a:spAutoFit/>
          </a:bodyPr>
          <a:lstStyle/>
          <a:p>
            <a:pPr>
              <a:buFont typeface="Arial" charset="0"/>
              <a:buNone/>
            </a:pPr>
            <a:r>
              <a:rPr lang="es-MX" sz="1400">
                <a:latin typeface="Calibri" pitchFamily="34" charset="0"/>
              </a:rPr>
              <a:t>Flebótomo</a:t>
            </a:r>
            <a:endParaRPr lang="es-ES" sz="1400">
              <a:latin typeface="Calibri" pitchFamily="34" charset="0"/>
            </a:endParaRPr>
          </a:p>
        </p:txBody>
      </p:sp>
      <p:pic>
        <p:nvPicPr>
          <p:cNvPr id="69636" name="Picture 7" descr="mosquito_fiebreamarilla_aedesspp"/>
          <p:cNvPicPr>
            <a:picLocks noChangeAspect="1" noChangeArrowheads="1"/>
          </p:cNvPicPr>
          <p:nvPr/>
        </p:nvPicPr>
        <p:blipFill>
          <a:blip r:embed="rId3"/>
          <a:srcRect/>
          <a:stretch>
            <a:fillRect/>
          </a:stretch>
        </p:blipFill>
        <p:spPr bwMode="auto">
          <a:xfrm>
            <a:off x="1835150" y="3716338"/>
            <a:ext cx="1800225" cy="1616075"/>
          </a:xfrm>
          <a:prstGeom prst="rect">
            <a:avLst/>
          </a:prstGeom>
          <a:noFill/>
          <a:ln w="9525">
            <a:noFill/>
            <a:miter lim="800000"/>
            <a:headEnd/>
            <a:tailEnd/>
          </a:ln>
        </p:spPr>
      </p:pic>
      <p:sp>
        <p:nvSpPr>
          <p:cNvPr id="69637" name="Text Box 8"/>
          <p:cNvSpPr txBox="1">
            <a:spLocks noChangeArrowheads="1"/>
          </p:cNvSpPr>
          <p:nvPr/>
        </p:nvSpPr>
        <p:spPr bwMode="auto">
          <a:xfrm>
            <a:off x="2255838" y="3789363"/>
            <a:ext cx="1020762" cy="304800"/>
          </a:xfrm>
          <a:prstGeom prst="rect">
            <a:avLst/>
          </a:prstGeom>
          <a:noFill/>
          <a:ln w="9525">
            <a:noFill/>
            <a:miter lim="800000"/>
            <a:headEnd/>
            <a:tailEnd/>
          </a:ln>
        </p:spPr>
        <p:txBody>
          <a:bodyPr>
            <a:spAutoFit/>
          </a:bodyPr>
          <a:lstStyle/>
          <a:p>
            <a:pPr>
              <a:buFont typeface="Arial" charset="0"/>
              <a:buNone/>
            </a:pPr>
            <a:r>
              <a:rPr lang="es-MX" sz="1400" i="1">
                <a:latin typeface="Calibri" pitchFamily="34" charset="0"/>
              </a:rPr>
              <a:t>Aedes</a:t>
            </a:r>
            <a:endParaRPr lang="es-ES" sz="1400" i="1">
              <a:latin typeface="Calibri" pitchFamily="34" charset="0"/>
            </a:endParaRPr>
          </a:p>
        </p:txBody>
      </p:sp>
      <p:pic>
        <p:nvPicPr>
          <p:cNvPr id="69638" name="Picture 10" descr="mosquito_paludismo_anophelesspp"/>
          <p:cNvPicPr>
            <a:picLocks noChangeAspect="1" noChangeArrowheads="1"/>
          </p:cNvPicPr>
          <p:nvPr/>
        </p:nvPicPr>
        <p:blipFill>
          <a:blip r:embed="rId4"/>
          <a:srcRect/>
          <a:stretch>
            <a:fillRect/>
          </a:stretch>
        </p:blipFill>
        <p:spPr bwMode="auto">
          <a:xfrm>
            <a:off x="3635375" y="3716338"/>
            <a:ext cx="1800225" cy="1609725"/>
          </a:xfrm>
          <a:prstGeom prst="rect">
            <a:avLst/>
          </a:prstGeom>
          <a:noFill/>
          <a:ln w="9525">
            <a:noFill/>
            <a:miter lim="800000"/>
            <a:headEnd/>
            <a:tailEnd/>
          </a:ln>
        </p:spPr>
      </p:pic>
      <p:sp>
        <p:nvSpPr>
          <p:cNvPr id="69639" name="Text Box 11"/>
          <p:cNvSpPr txBox="1">
            <a:spLocks noChangeArrowheads="1"/>
          </p:cNvSpPr>
          <p:nvPr/>
        </p:nvSpPr>
        <p:spPr bwMode="auto">
          <a:xfrm>
            <a:off x="4056063" y="3789363"/>
            <a:ext cx="1236662" cy="304800"/>
          </a:xfrm>
          <a:prstGeom prst="rect">
            <a:avLst/>
          </a:prstGeom>
          <a:noFill/>
          <a:ln w="9525">
            <a:noFill/>
            <a:miter lim="800000"/>
            <a:headEnd/>
            <a:tailEnd/>
          </a:ln>
        </p:spPr>
        <p:txBody>
          <a:bodyPr>
            <a:spAutoFit/>
          </a:bodyPr>
          <a:lstStyle/>
          <a:p>
            <a:pPr>
              <a:buFont typeface="Arial" charset="0"/>
              <a:buNone/>
            </a:pPr>
            <a:r>
              <a:rPr lang="es-MX" sz="1400" i="1">
                <a:latin typeface="Calibri" pitchFamily="34" charset="0"/>
              </a:rPr>
              <a:t>Anopheles</a:t>
            </a:r>
            <a:endParaRPr lang="es-ES" sz="1400" i="1">
              <a:latin typeface="Calibri" pitchFamily="34" charset="0"/>
            </a:endParaRPr>
          </a:p>
        </p:txBody>
      </p:sp>
      <p:pic>
        <p:nvPicPr>
          <p:cNvPr id="69640" name="Picture 13" descr="mosquitocomun_culexpipiens"/>
          <p:cNvPicPr>
            <a:picLocks noChangeAspect="1" noChangeArrowheads="1"/>
          </p:cNvPicPr>
          <p:nvPr/>
        </p:nvPicPr>
        <p:blipFill>
          <a:blip r:embed="rId5"/>
          <a:srcRect/>
          <a:stretch>
            <a:fillRect/>
          </a:stretch>
        </p:blipFill>
        <p:spPr bwMode="auto">
          <a:xfrm>
            <a:off x="5435600" y="3724275"/>
            <a:ext cx="1800225" cy="1593850"/>
          </a:xfrm>
          <a:prstGeom prst="rect">
            <a:avLst/>
          </a:prstGeom>
          <a:noFill/>
          <a:ln w="9525">
            <a:noFill/>
            <a:miter lim="800000"/>
            <a:headEnd/>
            <a:tailEnd/>
          </a:ln>
        </p:spPr>
      </p:pic>
      <p:sp>
        <p:nvSpPr>
          <p:cNvPr id="69641" name="Text Box 14"/>
          <p:cNvSpPr txBox="1">
            <a:spLocks noChangeArrowheads="1"/>
          </p:cNvSpPr>
          <p:nvPr/>
        </p:nvSpPr>
        <p:spPr bwMode="auto">
          <a:xfrm>
            <a:off x="6359525" y="3789363"/>
            <a:ext cx="1236663" cy="304800"/>
          </a:xfrm>
          <a:prstGeom prst="rect">
            <a:avLst/>
          </a:prstGeom>
          <a:noFill/>
          <a:ln w="9525">
            <a:noFill/>
            <a:miter lim="800000"/>
            <a:headEnd/>
            <a:tailEnd/>
          </a:ln>
        </p:spPr>
        <p:txBody>
          <a:bodyPr>
            <a:spAutoFit/>
          </a:bodyPr>
          <a:lstStyle/>
          <a:p>
            <a:pPr>
              <a:buFont typeface="Arial" charset="0"/>
              <a:buNone/>
            </a:pPr>
            <a:r>
              <a:rPr lang="es-MX" sz="1400" i="1">
                <a:latin typeface="Calibri" pitchFamily="34" charset="0"/>
              </a:rPr>
              <a:t>Culex</a:t>
            </a:r>
            <a:endParaRPr lang="es-ES" sz="1400" i="1">
              <a:latin typeface="Calibri" pitchFamily="34" charset="0"/>
            </a:endParaRPr>
          </a:p>
        </p:txBody>
      </p:sp>
      <p:pic>
        <p:nvPicPr>
          <p:cNvPr id="69642" name="Picture 16" descr="mosquito_simulido_simuliumspp"/>
          <p:cNvPicPr>
            <a:picLocks noChangeAspect="1" noChangeArrowheads="1"/>
          </p:cNvPicPr>
          <p:nvPr/>
        </p:nvPicPr>
        <p:blipFill>
          <a:blip r:embed="rId6"/>
          <a:srcRect/>
          <a:stretch>
            <a:fillRect/>
          </a:stretch>
        </p:blipFill>
        <p:spPr bwMode="auto">
          <a:xfrm>
            <a:off x="7164388" y="3716338"/>
            <a:ext cx="1835150" cy="1647825"/>
          </a:xfrm>
          <a:prstGeom prst="rect">
            <a:avLst/>
          </a:prstGeom>
          <a:noFill/>
          <a:ln w="9525">
            <a:noFill/>
            <a:miter lim="800000"/>
            <a:headEnd/>
            <a:tailEnd/>
          </a:ln>
        </p:spPr>
      </p:pic>
      <p:sp>
        <p:nvSpPr>
          <p:cNvPr id="69643" name="Text Box 17"/>
          <p:cNvSpPr txBox="1">
            <a:spLocks noChangeArrowheads="1"/>
          </p:cNvSpPr>
          <p:nvPr/>
        </p:nvSpPr>
        <p:spPr bwMode="auto">
          <a:xfrm>
            <a:off x="8015288" y="3789363"/>
            <a:ext cx="1236662" cy="304800"/>
          </a:xfrm>
          <a:prstGeom prst="rect">
            <a:avLst/>
          </a:prstGeom>
          <a:noFill/>
          <a:ln w="9525">
            <a:noFill/>
            <a:miter lim="800000"/>
            <a:headEnd/>
            <a:tailEnd/>
          </a:ln>
        </p:spPr>
        <p:txBody>
          <a:bodyPr>
            <a:spAutoFit/>
          </a:bodyPr>
          <a:lstStyle/>
          <a:p>
            <a:pPr>
              <a:buFont typeface="Arial" charset="0"/>
              <a:buNone/>
            </a:pPr>
            <a:r>
              <a:rPr lang="es-MX" sz="1400" i="1">
                <a:latin typeface="Calibri" pitchFamily="34" charset="0"/>
              </a:rPr>
              <a:t>Simúlido</a:t>
            </a:r>
            <a:endParaRPr lang="es-ES" sz="1400" i="1">
              <a:latin typeface="Calibri" pitchFamily="34" charset="0"/>
            </a:endParaRPr>
          </a:p>
        </p:txBody>
      </p:sp>
      <p:sp>
        <p:nvSpPr>
          <p:cNvPr id="69644" name="Text Box 18"/>
          <p:cNvSpPr txBox="1">
            <a:spLocks noChangeArrowheads="1"/>
          </p:cNvSpPr>
          <p:nvPr/>
        </p:nvSpPr>
        <p:spPr bwMode="auto">
          <a:xfrm>
            <a:off x="1908175" y="5373688"/>
            <a:ext cx="1668463" cy="730250"/>
          </a:xfrm>
          <a:prstGeom prst="rect">
            <a:avLst/>
          </a:prstGeom>
          <a:noFill/>
          <a:ln w="9525">
            <a:noFill/>
            <a:miter lim="800000"/>
            <a:headEnd/>
            <a:tailEnd/>
          </a:ln>
        </p:spPr>
        <p:txBody>
          <a:bodyPr>
            <a:spAutoFit/>
          </a:bodyPr>
          <a:lstStyle/>
          <a:p>
            <a:pPr>
              <a:buFont typeface="Arial" charset="0"/>
              <a:buNone/>
            </a:pPr>
            <a:r>
              <a:rPr lang="es-MX" sz="1400" i="1">
                <a:latin typeface="Calibri" pitchFamily="34" charset="0"/>
              </a:rPr>
              <a:t>Fiebre amarilla</a:t>
            </a:r>
          </a:p>
          <a:p>
            <a:pPr>
              <a:buFont typeface="Arial" charset="0"/>
              <a:buNone/>
            </a:pPr>
            <a:r>
              <a:rPr lang="es-MX" sz="1400" i="1">
                <a:latin typeface="Calibri" pitchFamily="34" charset="0"/>
              </a:rPr>
              <a:t>Dengue</a:t>
            </a:r>
          </a:p>
          <a:p>
            <a:pPr>
              <a:buFont typeface="Arial" charset="0"/>
              <a:buNone/>
            </a:pPr>
            <a:r>
              <a:rPr lang="es-MX" sz="1400" i="1">
                <a:latin typeface="Calibri" pitchFamily="34" charset="0"/>
              </a:rPr>
              <a:t>Chicungunia</a:t>
            </a:r>
            <a:endParaRPr lang="es-ES" sz="1400" i="1">
              <a:latin typeface="Calibri" pitchFamily="34" charset="0"/>
            </a:endParaRPr>
          </a:p>
        </p:txBody>
      </p:sp>
      <p:sp>
        <p:nvSpPr>
          <p:cNvPr id="69645" name="Text Box 19"/>
          <p:cNvSpPr txBox="1">
            <a:spLocks noChangeArrowheads="1"/>
          </p:cNvSpPr>
          <p:nvPr/>
        </p:nvSpPr>
        <p:spPr bwMode="auto">
          <a:xfrm>
            <a:off x="5495925" y="5373688"/>
            <a:ext cx="1668463" cy="523875"/>
          </a:xfrm>
          <a:prstGeom prst="rect">
            <a:avLst/>
          </a:prstGeom>
          <a:noFill/>
          <a:ln w="9525">
            <a:noFill/>
            <a:miter lim="800000"/>
            <a:headEnd/>
            <a:tailEnd/>
          </a:ln>
        </p:spPr>
        <p:txBody>
          <a:bodyPr>
            <a:spAutoFit/>
          </a:bodyPr>
          <a:lstStyle/>
          <a:p>
            <a:pPr>
              <a:buFont typeface="Arial" charset="0"/>
              <a:buNone/>
            </a:pPr>
            <a:r>
              <a:rPr lang="es-MX" sz="1400" i="1">
                <a:latin typeface="Calibri" pitchFamily="34" charset="0"/>
              </a:rPr>
              <a:t>Virus del Nilo</a:t>
            </a:r>
          </a:p>
          <a:p>
            <a:pPr>
              <a:buFont typeface="Arial" charset="0"/>
              <a:buNone/>
            </a:pPr>
            <a:r>
              <a:rPr lang="es-MX" sz="1400" i="1">
                <a:latin typeface="Calibri" pitchFamily="34" charset="0"/>
              </a:rPr>
              <a:t>Filariasis</a:t>
            </a:r>
            <a:endParaRPr lang="es-ES" sz="1400" i="1">
              <a:latin typeface="Calibri" pitchFamily="34" charset="0"/>
            </a:endParaRPr>
          </a:p>
        </p:txBody>
      </p:sp>
      <p:sp>
        <p:nvSpPr>
          <p:cNvPr id="69646" name="Text Box 20"/>
          <p:cNvSpPr txBox="1">
            <a:spLocks noChangeArrowheads="1"/>
          </p:cNvSpPr>
          <p:nvPr/>
        </p:nvSpPr>
        <p:spPr bwMode="auto">
          <a:xfrm>
            <a:off x="3708400" y="5373688"/>
            <a:ext cx="1668463" cy="304800"/>
          </a:xfrm>
          <a:prstGeom prst="rect">
            <a:avLst/>
          </a:prstGeom>
          <a:noFill/>
          <a:ln w="9525">
            <a:noFill/>
            <a:miter lim="800000"/>
            <a:headEnd/>
            <a:tailEnd/>
          </a:ln>
        </p:spPr>
        <p:txBody>
          <a:bodyPr>
            <a:spAutoFit/>
          </a:bodyPr>
          <a:lstStyle/>
          <a:p>
            <a:pPr>
              <a:buFont typeface="Arial" charset="0"/>
              <a:buNone/>
            </a:pPr>
            <a:r>
              <a:rPr lang="es-MX" sz="1400" i="1">
                <a:latin typeface="Calibri" pitchFamily="34" charset="0"/>
              </a:rPr>
              <a:t>Plasmodium spp.</a:t>
            </a:r>
            <a:endParaRPr lang="es-ES" sz="1400" i="1">
              <a:latin typeface="Calibri" pitchFamily="34" charset="0"/>
            </a:endParaRPr>
          </a:p>
        </p:txBody>
      </p:sp>
      <p:sp>
        <p:nvSpPr>
          <p:cNvPr id="69647" name="Text Box 21"/>
          <p:cNvSpPr txBox="1">
            <a:spLocks noChangeArrowheads="1"/>
          </p:cNvSpPr>
          <p:nvPr/>
        </p:nvSpPr>
        <p:spPr bwMode="auto">
          <a:xfrm>
            <a:off x="7224713" y="5373688"/>
            <a:ext cx="1668462" cy="304800"/>
          </a:xfrm>
          <a:prstGeom prst="rect">
            <a:avLst/>
          </a:prstGeom>
          <a:noFill/>
          <a:ln w="9525">
            <a:noFill/>
            <a:miter lim="800000"/>
            <a:headEnd/>
            <a:tailEnd/>
          </a:ln>
        </p:spPr>
        <p:txBody>
          <a:bodyPr>
            <a:spAutoFit/>
          </a:bodyPr>
          <a:lstStyle/>
          <a:p>
            <a:pPr>
              <a:buFont typeface="Arial" charset="0"/>
              <a:buNone/>
            </a:pPr>
            <a:r>
              <a:rPr lang="es-MX" sz="1400" i="1">
                <a:latin typeface="Calibri" pitchFamily="34" charset="0"/>
              </a:rPr>
              <a:t>Onchocerca.</a:t>
            </a:r>
            <a:endParaRPr lang="es-ES" sz="1400" i="1">
              <a:latin typeface="Calibri" pitchFamily="34" charset="0"/>
            </a:endParaRPr>
          </a:p>
        </p:txBody>
      </p:sp>
      <p:sp>
        <p:nvSpPr>
          <p:cNvPr id="69648" name="Text Box 22"/>
          <p:cNvSpPr txBox="1">
            <a:spLocks noChangeArrowheads="1"/>
          </p:cNvSpPr>
          <p:nvPr/>
        </p:nvSpPr>
        <p:spPr bwMode="auto">
          <a:xfrm>
            <a:off x="179388" y="5373688"/>
            <a:ext cx="1668462" cy="304800"/>
          </a:xfrm>
          <a:prstGeom prst="rect">
            <a:avLst/>
          </a:prstGeom>
          <a:noFill/>
          <a:ln w="9525">
            <a:noFill/>
            <a:miter lim="800000"/>
            <a:headEnd/>
            <a:tailEnd/>
          </a:ln>
        </p:spPr>
        <p:txBody>
          <a:bodyPr>
            <a:spAutoFit/>
          </a:bodyPr>
          <a:lstStyle/>
          <a:p>
            <a:pPr>
              <a:buFont typeface="Arial" charset="0"/>
              <a:buNone/>
            </a:pPr>
            <a:r>
              <a:rPr lang="es-MX" sz="1400" i="1">
                <a:latin typeface="Calibri" pitchFamily="34" charset="0"/>
              </a:rPr>
              <a:t>Leishmania spp.</a:t>
            </a:r>
            <a:endParaRPr lang="es-ES" sz="1400" i="1">
              <a:latin typeface="Calibri" pitchFamily="34" charset="0"/>
            </a:endParaRPr>
          </a:p>
        </p:txBody>
      </p:sp>
      <p:sp>
        <p:nvSpPr>
          <p:cNvPr id="69649" name="CuadroTexto 1"/>
          <p:cNvSpPr txBox="1">
            <a:spLocks noChangeArrowheads="1"/>
          </p:cNvSpPr>
          <p:nvPr/>
        </p:nvSpPr>
        <p:spPr bwMode="auto">
          <a:xfrm>
            <a:off x="5457825" y="6381750"/>
            <a:ext cx="3146425" cy="368300"/>
          </a:xfrm>
          <a:prstGeom prst="rect">
            <a:avLst/>
          </a:prstGeom>
          <a:noFill/>
          <a:ln w="9525">
            <a:noFill/>
            <a:miter lim="800000"/>
            <a:headEnd/>
            <a:tailEnd/>
          </a:ln>
        </p:spPr>
        <p:txBody>
          <a:bodyPr wrap="none">
            <a:spAutoFit/>
          </a:bodyPr>
          <a:lstStyle/>
          <a:p>
            <a:pPr>
              <a:buFont typeface="Arial" charset="0"/>
              <a:buNone/>
            </a:pPr>
            <a:r>
              <a:rPr lang="es-MX">
                <a:solidFill>
                  <a:srgbClr val="FF0000"/>
                </a:solidFill>
                <a:latin typeface="Calibri" pitchFamily="34" charset="0"/>
              </a:rPr>
              <a:t>Información Complementaria</a:t>
            </a:r>
            <a:endParaRPr lang="es-ES">
              <a:latin typeface="Calibri" pitchFamily="34" charset="0"/>
            </a:endParaRPr>
          </a:p>
        </p:txBody>
      </p:sp>
      <p:sp>
        <p:nvSpPr>
          <p:cNvPr id="69650" name="CuadroTexto 2"/>
          <p:cNvSpPr txBox="1">
            <a:spLocks noChangeArrowheads="1"/>
          </p:cNvSpPr>
          <p:nvPr/>
        </p:nvSpPr>
        <p:spPr bwMode="auto">
          <a:xfrm>
            <a:off x="517525" y="115888"/>
            <a:ext cx="3811588" cy="461962"/>
          </a:xfrm>
          <a:prstGeom prst="rect">
            <a:avLst/>
          </a:prstGeom>
          <a:noFill/>
          <a:ln w="9525">
            <a:noFill/>
            <a:miter lim="800000"/>
            <a:headEnd/>
            <a:tailEnd/>
          </a:ln>
        </p:spPr>
        <p:txBody>
          <a:bodyPr wrap="none">
            <a:spAutoFit/>
          </a:bodyPr>
          <a:lstStyle/>
          <a:p>
            <a:pPr>
              <a:buFont typeface="Arial" charset="0"/>
              <a:buNone/>
            </a:pPr>
            <a:r>
              <a:rPr lang="es-MX" sz="2400" b="1">
                <a:latin typeface="Calibri" pitchFamily="34" charset="0"/>
              </a:rPr>
              <a:t>Insectos </a:t>
            </a:r>
            <a:r>
              <a:rPr lang="es-MX" sz="2400">
                <a:latin typeface="Calibri" pitchFamily="34" charset="0"/>
              </a:rPr>
              <a:t>(otros ejemplos):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ext Box 2"/>
          <p:cNvSpPr txBox="1">
            <a:spLocks noChangeArrowheads="1"/>
          </p:cNvSpPr>
          <p:nvPr/>
        </p:nvSpPr>
        <p:spPr bwMode="auto">
          <a:xfrm>
            <a:off x="468313" y="784225"/>
            <a:ext cx="8207375" cy="5354638"/>
          </a:xfrm>
          <a:prstGeom prst="rect">
            <a:avLst/>
          </a:prstGeom>
          <a:noFill/>
          <a:ln w="9525">
            <a:noFill/>
            <a:miter lim="800000"/>
            <a:headEnd/>
            <a:tailEnd/>
          </a:ln>
        </p:spPr>
        <p:txBody>
          <a:bodyPr>
            <a:spAutoFit/>
          </a:bodyPr>
          <a:lstStyle/>
          <a:p>
            <a:pPr algn="just">
              <a:buFont typeface="Arial" charset="0"/>
              <a:buNone/>
            </a:pPr>
            <a:r>
              <a:rPr lang="es-MX" b="1">
                <a:latin typeface="Calibri" pitchFamily="34" charset="0"/>
              </a:rPr>
              <a:t>Coleópteros</a:t>
            </a:r>
          </a:p>
          <a:p>
            <a:pPr algn="just">
              <a:buFont typeface="Arial" charset="0"/>
              <a:buNone/>
            </a:pPr>
            <a:endParaRPr lang="es-MX" b="1">
              <a:latin typeface="Calibri" pitchFamily="34" charset="0"/>
            </a:endParaRPr>
          </a:p>
          <a:p>
            <a:pPr algn="just">
              <a:buFont typeface="Arial" charset="0"/>
              <a:buNone/>
            </a:pPr>
            <a:r>
              <a:rPr lang="es-MX">
                <a:latin typeface="Calibri" pitchFamily="34" charset="0"/>
              </a:rPr>
              <a:t>Generalmente tienen muy poca importancia médica, aunque la ingesta accidental de gorgojos, infectados por </a:t>
            </a:r>
            <a:r>
              <a:rPr lang="es-MX" i="1">
                <a:latin typeface="Calibri" pitchFamily="34" charset="0"/>
              </a:rPr>
              <a:t>Hymenolepis</a:t>
            </a:r>
            <a:r>
              <a:rPr lang="es-MX">
                <a:latin typeface="Calibri" pitchFamily="34" charset="0"/>
              </a:rPr>
              <a:t> puede transmitir teniasis al hombre.</a:t>
            </a:r>
          </a:p>
          <a:p>
            <a:pPr algn="just">
              <a:buFont typeface="Arial" charset="0"/>
              <a:buNone/>
            </a:pPr>
            <a:endParaRPr lang="es-MX">
              <a:latin typeface="Calibri" pitchFamily="34" charset="0"/>
            </a:endParaRPr>
          </a:p>
          <a:p>
            <a:pPr algn="just">
              <a:buFont typeface="Arial" charset="0"/>
              <a:buNone/>
            </a:pPr>
            <a:r>
              <a:rPr lang="es-MX">
                <a:latin typeface="Calibri" pitchFamily="34" charset="0"/>
              </a:rPr>
              <a:t>Algunos coleópteros suelen expulsar substancias irritantes.</a:t>
            </a:r>
          </a:p>
          <a:p>
            <a:pPr algn="just">
              <a:buFont typeface="Arial" charset="0"/>
              <a:buNone/>
            </a:pPr>
            <a:endParaRPr lang="es-MX">
              <a:latin typeface="Calibri" pitchFamily="34" charset="0"/>
            </a:endParaRPr>
          </a:p>
          <a:p>
            <a:pPr algn="just">
              <a:buFont typeface="Arial" charset="0"/>
              <a:buNone/>
            </a:pPr>
            <a:endParaRPr lang="es-MX">
              <a:latin typeface="Calibri" pitchFamily="34" charset="0"/>
            </a:endParaRPr>
          </a:p>
          <a:p>
            <a:pPr algn="just">
              <a:buFont typeface="Arial" charset="0"/>
              <a:buNone/>
            </a:pPr>
            <a:r>
              <a:rPr lang="es-MX" b="1">
                <a:latin typeface="Calibri" pitchFamily="34" charset="0"/>
              </a:rPr>
              <a:t>Blattaria (</a:t>
            </a:r>
            <a:r>
              <a:rPr lang="es-MX">
                <a:latin typeface="Calibri" pitchFamily="34" charset="0"/>
              </a:rPr>
              <a:t>cucarachas</a:t>
            </a:r>
            <a:r>
              <a:rPr lang="es-MX" b="1">
                <a:latin typeface="Calibri" pitchFamily="34" charset="0"/>
              </a:rPr>
              <a:t>) </a:t>
            </a:r>
          </a:p>
          <a:p>
            <a:pPr algn="just">
              <a:buFont typeface="Arial" charset="0"/>
              <a:buNone/>
            </a:pPr>
            <a:endParaRPr lang="es-MX" b="1">
              <a:latin typeface="Calibri" pitchFamily="34" charset="0"/>
            </a:endParaRPr>
          </a:p>
          <a:p>
            <a:pPr algn="just">
              <a:buFont typeface="Arial" charset="0"/>
              <a:buNone/>
            </a:pPr>
            <a:r>
              <a:rPr lang="es-MX">
                <a:latin typeface="Calibri" pitchFamily="34" charset="0"/>
              </a:rPr>
              <a:t>Vectores mecánicos de enfermedades producidas por bacterias, virus, hongos, protozoos y helmintos.</a:t>
            </a:r>
          </a:p>
          <a:p>
            <a:pPr algn="just">
              <a:buFont typeface="Arial" charset="0"/>
              <a:buNone/>
            </a:pPr>
            <a:endParaRPr lang="es-MX">
              <a:latin typeface="Calibri" pitchFamily="34" charset="0"/>
            </a:endParaRPr>
          </a:p>
          <a:p>
            <a:pPr algn="just">
              <a:buFont typeface="Arial" charset="0"/>
              <a:buNone/>
            </a:pPr>
            <a:r>
              <a:rPr lang="es-MX">
                <a:latin typeface="Calibri" pitchFamily="34" charset="0"/>
              </a:rPr>
              <a:t>Vectores biológicos (hospedador intermediario) de algunas especies de acantocéfalos.</a:t>
            </a:r>
          </a:p>
          <a:p>
            <a:pPr algn="just">
              <a:buFont typeface="Arial" charset="0"/>
              <a:buNone/>
            </a:pPr>
            <a:endParaRPr lang="es-MX">
              <a:latin typeface="Calibri" pitchFamily="34" charset="0"/>
            </a:endParaRPr>
          </a:p>
          <a:p>
            <a:pPr algn="just">
              <a:buFont typeface="Arial" charset="0"/>
              <a:buNone/>
            </a:pPr>
            <a:endParaRPr lang="es-ES">
              <a:latin typeface="Calibri" pitchFamily="34" charset="0"/>
            </a:endParaRPr>
          </a:p>
          <a:p>
            <a:pPr algn="just">
              <a:buFont typeface="Arial" charset="0"/>
              <a:buNone/>
            </a:pPr>
            <a:r>
              <a:rPr lang="es-ES">
                <a:solidFill>
                  <a:srgbClr val="FF0000"/>
                </a:solidFill>
                <a:latin typeface="Calibri" pitchFamily="34" charset="0"/>
              </a:rPr>
              <a:t>Información complementaria</a:t>
            </a:r>
          </a:p>
        </p:txBody>
      </p:sp>
      <p:sp>
        <p:nvSpPr>
          <p:cNvPr id="70658" name="CuadroTexto 2"/>
          <p:cNvSpPr txBox="1">
            <a:spLocks noChangeArrowheads="1"/>
          </p:cNvSpPr>
          <p:nvPr/>
        </p:nvSpPr>
        <p:spPr bwMode="auto">
          <a:xfrm>
            <a:off x="517525" y="115888"/>
            <a:ext cx="3811588" cy="461962"/>
          </a:xfrm>
          <a:prstGeom prst="rect">
            <a:avLst/>
          </a:prstGeom>
          <a:noFill/>
          <a:ln w="9525">
            <a:noFill/>
            <a:miter lim="800000"/>
            <a:headEnd/>
            <a:tailEnd/>
          </a:ln>
        </p:spPr>
        <p:txBody>
          <a:bodyPr wrap="none">
            <a:spAutoFit/>
          </a:bodyPr>
          <a:lstStyle/>
          <a:p>
            <a:pPr>
              <a:buFont typeface="Arial" charset="0"/>
              <a:buNone/>
            </a:pPr>
            <a:r>
              <a:rPr lang="es-MX" sz="2400" b="1">
                <a:latin typeface="Calibri" pitchFamily="34" charset="0"/>
              </a:rPr>
              <a:t>Insectos </a:t>
            </a:r>
            <a:r>
              <a:rPr lang="es-MX" sz="2400">
                <a:latin typeface="Calibri" pitchFamily="34" charset="0"/>
              </a:rPr>
              <a:t>(otros ejemplos):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CuadroTexto 3"/>
          <p:cNvSpPr txBox="1">
            <a:spLocks noChangeArrowheads="1"/>
          </p:cNvSpPr>
          <p:nvPr/>
        </p:nvSpPr>
        <p:spPr bwMode="auto">
          <a:xfrm>
            <a:off x="517525" y="115888"/>
            <a:ext cx="1908175" cy="1108075"/>
          </a:xfrm>
          <a:prstGeom prst="rect">
            <a:avLst/>
          </a:prstGeom>
          <a:noFill/>
          <a:ln w="9525">
            <a:noFill/>
            <a:miter lim="800000"/>
            <a:headEnd/>
            <a:tailEnd/>
          </a:ln>
        </p:spPr>
        <p:txBody>
          <a:bodyPr wrap="none">
            <a:spAutoFit/>
          </a:bodyPr>
          <a:lstStyle/>
          <a:p>
            <a:pPr>
              <a:buFont typeface="Arial" charset="0"/>
              <a:buNone/>
            </a:pPr>
            <a:r>
              <a:rPr lang="es-MX" sz="2400" b="1">
                <a:latin typeface="Calibri" pitchFamily="34" charset="0"/>
              </a:rPr>
              <a:t>Arácnidos:</a:t>
            </a:r>
          </a:p>
          <a:p>
            <a:pPr>
              <a:buFont typeface="Arial" charset="0"/>
              <a:buNone/>
            </a:pPr>
            <a:endParaRPr lang="es-MX" sz="2400" b="1">
              <a:latin typeface="Calibri" pitchFamily="34" charset="0"/>
            </a:endParaRPr>
          </a:p>
          <a:p>
            <a:pPr>
              <a:buFont typeface="Arial" charset="0"/>
              <a:buNone/>
            </a:pPr>
            <a:r>
              <a:rPr lang="es-MX" b="1">
                <a:latin typeface="Calibri" pitchFamily="34" charset="0"/>
              </a:rPr>
              <a:t>Subclase Acari:</a:t>
            </a:r>
            <a:endParaRPr lang="es-ES_tradnl">
              <a:latin typeface="Calibri" pitchFamily="34" charset="0"/>
            </a:endParaRPr>
          </a:p>
        </p:txBody>
      </p:sp>
      <p:sp>
        <p:nvSpPr>
          <p:cNvPr id="71682" name="Text Box 3"/>
          <p:cNvSpPr txBox="1">
            <a:spLocks noChangeArrowheads="1"/>
          </p:cNvSpPr>
          <p:nvPr/>
        </p:nvSpPr>
        <p:spPr bwMode="auto">
          <a:xfrm>
            <a:off x="250825" y="1341438"/>
            <a:ext cx="8713788" cy="5446712"/>
          </a:xfrm>
          <a:prstGeom prst="rect">
            <a:avLst/>
          </a:prstGeom>
          <a:noFill/>
          <a:ln w="9525">
            <a:noFill/>
            <a:miter lim="800000"/>
            <a:headEnd/>
            <a:tailEnd/>
          </a:ln>
        </p:spPr>
        <p:txBody>
          <a:bodyPr>
            <a:spAutoFit/>
          </a:bodyPr>
          <a:lstStyle/>
          <a:p>
            <a:pPr algn="just">
              <a:spcBef>
                <a:spcPts val="1200"/>
              </a:spcBef>
              <a:buFont typeface="Arial" charset="0"/>
              <a:buNone/>
            </a:pPr>
            <a:r>
              <a:rPr lang="es-MX" b="1">
                <a:latin typeface="Calibri" pitchFamily="34" charset="0"/>
              </a:rPr>
              <a:t>Ácaros</a:t>
            </a:r>
            <a:r>
              <a:rPr lang="es-MX">
                <a:latin typeface="Calibri" pitchFamily="34" charset="0"/>
              </a:rPr>
              <a:t>: existen 50.000 especies conocidas, de tamaños muy variados (0,1-10 mm)</a:t>
            </a:r>
          </a:p>
          <a:p>
            <a:pPr algn="just">
              <a:spcBef>
                <a:spcPts val="1200"/>
              </a:spcBef>
              <a:buFont typeface="Arial" charset="0"/>
              <a:buNone/>
            </a:pPr>
            <a:r>
              <a:rPr lang="es-MX">
                <a:latin typeface="Calibri" pitchFamily="34" charset="0"/>
              </a:rPr>
              <a:t>Pueden ser fitófagos, detritivos, parásitos y mayormente depredadores. Se alimentan de plantas, hongos, microorganismos y artrópodos, incluso otros ácaros. También de restos de piel o madera en descomposición.</a:t>
            </a:r>
          </a:p>
          <a:p>
            <a:pPr algn="just">
              <a:spcBef>
                <a:spcPts val="1200"/>
              </a:spcBef>
              <a:buFont typeface="Arial" charset="0"/>
              <a:buNone/>
            </a:pPr>
            <a:r>
              <a:rPr lang="es-AR">
                <a:latin typeface="Calibri" pitchFamily="34" charset="0"/>
              </a:rPr>
              <a:t>Los ácaros tienen hábitats muy diversos y han colonizado casi todos los ambientes, tanto terrestres como dulceacuícolas y marinos (hasta los 5.000 m de profundidad), incluso los más extremos como los polos y las altas montañas, los desiertos, el suelo hasta una profundidad de 10 metros, aguas termales con temperaturas superiores a 50 °C. </a:t>
            </a:r>
          </a:p>
          <a:p>
            <a:pPr algn="just">
              <a:spcBef>
                <a:spcPts val="1200"/>
              </a:spcBef>
              <a:buFont typeface="Arial" charset="0"/>
              <a:buNone/>
            </a:pPr>
            <a:r>
              <a:rPr lang="es-AR">
                <a:latin typeface="Calibri" pitchFamily="34" charset="0"/>
              </a:rPr>
              <a:t>En un metro cuadrado de suelo en un bosque boreal de coníferas se encontraron más de 1 millón de ácaros pertenecientes a 200 especies distintas.</a:t>
            </a:r>
            <a:r>
              <a:rPr lang="es-MX">
                <a:latin typeface="Calibri" pitchFamily="34" charset="0"/>
              </a:rPr>
              <a:t> </a:t>
            </a:r>
          </a:p>
          <a:p>
            <a:pPr algn="just">
              <a:spcBef>
                <a:spcPts val="1200"/>
              </a:spcBef>
              <a:buFont typeface="Arial" charset="0"/>
              <a:buNone/>
            </a:pPr>
            <a:r>
              <a:rPr lang="es-MX">
                <a:latin typeface="Calibri" pitchFamily="34" charset="0"/>
              </a:rPr>
              <a:t>Pueden tener importancia económica, por las pérdidas ocasionadas en cultivos intensivos o en el caso del género </a:t>
            </a:r>
            <a:r>
              <a:rPr lang="es-MX" i="1">
                <a:latin typeface="Calibri" pitchFamily="34" charset="0"/>
              </a:rPr>
              <a:t>Varroa</a:t>
            </a:r>
            <a:r>
              <a:rPr lang="es-MX">
                <a:latin typeface="Calibri" pitchFamily="34" charset="0"/>
              </a:rPr>
              <a:t>, o garrapata de la abeja, por la destrucción de enjambres. </a:t>
            </a:r>
          </a:p>
          <a:p>
            <a:pPr algn="just">
              <a:spcBef>
                <a:spcPts val="1200"/>
              </a:spcBef>
              <a:buFont typeface="Arial" charset="0"/>
              <a:buNone/>
            </a:pPr>
            <a:endParaRPr lang="es-MX">
              <a:latin typeface="Calibri" pitchFamily="34" charset="0"/>
            </a:endParaRPr>
          </a:p>
          <a:p>
            <a:pPr algn="just">
              <a:spcBef>
                <a:spcPts val="1200"/>
              </a:spcBef>
              <a:buFont typeface="Arial" charset="0"/>
              <a:buNone/>
            </a:pPr>
            <a:r>
              <a:rPr lang="es-MX">
                <a:solidFill>
                  <a:srgbClr val="FF0000"/>
                </a:solidFill>
                <a:latin typeface="Calibri" pitchFamily="34" charset="0"/>
              </a:rPr>
              <a:t>Información Complementaria</a:t>
            </a:r>
            <a:endParaRPr lang="es-ES">
              <a:latin typeface="Calibri"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ext Box 2"/>
          <p:cNvSpPr txBox="1">
            <a:spLocks noChangeArrowheads="1"/>
          </p:cNvSpPr>
          <p:nvPr/>
        </p:nvSpPr>
        <p:spPr bwMode="auto">
          <a:xfrm>
            <a:off x="250825" y="1341438"/>
            <a:ext cx="8828088" cy="1200150"/>
          </a:xfrm>
          <a:prstGeom prst="rect">
            <a:avLst/>
          </a:prstGeom>
          <a:noFill/>
          <a:ln w="9525">
            <a:noFill/>
            <a:miter lim="800000"/>
            <a:headEnd/>
            <a:tailEnd/>
          </a:ln>
        </p:spPr>
        <p:txBody>
          <a:bodyPr wrap="none">
            <a:spAutoFit/>
          </a:bodyPr>
          <a:lstStyle/>
          <a:p>
            <a:pPr>
              <a:buFont typeface="Arial" charset="0"/>
              <a:buNone/>
            </a:pPr>
            <a:r>
              <a:rPr lang="es-MX">
                <a:latin typeface="Calibri" pitchFamily="34" charset="0"/>
              </a:rPr>
              <a:t>Las garrapatas se adhieren a las hojas de pasturas y arbustos y se dejan caer sobre</a:t>
            </a:r>
          </a:p>
          <a:p>
            <a:pPr>
              <a:buFont typeface="Arial" charset="0"/>
              <a:buNone/>
            </a:pPr>
            <a:r>
              <a:rPr lang="es-MX">
                <a:latin typeface="Calibri" pitchFamily="34" charset="0"/>
              </a:rPr>
              <a:t>animales, atraídas por el calor corporal y el dióxido de carbono de la respiración. </a:t>
            </a:r>
          </a:p>
          <a:p>
            <a:pPr>
              <a:buFont typeface="Arial" charset="0"/>
              <a:buNone/>
            </a:pPr>
            <a:r>
              <a:rPr lang="es-MX">
                <a:latin typeface="Calibri" pitchFamily="34" charset="0"/>
              </a:rPr>
              <a:t>Producen un corte en la piel, introduciendo el aparato chupador o </a:t>
            </a:r>
            <a:r>
              <a:rPr lang="es-MX" b="1">
                <a:latin typeface="Calibri" pitchFamily="34" charset="0"/>
              </a:rPr>
              <a:t>hipostoma</a:t>
            </a:r>
            <a:r>
              <a:rPr lang="es-MX">
                <a:latin typeface="Calibri" pitchFamily="34" charset="0"/>
              </a:rPr>
              <a:t>. </a:t>
            </a:r>
          </a:p>
          <a:p>
            <a:pPr>
              <a:buFont typeface="Arial" charset="0"/>
              <a:buNone/>
            </a:pPr>
            <a:r>
              <a:rPr lang="es-MX">
                <a:latin typeface="Calibri" pitchFamily="34" charset="0"/>
              </a:rPr>
              <a:t>Su saliva contiene anticoagulantes que facilitan la succión de la sangre.</a:t>
            </a:r>
            <a:endParaRPr lang="es-ES">
              <a:latin typeface="Calibri" pitchFamily="34" charset="0"/>
            </a:endParaRPr>
          </a:p>
        </p:txBody>
      </p:sp>
      <p:pic>
        <p:nvPicPr>
          <p:cNvPr id="72706" name="Picture 4" descr="ANd9GcSY4YbP2z5UnZex_QQzJGhQh6ZhUzQQhZK-KXWAAzlE-4XKldCH"/>
          <p:cNvPicPr>
            <a:picLocks noChangeAspect="1" noChangeArrowheads="1"/>
          </p:cNvPicPr>
          <p:nvPr/>
        </p:nvPicPr>
        <p:blipFill>
          <a:blip r:embed="rId2"/>
          <a:srcRect/>
          <a:stretch>
            <a:fillRect/>
          </a:stretch>
        </p:blipFill>
        <p:spPr bwMode="auto">
          <a:xfrm>
            <a:off x="3108325" y="2617788"/>
            <a:ext cx="3095625" cy="2662237"/>
          </a:xfrm>
          <a:prstGeom prst="rect">
            <a:avLst/>
          </a:prstGeom>
          <a:noFill/>
          <a:ln w="9525">
            <a:noFill/>
            <a:miter lim="800000"/>
            <a:headEnd/>
            <a:tailEnd/>
          </a:ln>
        </p:spPr>
      </p:pic>
      <p:pic>
        <p:nvPicPr>
          <p:cNvPr id="72707" name="Picture 6" descr="1226169773828_f"/>
          <p:cNvPicPr>
            <a:picLocks noChangeAspect="1" noChangeArrowheads="1"/>
          </p:cNvPicPr>
          <p:nvPr/>
        </p:nvPicPr>
        <p:blipFill>
          <a:blip r:embed="rId3"/>
          <a:srcRect/>
          <a:stretch>
            <a:fillRect/>
          </a:stretch>
        </p:blipFill>
        <p:spPr bwMode="auto">
          <a:xfrm>
            <a:off x="6299200" y="2589213"/>
            <a:ext cx="2736850" cy="2711450"/>
          </a:xfrm>
          <a:prstGeom prst="rect">
            <a:avLst/>
          </a:prstGeom>
          <a:noFill/>
          <a:ln w="9525">
            <a:noFill/>
            <a:miter lim="800000"/>
            <a:headEnd/>
            <a:tailEnd/>
          </a:ln>
        </p:spPr>
      </p:pic>
      <p:pic>
        <p:nvPicPr>
          <p:cNvPr id="72708" name="Picture 8" descr="garrapata"/>
          <p:cNvPicPr>
            <a:picLocks noChangeAspect="1" noChangeArrowheads="1"/>
          </p:cNvPicPr>
          <p:nvPr/>
        </p:nvPicPr>
        <p:blipFill>
          <a:blip r:embed="rId4"/>
          <a:srcRect/>
          <a:stretch>
            <a:fillRect/>
          </a:stretch>
        </p:blipFill>
        <p:spPr bwMode="auto">
          <a:xfrm>
            <a:off x="115888" y="2632075"/>
            <a:ext cx="2878137" cy="2644775"/>
          </a:xfrm>
          <a:prstGeom prst="rect">
            <a:avLst/>
          </a:prstGeom>
          <a:noFill/>
          <a:ln w="9525">
            <a:noFill/>
            <a:miter lim="800000"/>
            <a:headEnd/>
            <a:tailEnd/>
          </a:ln>
        </p:spPr>
      </p:pic>
      <p:sp>
        <p:nvSpPr>
          <p:cNvPr id="72709" name="Text Box 9"/>
          <p:cNvSpPr txBox="1">
            <a:spLocks noChangeArrowheads="1"/>
          </p:cNvSpPr>
          <p:nvPr/>
        </p:nvSpPr>
        <p:spPr bwMode="auto">
          <a:xfrm>
            <a:off x="179388" y="5407025"/>
            <a:ext cx="8832850" cy="1190625"/>
          </a:xfrm>
          <a:prstGeom prst="rect">
            <a:avLst/>
          </a:prstGeom>
          <a:noFill/>
          <a:ln w="9525">
            <a:noFill/>
            <a:miter lim="800000"/>
            <a:headEnd/>
            <a:tailEnd/>
          </a:ln>
        </p:spPr>
        <p:txBody>
          <a:bodyPr wrap="none">
            <a:spAutoFit/>
          </a:bodyPr>
          <a:lstStyle/>
          <a:p>
            <a:pPr>
              <a:buFont typeface="Arial" charset="0"/>
              <a:buNone/>
            </a:pPr>
            <a:r>
              <a:rPr lang="es-MX">
                <a:latin typeface="Calibri" pitchFamily="34" charset="0"/>
              </a:rPr>
              <a:t>Si bien la transmisión de enfermedades no es frecuente, la gravedad de las mismas </a:t>
            </a:r>
          </a:p>
          <a:p>
            <a:pPr>
              <a:buFont typeface="Arial" charset="0"/>
              <a:buNone/>
            </a:pPr>
            <a:r>
              <a:rPr lang="es-MX">
                <a:latin typeface="Calibri" pitchFamily="34" charset="0"/>
              </a:rPr>
              <a:t>requiere que se extraigan las garrapatas detectadas. Esto debe hacerse con cuidado</a:t>
            </a:r>
          </a:p>
          <a:p>
            <a:pPr>
              <a:buFont typeface="Arial" charset="0"/>
              <a:buNone/>
            </a:pPr>
            <a:r>
              <a:rPr lang="es-MX">
                <a:latin typeface="Calibri" pitchFamily="34" charset="0"/>
              </a:rPr>
              <a:t>de no dejar ningún resto en la piel. No debe tirarse del cuerpo, sino utilizar una pinza </a:t>
            </a:r>
          </a:p>
          <a:p>
            <a:pPr>
              <a:buFont typeface="Arial" charset="0"/>
              <a:buNone/>
            </a:pPr>
            <a:r>
              <a:rPr lang="es-MX">
                <a:latin typeface="Calibri" pitchFamily="34" charset="0"/>
              </a:rPr>
              <a:t>y tirar del aparato chupador.</a:t>
            </a:r>
            <a:endParaRPr lang="es-ES">
              <a:latin typeface="Calibri" pitchFamily="34" charset="0"/>
            </a:endParaRPr>
          </a:p>
        </p:txBody>
      </p:sp>
      <p:sp>
        <p:nvSpPr>
          <p:cNvPr id="72710" name="CuadroTexto 6"/>
          <p:cNvSpPr txBox="1">
            <a:spLocks noChangeArrowheads="1"/>
          </p:cNvSpPr>
          <p:nvPr/>
        </p:nvSpPr>
        <p:spPr bwMode="auto">
          <a:xfrm>
            <a:off x="517525" y="115888"/>
            <a:ext cx="3190875" cy="1385887"/>
          </a:xfrm>
          <a:prstGeom prst="rect">
            <a:avLst/>
          </a:prstGeom>
          <a:noFill/>
          <a:ln w="9525">
            <a:noFill/>
            <a:miter lim="800000"/>
            <a:headEnd/>
            <a:tailEnd/>
          </a:ln>
        </p:spPr>
        <p:txBody>
          <a:bodyPr wrap="none">
            <a:spAutoFit/>
          </a:bodyPr>
          <a:lstStyle/>
          <a:p>
            <a:pPr>
              <a:buFont typeface="Arial" charset="0"/>
              <a:buNone/>
            </a:pPr>
            <a:r>
              <a:rPr lang="es-MX" sz="2400" b="1">
                <a:latin typeface="Calibri" pitchFamily="34" charset="0"/>
              </a:rPr>
              <a:t>Arácnidos:</a:t>
            </a:r>
          </a:p>
          <a:p>
            <a:pPr>
              <a:buFont typeface="Arial" charset="0"/>
              <a:buNone/>
            </a:pPr>
            <a:endParaRPr lang="es-MX" sz="2400" b="1">
              <a:latin typeface="Calibri" pitchFamily="34" charset="0"/>
            </a:endParaRPr>
          </a:p>
          <a:p>
            <a:pPr>
              <a:buFont typeface="Arial" charset="0"/>
              <a:buNone/>
            </a:pPr>
            <a:r>
              <a:rPr lang="es-MX" b="1">
                <a:latin typeface="Calibri" pitchFamily="34" charset="0"/>
              </a:rPr>
              <a:t>Subclase Acari: Garrapatas</a:t>
            </a:r>
          </a:p>
          <a:p>
            <a:pPr>
              <a:buFont typeface="Arial" charset="0"/>
              <a:buNone/>
            </a:pPr>
            <a:endParaRPr lang="es-ES_tradnl">
              <a:latin typeface="Calibri"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ext Box 2"/>
          <p:cNvSpPr txBox="1">
            <a:spLocks noChangeArrowheads="1"/>
          </p:cNvSpPr>
          <p:nvPr/>
        </p:nvSpPr>
        <p:spPr bwMode="auto">
          <a:xfrm>
            <a:off x="447675" y="1477963"/>
            <a:ext cx="8123238" cy="4830762"/>
          </a:xfrm>
          <a:prstGeom prst="rect">
            <a:avLst/>
          </a:prstGeom>
          <a:noFill/>
          <a:ln w="9525">
            <a:noFill/>
            <a:miter lim="800000"/>
            <a:headEnd/>
            <a:tailEnd/>
          </a:ln>
        </p:spPr>
        <p:txBody>
          <a:bodyPr wrap="none">
            <a:spAutoFit/>
          </a:bodyPr>
          <a:lstStyle/>
          <a:p>
            <a:pPr>
              <a:buFont typeface="Arial" charset="0"/>
              <a:buNone/>
            </a:pPr>
            <a:r>
              <a:rPr lang="es-MX" b="1">
                <a:latin typeface="Calibri" pitchFamily="34" charset="0"/>
              </a:rPr>
              <a:t>Garrapatas</a:t>
            </a:r>
            <a:r>
              <a:rPr lang="es-MX">
                <a:latin typeface="Calibri" pitchFamily="34" charset="0"/>
              </a:rPr>
              <a:t>: </a:t>
            </a:r>
            <a:r>
              <a:rPr lang="es-MX" i="1">
                <a:latin typeface="Calibri" pitchFamily="34" charset="0"/>
              </a:rPr>
              <a:t>Ixodes ricinus</a:t>
            </a:r>
            <a:r>
              <a:rPr lang="es-MX">
                <a:latin typeface="Calibri" pitchFamily="34" charset="0"/>
              </a:rPr>
              <a:t> o garrapata dura común, infesta al hombre y otros</a:t>
            </a:r>
          </a:p>
          <a:p>
            <a:pPr>
              <a:buFont typeface="Arial" charset="0"/>
              <a:buNone/>
            </a:pPr>
            <a:r>
              <a:rPr lang="es-MX">
                <a:latin typeface="Calibri" pitchFamily="34" charset="0"/>
              </a:rPr>
              <a:t> mamíferos. </a:t>
            </a:r>
          </a:p>
          <a:p>
            <a:pPr>
              <a:buFont typeface="Arial" charset="0"/>
              <a:buNone/>
            </a:pPr>
            <a:r>
              <a:rPr lang="es-MX">
                <a:latin typeface="Calibri" pitchFamily="34" charset="0"/>
              </a:rPr>
              <a:t> Diversas especies de garrapatas puede transmitir enfermedades en distintos</a:t>
            </a:r>
          </a:p>
          <a:p>
            <a:pPr>
              <a:buFont typeface="Arial" charset="0"/>
              <a:buNone/>
            </a:pPr>
            <a:r>
              <a:rPr lang="es-MX">
                <a:latin typeface="Calibri" pitchFamily="34" charset="0"/>
              </a:rPr>
              <a:t> lugares del mundo como:</a:t>
            </a:r>
          </a:p>
          <a:p>
            <a:pPr>
              <a:buFont typeface="Arial" charset="0"/>
              <a:buNone/>
            </a:pPr>
            <a:endParaRPr lang="es-MX">
              <a:latin typeface="Calibri" pitchFamily="34" charset="0"/>
            </a:endParaRPr>
          </a:p>
          <a:p>
            <a:pPr>
              <a:buFont typeface="Arial" charset="0"/>
              <a:buNone/>
            </a:pPr>
            <a:r>
              <a:rPr lang="es-AR" sz="1400">
                <a:latin typeface="Calibri" pitchFamily="34" charset="0"/>
              </a:rPr>
              <a:t>Tularemia o fiebre de los conejos, causada por la bacteria </a:t>
            </a:r>
            <a:r>
              <a:rPr lang="es-AR" sz="1400" i="1">
                <a:latin typeface="Calibri" pitchFamily="34" charset="0"/>
              </a:rPr>
              <a:t>Francisella tularensis</a:t>
            </a:r>
            <a:endParaRPr lang="es-AR" sz="1400">
              <a:latin typeface="Calibri" pitchFamily="34" charset="0"/>
            </a:endParaRPr>
          </a:p>
          <a:p>
            <a:pPr>
              <a:buFont typeface="Arial" charset="0"/>
              <a:buNone/>
            </a:pPr>
            <a:r>
              <a:rPr lang="es-AR" sz="1400">
                <a:latin typeface="Calibri" pitchFamily="34" charset="0"/>
              </a:rPr>
              <a:t>Fiebre de las montañas rocosas, Fiebre botonosa y Tifus, todas por bacterias del genero </a:t>
            </a:r>
            <a:r>
              <a:rPr lang="es-AR" sz="1400" i="1">
                <a:latin typeface="Calibri" pitchFamily="34" charset="0"/>
              </a:rPr>
              <a:t>Rickettsia</a:t>
            </a:r>
            <a:r>
              <a:rPr lang="es-AR" sz="1400">
                <a:latin typeface="Calibri" pitchFamily="34" charset="0"/>
              </a:rPr>
              <a:t>.</a:t>
            </a:r>
          </a:p>
          <a:p>
            <a:pPr>
              <a:buFont typeface="Arial" charset="0"/>
              <a:buNone/>
            </a:pPr>
            <a:r>
              <a:rPr lang="es-AR" sz="1400">
                <a:latin typeface="Calibri" pitchFamily="34" charset="0"/>
              </a:rPr>
              <a:t>Enfermedad de Lyme causada por la bacteria </a:t>
            </a:r>
            <a:r>
              <a:rPr lang="es-AR" sz="1400" i="1">
                <a:latin typeface="Calibri" pitchFamily="34" charset="0"/>
              </a:rPr>
              <a:t>Borrelia burgdorferi</a:t>
            </a:r>
            <a:endParaRPr lang="es-AR" sz="1400">
              <a:latin typeface="Calibri" pitchFamily="34" charset="0"/>
            </a:endParaRPr>
          </a:p>
          <a:p>
            <a:pPr>
              <a:buFont typeface="Arial" charset="0"/>
              <a:buNone/>
            </a:pPr>
            <a:r>
              <a:rPr lang="es-AR" sz="1400">
                <a:latin typeface="Calibri" pitchFamily="34" charset="0"/>
              </a:rPr>
              <a:t>Encefalomielitis ovina o Louping-ill por </a:t>
            </a:r>
            <a:r>
              <a:rPr lang="es-AR" sz="1400" i="1">
                <a:latin typeface="Calibri" pitchFamily="34" charset="0"/>
              </a:rPr>
              <a:t>Flavivirus</a:t>
            </a:r>
            <a:endParaRPr lang="es-AR" sz="1400">
              <a:latin typeface="Calibri" pitchFamily="34" charset="0"/>
            </a:endParaRPr>
          </a:p>
          <a:p>
            <a:pPr>
              <a:buFont typeface="Arial" charset="0"/>
              <a:buNone/>
            </a:pPr>
            <a:r>
              <a:rPr lang="es-AR" sz="1400">
                <a:latin typeface="Calibri" pitchFamily="34" charset="0"/>
              </a:rPr>
              <a:t>Meningoencefalitis varias por virus, bacterias, y parásitos (</a:t>
            </a:r>
            <a:r>
              <a:rPr lang="es-AR" sz="1400" i="1">
                <a:latin typeface="Calibri" pitchFamily="34" charset="0"/>
              </a:rPr>
              <a:t>Naegleria fowleri</a:t>
            </a:r>
            <a:r>
              <a:rPr lang="es-AR" sz="1400">
                <a:latin typeface="Calibri" pitchFamily="34" charset="0"/>
              </a:rPr>
              <a:t>)</a:t>
            </a:r>
          </a:p>
          <a:p>
            <a:pPr>
              <a:buFont typeface="Arial" charset="0"/>
              <a:buNone/>
            </a:pPr>
            <a:r>
              <a:rPr lang="es-AR" sz="1400">
                <a:latin typeface="Calibri" pitchFamily="34" charset="0"/>
              </a:rPr>
              <a:t>Hepatozoonosis canina por el protozoo </a:t>
            </a:r>
            <a:r>
              <a:rPr lang="es-AR" sz="1400" i="1">
                <a:latin typeface="Calibri" pitchFamily="34" charset="0"/>
              </a:rPr>
              <a:t>Hepatozoon canis</a:t>
            </a:r>
            <a:endParaRPr lang="es-AR" sz="1400">
              <a:latin typeface="Calibri" pitchFamily="34" charset="0"/>
            </a:endParaRPr>
          </a:p>
          <a:p>
            <a:pPr>
              <a:buFont typeface="Arial" charset="0"/>
              <a:buNone/>
            </a:pPr>
            <a:r>
              <a:rPr lang="es-AR" sz="1400">
                <a:latin typeface="Calibri" pitchFamily="34" charset="0"/>
              </a:rPr>
              <a:t>Enfermedad de Kyasanur causada por Flavivirus</a:t>
            </a:r>
          </a:p>
          <a:p>
            <a:pPr>
              <a:buFont typeface="Arial" charset="0"/>
              <a:buNone/>
            </a:pPr>
            <a:r>
              <a:rPr lang="es-AR" sz="1400">
                <a:latin typeface="Calibri" pitchFamily="34" charset="0"/>
              </a:rPr>
              <a:t>Fiebre del Colorado por el </a:t>
            </a:r>
            <a:r>
              <a:rPr lang="es-AR" sz="1400" i="1">
                <a:latin typeface="Calibri" pitchFamily="34" charset="0"/>
              </a:rPr>
              <a:t>Coltivirus</a:t>
            </a:r>
            <a:r>
              <a:rPr lang="es-AR" sz="1400">
                <a:latin typeface="Calibri" pitchFamily="34" charset="0"/>
              </a:rPr>
              <a:t> CTFV</a:t>
            </a:r>
          </a:p>
          <a:p>
            <a:pPr>
              <a:buFont typeface="Arial" charset="0"/>
              <a:buNone/>
            </a:pPr>
            <a:r>
              <a:rPr lang="es-AR" sz="1400">
                <a:latin typeface="Calibri" pitchFamily="34" charset="0"/>
              </a:rPr>
              <a:t>Babesiosis provocada por protozoos del género </a:t>
            </a:r>
            <a:r>
              <a:rPr lang="es-AR" sz="1400" i="1">
                <a:latin typeface="Calibri" pitchFamily="34" charset="0"/>
              </a:rPr>
              <a:t>Babesia</a:t>
            </a:r>
            <a:endParaRPr lang="es-AR" sz="1400">
              <a:latin typeface="Calibri" pitchFamily="34" charset="0"/>
            </a:endParaRPr>
          </a:p>
          <a:p>
            <a:pPr>
              <a:buFont typeface="Arial" charset="0"/>
              <a:buNone/>
            </a:pPr>
            <a:r>
              <a:rPr lang="es-AR" sz="1400">
                <a:latin typeface="Calibri" pitchFamily="34" charset="0"/>
              </a:rPr>
              <a:t>Fiebre bovina causada por </a:t>
            </a:r>
            <a:r>
              <a:rPr lang="es-AR" sz="1400" i="1">
                <a:latin typeface="Calibri" pitchFamily="34" charset="0"/>
              </a:rPr>
              <a:t>Anaplasma phagocytophilum</a:t>
            </a:r>
            <a:r>
              <a:rPr lang="es-AR" sz="1400">
                <a:latin typeface="Calibri" pitchFamily="34" charset="0"/>
              </a:rPr>
              <a:t> bv. </a:t>
            </a:r>
            <a:r>
              <a:rPr lang="es-AR" sz="1400" i="1">
                <a:latin typeface="Calibri" pitchFamily="34" charset="0"/>
              </a:rPr>
              <a:t>phagocytophilum</a:t>
            </a:r>
            <a:endParaRPr lang="es-AR" sz="1400">
              <a:latin typeface="Calibri" pitchFamily="34" charset="0"/>
            </a:endParaRPr>
          </a:p>
          <a:p>
            <a:pPr>
              <a:buFont typeface="Arial" charset="0"/>
              <a:buNone/>
            </a:pPr>
            <a:r>
              <a:rPr lang="es-AR" sz="1400">
                <a:latin typeface="Calibri" pitchFamily="34" charset="0"/>
              </a:rPr>
              <a:t>Fiebre hemorrágica de Crimea-Congo por </a:t>
            </a:r>
            <a:r>
              <a:rPr lang="es-AR" sz="1400" i="1">
                <a:latin typeface="Calibri" pitchFamily="34" charset="0"/>
              </a:rPr>
              <a:t>Nairovirus</a:t>
            </a:r>
            <a:endParaRPr lang="es-AR" sz="1400">
              <a:latin typeface="Calibri" pitchFamily="34" charset="0"/>
            </a:endParaRPr>
          </a:p>
          <a:p>
            <a:pPr>
              <a:buFont typeface="Arial" charset="0"/>
              <a:buNone/>
            </a:pPr>
            <a:r>
              <a:rPr lang="es-AR" sz="1400">
                <a:latin typeface="Calibri" pitchFamily="34" charset="0"/>
              </a:rPr>
              <a:t>Fiebre reincidente, por bacterias del género </a:t>
            </a:r>
            <a:r>
              <a:rPr lang="es-AR" sz="1400" i="1">
                <a:latin typeface="Calibri" pitchFamily="34" charset="0"/>
              </a:rPr>
              <a:t>Borrelia</a:t>
            </a:r>
            <a:endParaRPr lang="es-ES" sz="1400">
              <a:latin typeface="Calibri" pitchFamily="34" charset="0"/>
            </a:endParaRPr>
          </a:p>
          <a:p>
            <a:pPr>
              <a:buFont typeface="Arial" charset="0"/>
              <a:buNone/>
            </a:pPr>
            <a:endParaRPr lang="es-MX" sz="1400">
              <a:latin typeface="Calibri" pitchFamily="34" charset="0"/>
            </a:endParaRPr>
          </a:p>
          <a:p>
            <a:pPr>
              <a:buFont typeface="Arial" charset="0"/>
              <a:buNone/>
            </a:pPr>
            <a:r>
              <a:rPr lang="es-MX">
                <a:latin typeface="Calibri" pitchFamily="34" charset="0"/>
              </a:rPr>
              <a:t>La </a:t>
            </a:r>
            <a:r>
              <a:rPr lang="es-MX" i="1">
                <a:latin typeface="Calibri" pitchFamily="34" charset="0"/>
              </a:rPr>
              <a:t>Desmacentor andersoni</a:t>
            </a:r>
            <a:r>
              <a:rPr lang="es-MX">
                <a:latin typeface="Calibri" pitchFamily="34" charset="0"/>
              </a:rPr>
              <a:t> (en EEUU) es además tóxica, dado que su saliva</a:t>
            </a:r>
          </a:p>
          <a:p>
            <a:pPr>
              <a:buFont typeface="Arial" charset="0"/>
              <a:buNone/>
            </a:pPr>
            <a:r>
              <a:rPr lang="es-MX">
                <a:latin typeface="Calibri" pitchFamily="34" charset="0"/>
              </a:rPr>
              <a:t>puede provocar parálisis y muerte.</a:t>
            </a:r>
            <a:endParaRPr lang="es-ES">
              <a:latin typeface="Calibri" pitchFamily="34" charset="0"/>
            </a:endParaRPr>
          </a:p>
        </p:txBody>
      </p:sp>
      <p:sp>
        <p:nvSpPr>
          <p:cNvPr id="73730" name="CuadroTexto 3"/>
          <p:cNvSpPr txBox="1">
            <a:spLocks noChangeArrowheads="1"/>
          </p:cNvSpPr>
          <p:nvPr/>
        </p:nvSpPr>
        <p:spPr bwMode="auto">
          <a:xfrm>
            <a:off x="517525" y="115888"/>
            <a:ext cx="3190875" cy="1385887"/>
          </a:xfrm>
          <a:prstGeom prst="rect">
            <a:avLst/>
          </a:prstGeom>
          <a:noFill/>
          <a:ln w="9525">
            <a:noFill/>
            <a:miter lim="800000"/>
            <a:headEnd/>
            <a:tailEnd/>
          </a:ln>
        </p:spPr>
        <p:txBody>
          <a:bodyPr wrap="none">
            <a:spAutoFit/>
          </a:bodyPr>
          <a:lstStyle/>
          <a:p>
            <a:pPr>
              <a:buFont typeface="Arial" charset="0"/>
              <a:buNone/>
            </a:pPr>
            <a:r>
              <a:rPr lang="es-MX" sz="2400" b="1">
                <a:latin typeface="Calibri" pitchFamily="34" charset="0"/>
              </a:rPr>
              <a:t>Arácnidos:</a:t>
            </a:r>
          </a:p>
          <a:p>
            <a:pPr>
              <a:buFont typeface="Arial" charset="0"/>
              <a:buNone/>
            </a:pPr>
            <a:endParaRPr lang="es-MX" sz="2400" b="1">
              <a:latin typeface="Calibri" pitchFamily="34" charset="0"/>
            </a:endParaRPr>
          </a:p>
          <a:p>
            <a:pPr>
              <a:buFont typeface="Arial" charset="0"/>
              <a:buNone/>
            </a:pPr>
            <a:r>
              <a:rPr lang="es-MX" b="1">
                <a:latin typeface="Calibri" pitchFamily="34" charset="0"/>
              </a:rPr>
              <a:t>Subclase Acari: Garrapatas</a:t>
            </a:r>
          </a:p>
          <a:p>
            <a:pPr>
              <a:buFont typeface="Arial" charset="0"/>
              <a:buNone/>
            </a:pPr>
            <a:endParaRPr lang="es-ES_tradnl">
              <a:latin typeface="Calibri"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ext Box 3"/>
          <p:cNvSpPr txBox="1">
            <a:spLocks noChangeArrowheads="1"/>
          </p:cNvSpPr>
          <p:nvPr/>
        </p:nvSpPr>
        <p:spPr bwMode="auto">
          <a:xfrm>
            <a:off x="468313" y="1700213"/>
            <a:ext cx="8064500" cy="2062162"/>
          </a:xfrm>
          <a:prstGeom prst="rect">
            <a:avLst/>
          </a:prstGeom>
          <a:noFill/>
          <a:ln w="9525">
            <a:noFill/>
            <a:miter lim="800000"/>
            <a:headEnd/>
            <a:tailEnd/>
          </a:ln>
        </p:spPr>
        <p:txBody>
          <a:bodyPr>
            <a:spAutoFit/>
          </a:bodyPr>
          <a:lstStyle/>
          <a:p>
            <a:pPr algn="just">
              <a:spcAft>
                <a:spcPts val="1200"/>
              </a:spcAft>
              <a:buFont typeface="Arial" charset="0"/>
              <a:buNone/>
            </a:pPr>
            <a:r>
              <a:rPr lang="es-AR" i="1">
                <a:latin typeface="Calibri" pitchFamily="34" charset="0"/>
              </a:rPr>
              <a:t>Sarcoptes scabiei</a:t>
            </a:r>
            <a:r>
              <a:rPr lang="es-AR">
                <a:latin typeface="Calibri" pitchFamily="34" charset="0"/>
              </a:rPr>
              <a:t> o arador de la sarna, produce justamente la </a:t>
            </a:r>
            <a:r>
              <a:rPr lang="es-AR" b="1">
                <a:latin typeface="Calibri" pitchFamily="34" charset="0"/>
              </a:rPr>
              <a:t>Sarna o escabiasis</a:t>
            </a:r>
            <a:r>
              <a:rPr lang="es-AR">
                <a:latin typeface="Calibri" pitchFamily="34" charset="0"/>
              </a:rPr>
              <a:t>, afección de la piel causada por el desplazamiento de la hembra, que va generando túneles en los que deposita 2-3 huevos por día. </a:t>
            </a:r>
          </a:p>
          <a:p>
            <a:pPr algn="just">
              <a:spcAft>
                <a:spcPts val="1200"/>
              </a:spcAft>
              <a:buFont typeface="Arial" charset="0"/>
              <a:buNone/>
            </a:pPr>
            <a:r>
              <a:rPr lang="es-AR">
                <a:latin typeface="Calibri" pitchFamily="34" charset="0"/>
              </a:rPr>
              <a:t>Luego de 4-6 semanas muere y los huevos eclosionan, las larvas emergen y solo las ninfas y adultos son infectivas.</a:t>
            </a:r>
            <a:endParaRPr lang="es-MX">
              <a:latin typeface="Calibri" pitchFamily="34" charset="0"/>
            </a:endParaRPr>
          </a:p>
          <a:p>
            <a:pPr algn="just">
              <a:spcAft>
                <a:spcPts val="1200"/>
              </a:spcAft>
              <a:buFont typeface="Arial" charset="0"/>
              <a:buNone/>
            </a:pPr>
            <a:endParaRPr lang="es-ES">
              <a:latin typeface="Calibri" pitchFamily="34" charset="0"/>
            </a:endParaRPr>
          </a:p>
        </p:txBody>
      </p:sp>
      <p:pic>
        <p:nvPicPr>
          <p:cNvPr id="74754" name="Picture 5" descr="File:Sarcoptes scabei 2.jpg">
            <a:hlinkClick r:id="rId2"/>
          </p:cNvPr>
          <p:cNvPicPr>
            <a:picLocks noChangeAspect="1" noChangeArrowheads="1"/>
          </p:cNvPicPr>
          <p:nvPr/>
        </p:nvPicPr>
        <p:blipFill>
          <a:blip r:embed="rId3"/>
          <a:srcRect/>
          <a:stretch>
            <a:fillRect/>
          </a:stretch>
        </p:blipFill>
        <p:spPr bwMode="auto">
          <a:xfrm>
            <a:off x="757238" y="4005263"/>
            <a:ext cx="2286000" cy="1993900"/>
          </a:xfrm>
          <a:prstGeom prst="rect">
            <a:avLst/>
          </a:prstGeom>
          <a:noFill/>
          <a:ln w="9525">
            <a:noFill/>
            <a:miter lim="800000"/>
            <a:headEnd/>
            <a:tailEnd/>
          </a:ln>
        </p:spPr>
      </p:pic>
      <p:pic>
        <p:nvPicPr>
          <p:cNvPr id="74755" name="Picture 7" descr="File:Acarodermatitis Fuß.jpg">
            <a:hlinkClick r:id="rId4"/>
          </p:cNvPr>
          <p:cNvPicPr>
            <a:picLocks noChangeAspect="1" noChangeArrowheads="1"/>
          </p:cNvPicPr>
          <p:nvPr/>
        </p:nvPicPr>
        <p:blipFill>
          <a:blip r:embed="rId5"/>
          <a:srcRect/>
          <a:stretch>
            <a:fillRect/>
          </a:stretch>
        </p:blipFill>
        <p:spPr bwMode="auto">
          <a:xfrm>
            <a:off x="3275013" y="4005263"/>
            <a:ext cx="2160587" cy="1993900"/>
          </a:xfrm>
          <a:prstGeom prst="rect">
            <a:avLst/>
          </a:prstGeom>
          <a:noFill/>
          <a:ln w="9525">
            <a:noFill/>
            <a:miter lim="800000"/>
            <a:headEnd/>
            <a:tailEnd/>
          </a:ln>
        </p:spPr>
      </p:pic>
      <p:sp>
        <p:nvSpPr>
          <p:cNvPr id="74756" name="AutoShape 9" descr="9k="/>
          <p:cNvSpPr>
            <a:spLocks noChangeAspect="1" noChangeArrowheads="1"/>
          </p:cNvSpPr>
          <p:nvPr/>
        </p:nvSpPr>
        <p:spPr bwMode="auto">
          <a:xfrm>
            <a:off x="3338513" y="2505075"/>
            <a:ext cx="2466975" cy="1847850"/>
          </a:xfrm>
          <a:prstGeom prst="rect">
            <a:avLst/>
          </a:prstGeom>
          <a:noFill/>
          <a:ln w="9525">
            <a:noFill/>
            <a:miter lim="800000"/>
            <a:headEnd/>
            <a:tailEnd/>
          </a:ln>
        </p:spPr>
        <p:txBody>
          <a:bodyPr/>
          <a:lstStyle/>
          <a:p>
            <a:pPr>
              <a:buFont typeface="Arial" charset="0"/>
              <a:buNone/>
            </a:pPr>
            <a:endParaRPr lang="es-ES_tradnl">
              <a:latin typeface="Calibri" pitchFamily="34" charset="0"/>
            </a:endParaRPr>
          </a:p>
        </p:txBody>
      </p:sp>
      <p:sp>
        <p:nvSpPr>
          <p:cNvPr id="74757" name="AutoShape 11" descr="9k="/>
          <p:cNvSpPr>
            <a:spLocks noChangeAspect="1" noChangeArrowheads="1"/>
          </p:cNvSpPr>
          <p:nvPr/>
        </p:nvSpPr>
        <p:spPr bwMode="auto">
          <a:xfrm>
            <a:off x="3338513" y="2505075"/>
            <a:ext cx="2466975" cy="1847850"/>
          </a:xfrm>
          <a:prstGeom prst="rect">
            <a:avLst/>
          </a:prstGeom>
          <a:noFill/>
          <a:ln w="9525">
            <a:noFill/>
            <a:miter lim="800000"/>
            <a:headEnd/>
            <a:tailEnd/>
          </a:ln>
        </p:spPr>
        <p:txBody>
          <a:bodyPr/>
          <a:lstStyle/>
          <a:p>
            <a:pPr>
              <a:buFont typeface="Arial" charset="0"/>
              <a:buNone/>
            </a:pPr>
            <a:endParaRPr lang="es-ES_tradnl">
              <a:latin typeface="Calibri" pitchFamily="34" charset="0"/>
            </a:endParaRPr>
          </a:p>
        </p:txBody>
      </p:sp>
      <p:pic>
        <p:nvPicPr>
          <p:cNvPr id="74758" name="Picture 13" descr="sarna1"/>
          <p:cNvPicPr>
            <a:picLocks noChangeAspect="1" noChangeArrowheads="1"/>
          </p:cNvPicPr>
          <p:nvPr/>
        </p:nvPicPr>
        <p:blipFill>
          <a:blip r:embed="rId6"/>
          <a:srcRect/>
          <a:stretch>
            <a:fillRect/>
          </a:stretch>
        </p:blipFill>
        <p:spPr bwMode="auto">
          <a:xfrm>
            <a:off x="5651500" y="4005263"/>
            <a:ext cx="2665413" cy="1998662"/>
          </a:xfrm>
          <a:prstGeom prst="rect">
            <a:avLst/>
          </a:prstGeom>
          <a:noFill/>
          <a:ln w="9525">
            <a:noFill/>
            <a:miter lim="800000"/>
            <a:headEnd/>
            <a:tailEnd/>
          </a:ln>
        </p:spPr>
      </p:pic>
      <p:sp>
        <p:nvSpPr>
          <p:cNvPr id="74759" name="CuadroTexto 7"/>
          <p:cNvSpPr txBox="1">
            <a:spLocks noChangeArrowheads="1"/>
          </p:cNvSpPr>
          <p:nvPr/>
        </p:nvSpPr>
        <p:spPr bwMode="auto">
          <a:xfrm>
            <a:off x="517525" y="115888"/>
            <a:ext cx="2613025" cy="1385887"/>
          </a:xfrm>
          <a:prstGeom prst="rect">
            <a:avLst/>
          </a:prstGeom>
          <a:noFill/>
          <a:ln w="9525">
            <a:noFill/>
            <a:miter lim="800000"/>
            <a:headEnd/>
            <a:tailEnd/>
          </a:ln>
        </p:spPr>
        <p:txBody>
          <a:bodyPr wrap="none">
            <a:spAutoFit/>
          </a:bodyPr>
          <a:lstStyle/>
          <a:p>
            <a:pPr>
              <a:buFont typeface="Arial" charset="0"/>
              <a:buNone/>
            </a:pPr>
            <a:r>
              <a:rPr lang="es-MX" sz="2400" b="1">
                <a:latin typeface="Calibri" pitchFamily="34" charset="0"/>
              </a:rPr>
              <a:t>Arácnidos:</a:t>
            </a:r>
          </a:p>
          <a:p>
            <a:pPr>
              <a:buFont typeface="Arial" charset="0"/>
              <a:buNone/>
            </a:pPr>
            <a:endParaRPr lang="es-MX" sz="2400" b="1">
              <a:latin typeface="Calibri" pitchFamily="34" charset="0"/>
            </a:endParaRPr>
          </a:p>
          <a:p>
            <a:pPr>
              <a:buFont typeface="Arial" charset="0"/>
              <a:buNone/>
            </a:pPr>
            <a:r>
              <a:rPr lang="es-MX" b="1">
                <a:latin typeface="Calibri" pitchFamily="34" charset="0"/>
              </a:rPr>
              <a:t>Subclase Acari: Sarna</a:t>
            </a:r>
          </a:p>
          <a:p>
            <a:pPr>
              <a:buFont typeface="Arial" charset="0"/>
              <a:buNone/>
            </a:pPr>
            <a:endParaRPr lang="es-ES_tradnl">
              <a:latin typeface="Calibri" pitchFamily="34"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ext Box 2"/>
          <p:cNvSpPr txBox="1">
            <a:spLocks noChangeArrowheads="1"/>
          </p:cNvSpPr>
          <p:nvPr/>
        </p:nvSpPr>
        <p:spPr bwMode="auto">
          <a:xfrm>
            <a:off x="395288" y="1628775"/>
            <a:ext cx="8280400" cy="3970338"/>
          </a:xfrm>
          <a:prstGeom prst="rect">
            <a:avLst/>
          </a:prstGeom>
          <a:noFill/>
          <a:ln w="9525">
            <a:noFill/>
            <a:miter lim="800000"/>
            <a:headEnd/>
            <a:tailEnd/>
          </a:ln>
        </p:spPr>
        <p:txBody>
          <a:bodyPr>
            <a:spAutoFit/>
          </a:bodyPr>
          <a:lstStyle/>
          <a:p>
            <a:pPr algn="just">
              <a:buFont typeface="Arial" charset="0"/>
              <a:buNone/>
            </a:pPr>
            <a:r>
              <a:rPr lang="es-ES">
                <a:latin typeface="Calibri" pitchFamily="34" charset="0"/>
              </a:rPr>
              <a:t>Es una ectoparasitosis de distribución mundial, extremadamente contagiosa. </a:t>
            </a:r>
          </a:p>
          <a:p>
            <a:pPr algn="just">
              <a:buFont typeface="Arial" charset="0"/>
              <a:buNone/>
            </a:pPr>
            <a:endParaRPr lang="es-ES">
              <a:latin typeface="Calibri" pitchFamily="34" charset="0"/>
            </a:endParaRPr>
          </a:p>
          <a:p>
            <a:pPr algn="just">
              <a:buFont typeface="Arial" charset="0"/>
              <a:buNone/>
            </a:pPr>
            <a:r>
              <a:rPr lang="es-ES">
                <a:latin typeface="Calibri" pitchFamily="34" charset="0"/>
              </a:rPr>
              <a:t>Alcanza a todas las capas de la población y constituye una dermatosis muy frecuente y de fácil tratamiento. Se contagia por contacto directo con personas o animales infestados o ropas y otros objetos contaminados. </a:t>
            </a:r>
          </a:p>
          <a:p>
            <a:pPr algn="just">
              <a:buFont typeface="Arial" charset="0"/>
              <a:buNone/>
            </a:pPr>
            <a:endParaRPr lang="es-ES">
              <a:latin typeface="Calibri" pitchFamily="34" charset="0"/>
            </a:endParaRPr>
          </a:p>
          <a:p>
            <a:pPr algn="just">
              <a:buFont typeface="Arial" charset="0"/>
              <a:buNone/>
            </a:pPr>
            <a:r>
              <a:rPr lang="es-ES">
                <a:latin typeface="Calibri" pitchFamily="34" charset="0"/>
              </a:rPr>
              <a:t>Entre los escabicidas más usados están la permetrina, el Lindano, el benzoato de bencilo y el crotamitón. Deben aplicarse a todo el cuerpo, incluyendo uñas, que arrastran el parásito por rascado. El tratamiento lo deben hacer todas las personas que habitan en la misma casa. </a:t>
            </a:r>
          </a:p>
          <a:p>
            <a:pPr algn="just">
              <a:buFont typeface="Arial" charset="0"/>
              <a:buNone/>
            </a:pPr>
            <a:endParaRPr lang="es-ES">
              <a:latin typeface="Calibri" pitchFamily="34" charset="0"/>
            </a:endParaRPr>
          </a:p>
          <a:p>
            <a:pPr algn="just">
              <a:buFont typeface="Arial" charset="0"/>
              <a:buNone/>
            </a:pPr>
            <a:r>
              <a:rPr lang="es-ES">
                <a:latin typeface="Calibri" pitchFamily="34" charset="0"/>
              </a:rPr>
              <a:t>El ácaro puede vivir hasta treinta horas en la ropa y por lo tanto ésta debe desinfectarse, ya sea pasándola por agua hirviendo o bien exponiéndola al sol por cuatro horas.</a:t>
            </a:r>
          </a:p>
        </p:txBody>
      </p:sp>
      <p:sp>
        <p:nvSpPr>
          <p:cNvPr id="75778" name="CuadroTexto 2"/>
          <p:cNvSpPr txBox="1">
            <a:spLocks noChangeArrowheads="1"/>
          </p:cNvSpPr>
          <p:nvPr/>
        </p:nvSpPr>
        <p:spPr bwMode="auto">
          <a:xfrm>
            <a:off x="517525" y="115888"/>
            <a:ext cx="2613025" cy="1385887"/>
          </a:xfrm>
          <a:prstGeom prst="rect">
            <a:avLst/>
          </a:prstGeom>
          <a:noFill/>
          <a:ln w="9525">
            <a:noFill/>
            <a:miter lim="800000"/>
            <a:headEnd/>
            <a:tailEnd/>
          </a:ln>
        </p:spPr>
        <p:txBody>
          <a:bodyPr wrap="none">
            <a:spAutoFit/>
          </a:bodyPr>
          <a:lstStyle/>
          <a:p>
            <a:pPr>
              <a:buFont typeface="Arial" charset="0"/>
              <a:buNone/>
            </a:pPr>
            <a:r>
              <a:rPr lang="es-MX" sz="2400" b="1">
                <a:latin typeface="Calibri" pitchFamily="34" charset="0"/>
              </a:rPr>
              <a:t>Arácnidos:</a:t>
            </a:r>
          </a:p>
          <a:p>
            <a:pPr>
              <a:buFont typeface="Arial" charset="0"/>
              <a:buNone/>
            </a:pPr>
            <a:endParaRPr lang="es-MX" sz="2400" b="1">
              <a:latin typeface="Calibri" pitchFamily="34" charset="0"/>
            </a:endParaRPr>
          </a:p>
          <a:p>
            <a:pPr>
              <a:buFont typeface="Arial" charset="0"/>
              <a:buNone/>
            </a:pPr>
            <a:r>
              <a:rPr lang="es-MX" b="1">
                <a:latin typeface="Calibri" pitchFamily="34" charset="0"/>
              </a:rPr>
              <a:t>Subclase Acari: Sarna</a:t>
            </a:r>
          </a:p>
          <a:p>
            <a:pPr>
              <a:buFont typeface="Arial" charset="0"/>
              <a:buNone/>
            </a:pPr>
            <a:endParaRPr lang="es-ES_tradnl">
              <a:latin typeface="Calibri" pitchFamily="34"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ext Box 2"/>
          <p:cNvSpPr txBox="1">
            <a:spLocks noChangeArrowheads="1"/>
          </p:cNvSpPr>
          <p:nvPr/>
        </p:nvSpPr>
        <p:spPr bwMode="auto">
          <a:xfrm>
            <a:off x="517525" y="1700213"/>
            <a:ext cx="8015288" cy="3878262"/>
          </a:xfrm>
          <a:prstGeom prst="rect">
            <a:avLst/>
          </a:prstGeom>
          <a:noFill/>
          <a:ln w="9525">
            <a:noFill/>
            <a:miter lim="800000"/>
            <a:headEnd/>
            <a:tailEnd/>
          </a:ln>
        </p:spPr>
        <p:txBody>
          <a:bodyPr>
            <a:spAutoFit/>
          </a:bodyPr>
          <a:lstStyle/>
          <a:p>
            <a:pPr algn="just">
              <a:spcAft>
                <a:spcPts val="1200"/>
              </a:spcAft>
              <a:buFont typeface="Arial" charset="0"/>
              <a:buNone/>
            </a:pPr>
            <a:r>
              <a:rPr lang="es-ES">
                <a:latin typeface="Calibri" pitchFamily="34" charset="0"/>
              </a:rPr>
              <a:t>Los excrementos de los ácaros y los ácaros muertos son los factores desencadenantes más comunes de la alergia perenne y de los síntomas del asma; se dispersan en un polvo fino que es inhalado por los habitantes del recinto donde se encuentran. </a:t>
            </a:r>
          </a:p>
          <a:p>
            <a:pPr algn="just">
              <a:spcAft>
                <a:spcPts val="1200"/>
              </a:spcAft>
              <a:buFont typeface="Arial" charset="0"/>
              <a:buNone/>
            </a:pPr>
            <a:r>
              <a:rPr lang="es-ES">
                <a:latin typeface="Calibri" pitchFamily="34" charset="0"/>
              </a:rPr>
              <a:t>Los ácaros del polvo, que son los que se hallan en los entornos domésticos, se encuentran por toda la casa. En las habitaciones los ácaros se alimentan de escamas de piel humana o animal. </a:t>
            </a:r>
          </a:p>
          <a:p>
            <a:pPr algn="just">
              <a:spcAft>
                <a:spcPts val="1200"/>
              </a:spcAft>
              <a:buFont typeface="Arial" charset="0"/>
              <a:buNone/>
            </a:pPr>
            <a:r>
              <a:rPr lang="es-ES">
                <a:latin typeface="Calibri" pitchFamily="34" charset="0"/>
              </a:rPr>
              <a:t>Los ácaros dermatófagos abundan en colchones, mantas, almohadas y sillones. Se desarrollan en condiciones óptimas con temperaturas superiores a 20 °C y humedades comprendidas entre el 70 y el 80 por ciento. </a:t>
            </a:r>
          </a:p>
          <a:p>
            <a:pPr algn="just">
              <a:spcAft>
                <a:spcPts val="1200"/>
              </a:spcAft>
              <a:buFont typeface="Arial" charset="0"/>
              <a:buNone/>
            </a:pPr>
            <a:r>
              <a:rPr lang="es-ES">
                <a:latin typeface="Calibri" pitchFamily="34" charset="0"/>
              </a:rPr>
              <a:t>En altitudes superiores a los 1.100 m sobre el nivel del mar los ácaros domésticos dejan de tener buenas condiciones de vida. </a:t>
            </a:r>
          </a:p>
        </p:txBody>
      </p:sp>
      <p:sp>
        <p:nvSpPr>
          <p:cNvPr id="76802" name="CuadroTexto 2"/>
          <p:cNvSpPr txBox="1">
            <a:spLocks noChangeArrowheads="1"/>
          </p:cNvSpPr>
          <p:nvPr/>
        </p:nvSpPr>
        <p:spPr bwMode="auto">
          <a:xfrm>
            <a:off x="517525" y="115888"/>
            <a:ext cx="4549775" cy="1371600"/>
          </a:xfrm>
          <a:prstGeom prst="rect">
            <a:avLst/>
          </a:prstGeom>
          <a:noFill/>
          <a:ln w="9525">
            <a:noFill/>
            <a:miter lim="800000"/>
            <a:headEnd/>
            <a:tailEnd/>
          </a:ln>
        </p:spPr>
        <p:txBody>
          <a:bodyPr wrap="none">
            <a:spAutoFit/>
          </a:bodyPr>
          <a:lstStyle/>
          <a:p>
            <a:pPr>
              <a:buFont typeface="Arial" charset="0"/>
              <a:buNone/>
            </a:pPr>
            <a:r>
              <a:rPr lang="es-MX" sz="2400" b="1">
                <a:latin typeface="Calibri" pitchFamily="34" charset="0"/>
              </a:rPr>
              <a:t>Arácnidos:</a:t>
            </a:r>
          </a:p>
          <a:p>
            <a:pPr>
              <a:buFont typeface="Arial" charset="0"/>
              <a:buNone/>
            </a:pPr>
            <a:endParaRPr lang="es-MX" sz="2400" b="1">
              <a:latin typeface="Calibri" pitchFamily="34" charset="0"/>
            </a:endParaRPr>
          </a:p>
          <a:p>
            <a:pPr>
              <a:buFont typeface="Arial" charset="0"/>
              <a:buNone/>
            </a:pPr>
            <a:r>
              <a:rPr lang="es-MX" b="1">
                <a:latin typeface="Calibri" pitchFamily="34" charset="0"/>
              </a:rPr>
              <a:t>Subclase Acari: Acaros domésticos alergénicos</a:t>
            </a:r>
          </a:p>
          <a:p>
            <a:pPr>
              <a:buFont typeface="Arial" charset="0"/>
              <a:buNone/>
            </a:pPr>
            <a:endParaRPr lang="es-ES_tradnl">
              <a:latin typeface="Calibri" pitchFamily="3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ext Box 2"/>
          <p:cNvSpPr txBox="1">
            <a:spLocks noChangeArrowheads="1"/>
          </p:cNvSpPr>
          <p:nvPr/>
        </p:nvSpPr>
        <p:spPr bwMode="auto">
          <a:xfrm>
            <a:off x="611188" y="3789363"/>
            <a:ext cx="7921625" cy="2586037"/>
          </a:xfrm>
          <a:prstGeom prst="rect">
            <a:avLst/>
          </a:prstGeom>
          <a:noFill/>
          <a:ln w="9525">
            <a:noFill/>
            <a:miter lim="800000"/>
            <a:headEnd/>
            <a:tailEnd/>
          </a:ln>
        </p:spPr>
        <p:txBody>
          <a:bodyPr>
            <a:spAutoFit/>
          </a:bodyPr>
          <a:lstStyle/>
          <a:p>
            <a:pPr algn="just">
              <a:buFont typeface="Arial" charset="0"/>
              <a:buNone/>
            </a:pPr>
            <a:endParaRPr lang="es-ES">
              <a:latin typeface="Calibri" pitchFamily="34" charset="0"/>
            </a:endParaRPr>
          </a:p>
          <a:p>
            <a:pPr algn="just">
              <a:buFont typeface="Arial" charset="0"/>
              <a:buNone/>
            </a:pPr>
            <a:endParaRPr lang="es-ES">
              <a:latin typeface="Calibri" pitchFamily="34" charset="0"/>
            </a:endParaRPr>
          </a:p>
          <a:p>
            <a:pPr algn="just">
              <a:buFont typeface="Arial" charset="0"/>
              <a:buNone/>
            </a:pPr>
            <a:r>
              <a:rPr lang="es-ES">
                <a:latin typeface="Calibri" pitchFamily="34" charset="0"/>
              </a:rPr>
              <a:t>Viven entre dos y tres meses, en los cuales realizan una o dos puestas de huevos, las cuales suelen contener entre 20 y 40 huevos. Los periodos más propicios para la reproducción son la primavera y el otoño.</a:t>
            </a:r>
          </a:p>
          <a:p>
            <a:pPr algn="just">
              <a:buFont typeface="Arial" charset="0"/>
              <a:buNone/>
            </a:pPr>
            <a:endParaRPr lang="es-ES">
              <a:latin typeface="Calibri" pitchFamily="34" charset="0"/>
            </a:endParaRPr>
          </a:p>
          <a:p>
            <a:pPr algn="just">
              <a:buFont typeface="Arial" charset="0"/>
              <a:buNone/>
            </a:pPr>
            <a:r>
              <a:rPr lang="es-ES">
                <a:latin typeface="Calibri" pitchFamily="34" charset="0"/>
              </a:rPr>
              <a:t>Los síntomas de la alergia a los ácaros del polvo pueden incluir congestión o goteo de la nariz con estornudos (particularmente en la mañana), picazón y lagrimeo de los ojos, tos, silbido al respirar y enrojecimiento de la piel.</a:t>
            </a:r>
          </a:p>
        </p:txBody>
      </p:sp>
      <p:pic>
        <p:nvPicPr>
          <p:cNvPr id="77826" name="Picture 4" descr="File:House Dust Mite.jpg">
            <a:hlinkClick r:id="rId3"/>
          </p:cNvPr>
          <p:cNvPicPr>
            <a:picLocks noChangeAspect="1" noChangeArrowheads="1"/>
          </p:cNvPicPr>
          <p:nvPr/>
        </p:nvPicPr>
        <p:blipFill>
          <a:blip r:embed="rId4"/>
          <a:srcRect/>
          <a:stretch>
            <a:fillRect/>
          </a:stretch>
        </p:blipFill>
        <p:spPr bwMode="auto">
          <a:xfrm>
            <a:off x="179388" y="1674813"/>
            <a:ext cx="3132137" cy="2405062"/>
          </a:xfrm>
          <a:prstGeom prst="rect">
            <a:avLst/>
          </a:prstGeom>
          <a:noFill/>
          <a:ln w="9525">
            <a:noFill/>
            <a:miter lim="800000"/>
            <a:headEnd/>
            <a:tailEnd/>
          </a:ln>
        </p:spPr>
      </p:pic>
      <p:sp>
        <p:nvSpPr>
          <p:cNvPr id="77827" name="Text Box 5"/>
          <p:cNvSpPr txBox="1">
            <a:spLocks noChangeArrowheads="1"/>
          </p:cNvSpPr>
          <p:nvPr/>
        </p:nvSpPr>
        <p:spPr bwMode="auto">
          <a:xfrm>
            <a:off x="179388" y="3746500"/>
            <a:ext cx="2824162" cy="304800"/>
          </a:xfrm>
          <a:prstGeom prst="rect">
            <a:avLst/>
          </a:prstGeom>
          <a:noFill/>
          <a:ln w="9525">
            <a:noFill/>
            <a:miter lim="800000"/>
            <a:headEnd/>
            <a:tailEnd/>
          </a:ln>
        </p:spPr>
        <p:txBody>
          <a:bodyPr wrap="none">
            <a:spAutoFit/>
          </a:bodyPr>
          <a:lstStyle/>
          <a:p>
            <a:r>
              <a:rPr lang="es-ES" sz="1400" i="1"/>
              <a:t>Dermatophagoides pteronyssinus</a:t>
            </a:r>
          </a:p>
        </p:txBody>
      </p:sp>
      <p:pic>
        <p:nvPicPr>
          <p:cNvPr id="77828" name="Picture 7" descr="File:Yellow mite (Tydeidae), Lorryia formosa 2.jpg">
            <a:hlinkClick r:id="rId5"/>
          </p:cNvPr>
          <p:cNvPicPr>
            <a:picLocks noChangeAspect="1" noChangeArrowheads="1"/>
          </p:cNvPicPr>
          <p:nvPr/>
        </p:nvPicPr>
        <p:blipFill>
          <a:blip r:embed="rId6"/>
          <a:srcRect/>
          <a:stretch>
            <a:fillRect/>
          </a:stretch>
        </p:blipFill>
        <p:spPr bwMode="auto">
          <a:xfrm>
            <a:off x="3394075" y="1628775"/>
            <a:ext cx="2198688" cy="2447925"/>
          </a:xfrm>
          <a:prstGeom prst="rect">
            <a:avLst/>
          </a:prstGeom>
          <a:noFill/>
          <a:ln w="9525">
            <a:noFill/>
            <a:miter lim="800000"/>
            <a:headEnd/>
            <a:tailEnd/>
          </a:ln>
        </p:spPr>
      </p:pic>
      <p:sp>
        <p:nvSpPr>
          <p:cNvPr id="77829" name="Text Box 8"/>
          <p:cNvSpPr txBox="1">
            <a:spLocks noChangeArrowheads="1"/>
          </p:cNvSpPr>
          <p:nvPr/>
        </p:nvSpPr>
        <p:spPr bwMode="auto">
          <a:xfrm>
            <a:off x="3419475" y="3746500"/>
            <a:ext cx="1414463" cy="304800"/>
          </a:xfrm>
          <a:prstGeom prst="rect">
            <a:avLst/>
          </a:prstGeom>
          <a:noFill/>
          <a:ln w="9525">
            <a:noFill/>
            <a:miter lim="800000"/>
            <a:headEnd/>
            <a:tailEnd/>
          </a:ln>
        </p:spPr>
        <p:txBody>
          <a:bodyPr wrap="none">
            <a:spAutoFit/>
          </a:bodyPr>
          <a:lstStyle/>
          <a:p>
            <a:pPr>
              <a:buFont typeface="Arial" charset="0"/>
              <a:buNone/>
            </a:pPr>
            <a:r>
              <a:rPr lang="es-ES" sz="1400" i="1">
                <a:latin typeface="Calibri" pitchFamily="34" charset="0"/>
                <a:hlinkClick r:id="rId7" tooltip="Lorryia formosa (aún no redactado)"/>
              </a:rPr>
              <a:t>Lorryia formosa</a:t>
            </a:r>
            <a:endParaRPr lang="es-ES" sz="1400" i="1">
              <a:latin typeface="Calibri" pitchFamily="34" charset="0"/>
            </a:endParaRPr>
          </a:p>
        </p:txBody>
      </p:sp>
      <p:pic>
        <p:nvPicPr>
          <p:cNvPr id="77830" name="Picture 10" descr="File:Flat mite, Brevipalpus phoenicis.jpg">
            <a:hlinkClick r:id="rId8"/>
          </p:cNvPr>
          <p:cNvPicPr>
            <a:picLocks noChangeAspect="1" noChangeArrowheads="1"/>
          </p:cNvPicPr>
          <p:nvPr/>
        </p:nvPicPr>
        <p:blipFill>
          <a:blip r:embed="rId9"/>
          <a:srcRect/>
          <a:stretch>
            <a:fillRect/>
          </a:stretch>
        </p:blipFill>
        <p:spPr bwMode="auto">
          <a:xfrm>
            <a:off x="5661025" y="1641475"/>
            <a:ext cx="3419475" cy="2414588"/>
          </a:xfrm>
          <a:prstGeom prst="rect">
            <a:avLst/>
          </a:prstGeom>
          <a:noFill/>
          <a:ln w="9525">
            <a:noFill/>
            <a:miter lim="800000"/>
            <a:headEnd/>
            <a:tailEnd/>
          </a:ln>
        </p:spPr>
      </p:pic>
      <p:sp>
        <p:nvSpPr>
          <p:cNvPr id="77831" name="Text Box 11"/>
          <p:cNvSpPr txBox="1">
            <a:spLocks noChangeArrowheads="1"/>
          </p:cNvSpPr>
          <p:nvPr/>
        </p:nvSpPr>
        <p:spPr bwMode="auto">
          <a:xfrm>
            <a:off x="5724525" y="3746500"/>
            <a:ext cx="1909763" cy="304800"/>
          </a:xfrm>
          <a:prstGeom prst="rect">
            <a:avLst/>
          </a:prstGeom>
          <a:noFill/>
          <a:ln w="9525">
            <a:noFill/>
            <a:miter lim="800000"/>
            <a:headEnd/>
            <a:tailEnd/>
          </a:ln>
        </p:spPr>
        <p:txBody>
          <a:bodyPr wrap="none">
            <a:spAutoFit/>
          </a:bodyPr>
          <a:lstStyle/>
          <a:p>
            <a:r>
              <a:rPr lang="es-ES" sz="1400" i="1"/>
              <a:t>Brevipalpus phoenicis</a:t>
            </a:r>
          </a:p>
        </p:txBody>
      </p:sp>
      <p:sp>
        <p:nvSpPr>
          <p:cNvPr id="77832" name="CuadroTexto 8"/>
          <p:cNvSpPr txBox="1">
            <a:spLocks noChangeArrowheads="1"/>
          </p:cNvSpPr>
          <p:nvPr/>
        </p:nvSpPr>
        <p:spPr bwMode="auto">
          <a:xfrm>
            <a:off x="517525" y="115888"/>
            <a:ext cx="4549775" cy="1096962"/>
          </a:xfrm>
          <a:prstGeom prst="rect">
            <a:avLst/>
          </a:prstGeom>
          <a:noFill/>
          <a:ln w="9525">
            <a:noFill/>
            <a:miter lim="800000"/>
            <a:headEnd/>
            <a:tailEnd/>
          </a:ln>
        </p:spPr>
        <p:txBody>
          <a:bodyPr wrap="none">
            <a:spAutoFit/>
          </a:bodyPr>
          <a:lstStyle/>
          <a:p>
            <a:pPr>
              <a:buFont typeface="Arial" charset="0"/>
              <a:buNone/>
            </a:pPr>
            <a:r>
              <a:rPr lang="es-MX" sz="2400" b="1">
                <a:latin typeface="Calibri" pitchFamily="34" charset="0"/>
              </a:rPr>
              <a:t>Arácnidos:</a:t>
            </a:r>
          </a:p>
          <a:p>
            <a:pPr>
              <a:buFont typeface="Arial" charset="0"/>
              <a:buNone/>
            </a:pPr>
            <a:endParaRPr lang="es-MX" sz="2400" b="1">
              <a:latin typeface="Calibri" pitchFamily="34" charset="0"/>
            </a:endParaRPr>
          </a:p>
          <a:p>
            <a:pPr>
              <a:buFont typeface="Arial" charset="0"/>
              <a:buNone/>
            </a:pPr>
            <a:r>
              <a:rPr lang="es-MX" b="1">
                <a:latin typeface="Calibri" pitchFamily="34" charset="0"/>
              </a:rPr>
              <a:t>Subclase Acari: Acaros domésticos alergénicos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ChangeArrowheads="1"/>
          </p:cNvSpPr>
          <p:nvPr/>
        </p:nvSpPr>
        <p:spPr bwMode="auto">
          <a:xfrm>
            <a:off x="714375" y="571500"/>
            <a:ext cx="7994650" cy="584200"/>
          </a:xfrm>
          <a:prstGeom prst="rect">
            <a:avLst/>
          </a:prstGeom>
          <a:noFill/>
          <a:ln w="9525">
            <a:noFill/>
            <a:miter lim="800000"/>
            <a:headEnd/>
            <a:tailEnd/>
          </a:ln>
        </p:spPr>
        <p:txBody>
          <a:bodyPr>
            <a:spAutoFit/>
          </a:bodyPr>
          <a:lstStyle/>
          <a:p>
            <a:r>
              <a:rPr lang="es-ES" sz="3200" b="1">
                <a:solidFill>
                  <a:srgbClr val="333399"/>
                </a:solidFill>
                <a:cs typeface="Times New Roman" pitchFamily="18" charset="0"/>
              </a:rPr>
              <a:t>Conceptos Generales de Parasitología</a:t>
            </a:r>
            <a:r>
              <a:rPr lang="es-ES" sz="3200" b="1">
                <a:solidFill>
                  <a:srgbClr val="333399"/>
                </a:solidFill>
              </a:rPr>
              <a:t> </a:t>
            </a:r>
            <a:endParaRPr lang="en-GB" sz="3200" b="1">
              <a:solidFill>
                <a:srgbClr val="333399"/>
              </a:solidFill>
            </a:endParaRPr>
          </a:p>
        </p:txBody>
      </p:sp>
      <p:sp>
        <p:nvSpPr>
          <p:cNvPr id="19458" name="Rectangle 4"/>
          <p:cNvSpPr>
            <a:spLocks noChangeArrowheads="1"/>
          </p:cNvSpPr>
          <p:nvPr/>
        </p:nvSpPr>
        <p:spPr bwMode="auto">
          <a:xfrm>
            <a:off x="642938" y="1763713"/>
            <a:ext cx="8143875" cy="4094162"/>
          </a:xfrm>
          <a:prstGeom prst="rect">
            <a:avLst/>
          </a:prstGeom>
          <a:noFill/>
          <a:ln w="9525">
            <a:noFill/>
            <a:miter lim="800000"/>
            <a:headEnd/>
            <a:tailEnd/>
          </a:ln>
        </p:spPr>
        <p:txBody>
          <a:bodyPr>
            <a:spAutoFit/>
          </a:bodyPr>
          <a:lstStyle/>
          <a:p>
            <a:r>
              <a:rPr lang="es-AR" sz="2000" b="1"/>
              <a:t>Hospedador definitivo</a:t>
            </a:r>
            <a:r>
              <a:rPr lang="es-AR" sz="2000"/>
              <a:t>: es aquel en el cual el parásito se reproduce sexualmente y/o, en el caso de los helmintos alcanza el estado adulto. Ejemplo: el hombre para </a:t>
            </a:r>
            <a:r>
              <a:rPr lang="es-AR" sz="2000" i="1"/>
              <a:t>Taenia saginata</a:t>
            </a:r>
            <a:r>
              <a:rPr lang="es-AR" sz="2000"/>
              <a:t>.</a:t>
            </a:r>
          </a:p>
          <a:p>
            <a:endParaRPr lang="es-AR" sz="2000"/>
          </a:p>
          <a:p>
            <a:r>
              <a:rPr lang="es-AR" sz="2000" b="1"/>
              <a:t>Hospedador intermediario</a:t>
            </a:r>
            <a:r>
              <a:rPr lang="es-AR" sz="2000"/>
              <a:t>: es el que alberga las formas larvales de los helmintos o los estadios de multiplicación asexuada de los protozoos.  Ejemplo: cerdo en </a:t>
            </a:r>
            <a:r>
              <a:rPr lang="es-AR" sz="2000" i="1"/>
              <a:t>Taenia solium</a:t>
            </a:r>
            <a:r>
              <a:rPr lang="es-AR" sz="2000"/>
              <a:t>.</a:t>
            </a:r>
          </a:p>
          <a:p>
            <a:endParaRPr lang="es-AR" sz="2000"/>
          </a:p>
          <a:p>
            <a:r>
              <a:rPr lang="es-ES" sz="2000" b="1"/>
              <a:t>Hospedador Paraténico:</a:t>
            </a:r>
            <a:r>
              <a:rPr lang="es-ES" sz="2000"/>
              <a:t> Hospedador que participa opcionalmente del ciclo evolutivo y que no es absolutamente necesario para que este se complete.</a:t>
            </a:r>
          </a:p>
          <a:p>
            <a:endParaRPr lang="es-AR" sz="2000"/>
          </a:p>
          <a:p>
            <a:endParaRPr lang="es-AR" sz="200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12" descr="isinfestazione Acaro Euroglyphus Maynei"/>
          <p:cNvPicPr>
            <a:picLocks noChangeAspect="1" noChangeArrowheads="1"/>
          </p:cNvPicPr>
          <p:nvPr/>
        </p:nvPicPr>
        <p:blipFill>
          <a:blip r:embed="rId2"/>
          <a:srcRect/>
          <a:stretch>
            <a:fillRect/>
          </a:stretch>
        </p:blipFill>
        <p:spPr bwMode="auto">
          <a:xfrm>
            <a:off x="6342063" y="2420938"/>
            <a:ext cx="2767012" cy="2389187"/>
          </a:xfrm>
          <a:prstGeom prst="rect">
            <a:avLst/>
          </a:prstGeom>
          <a:noFill/>
          <a:ln w="9525">
            <a:noFill/>
            <a:miter lim="800000"/>
            <a:headEnd/>
            <a:tailEnd/>
          </a:ln>
        </p:spPr>
      </p:pic>
      <p:pic>
        <p:nvPicPr>
          <p:cNvPr id="79874" name="Picture 10" descr="esultado de imagen"/>
          <p:cNvPicPr>
            <a:picLocks noChangeAspect="1" noChangeArrowheads="1"/>
          </p:cNvPicPr>
          <p:nvPr/>
        </p:nvPicPr>
        <p:blipFill>
          <a:blip r:embed="rId3"/>
          <a:srcRect/>
          <a:stretch>
            <a:fillRect/>
          </a:stretch>
        </p:blipFill>
        <p:spPr bwMode="auto">
          <a:xfrm>
            <a:off x="3317875" y="2536825"/>
            <a:ext cx="3198813" cy="2405063"/>
          </a:xfrm>
          <a:prstGeom prst="rect">
            <a:avLst/>
          </a:prstGeom>
          <a:noFill/>
          <a:ln w="9525">
            <a:noFill/>
            <a:miter lim="800000"/>
            <a:headEnd/>
            <a:tailEnd/>
          </a:ln>
        </p:spPr>
      </p:pic>
      <p:sp>
        <p:nvSpPr>
          <p:cNvPr id="79875" name="Text Box 2"/>
          <p:cNvSpPr txBox="1">
            <a:spLocks noChangeArrowheads="1"/>
          </p:cNvSpPr>
          <p:nvPr/>
        </p:nvSpPr>
        <p:spPr bwMode="auto">
          <a:xfrm>
            <a:off x="468313" y="1341438"/>
            <a:ext cx="7991475" cy="5078412"/>
          </a:xfrm>
          <a:prstGeom prst="rect">
            <a:avLst/>
          </a:prstGeom>
          <a:noFill/>
          <a:ln w="9525">
            <a:noFill/>
            <a:miter lim="800000"/>
            <a:headEnd/>
            <a:tailEnd/>
          </a:ln>
        </p:spPr>
        <p:txBody>
          <a:bodyPr>
            <a:spAutoFit/>
          </a:bodyPr>
          <a:lstStyle/>
          <a:p>
            <a:pPr algn="just">
              <a:buFont typeface="Arial" charset="0"/>
              <a:buNone/>
            </a:pPr>
            <a:r>
              <a:rPr lang="es-ES">
                <a:latin typeface="Calibri" pitchFamily="34" charset="0"/>
              </a:rPr>
              <a:t>Los alergénicos de los ácaros están bien definidos: el antigeno Der p1 en </a:t>
            </a:r>
            <a:r>
              <a:rPr lang="es-ES" i="1">
                <a:latin typeface="Calibri" pitchFamily="34" charset="0"/>
              </a:rPr>
              <a:t>Dermatofagoides pteronyssinus</a:t>
            </a:r>
            <a:r>
              <a:rPr lang="es-ES">
                <a:latin typeface="Calibri" pitchFamily="34" charset="0"/>
              </a:rPr>
              <a:t>, Der f1 en </a:t>
            </a:r>
            <a:r>
              <a:rPr lang="es-ES" i="1">
                <a:latin typeface="Calibri" pitchFamily="34" charset="0"/>
              </a:rPr>
              <a:t>D. farinae</a:t>
            </a:r>
            <a:r>
              <a:rPr lang="es-ES">
                <a:latin typeface="Calibri" pitchFamily="34" charset="0"/>
              </a:rPr>
              <a:t> y Eur m1 para </a:t>
            </a:r>
            <a:r>
              <a:rPr lang="es-ES" i="1">
                <a:latin typeface="Calibri" pitchFamily="34" charset="0"/>
              </a:rPr>
              <a:t>Euroglyphus maynei</a:t>
            </a:r>
            <a:r>
              <a:rPr lang="es-ES">
                <a:latin typeface="Calibri" pitchFamily="34" charset="0"/>
              </a:rPr>
              <a:t>.</a:t>
            </a:r>
          </a:p>
          <a:p>
            <a:pPr algn="just">
              <a:buFont typeface="Arial" charset="0"/>
              <a:buNone/>
            </a:pPr>
            <a:endParaRPr lang="es-ES">
              <a:latin typeface="Calibri" pitchFamily="34" charset="0"/>
            </a:endParaRPr>
          </a:p>
          <a:p>
            <a:pPr algn="just">
              <a:buFont typeface="Arial" charset="0"/>
              <a:buNone/>
            </a:pPr>
            <a:endParaRPr lang="es-MX">
              <a:latin typeface="Calibri" pitchFamily="34" charset="0"/>
            </a:endParaRPr>
          </a:p>
          <a:p>
            <a:pPr algn="just">
              <a:buFont typeface="Arial" charset="0"/>
              <a:buNone/>
            </a:pPr>
            <a:endParaRPr lang="es-MX">
              <a:latin typeface="Calibri" pitchFamily="34" charset="0"/>
            </a:endParaRPr>
          </a:p>
          <a:p>
            <a:pPr algn="just">
              <a:buFont typeface="Arial" charset="0"/>
              <a:buNone/>
            </a:pPr>
            <a:endParaRPr lang="es-MX">
              <a:latin typeface="Calibri" pitchFamily="34" charset="0"/>
            </a:endParaRPr>
          </a:p>
          <a:p>
            <a:pPr algn="just">
              <a:buFont typeface="Arial" charset="0"/>
              <a:buNone/>
            </a:pPr>
            <a:endParaRPr lang="es-MX">
              <a:latin typeface="Calibri" pitchFamily="34" charset="0"/>
            </a:endParaRPr>
          </a:p>
          <a:p>
            <a:pPr algn="just">
              <a:buFont typeface="Arial" charset="0"/>
              <a:buNone/>
            </a:pPr>
            <a:endParaRPr lang="es-MX">
              <a:latin typeface="Calibri" pitchFamily="34" charset="0"/>
            </a:endParaRPr>
          </a:p>
          <a:p>
            <a:pPr algn="just">
              <a:buFont typeface="Arial" charset="0"/>
              <a:buNone/>
            </a:pPr>
            <a:endParaRPr lang="es-MX">
              <a:latin typeface="Calibri" pitchFamily="34" charset="0"/>
            </a:endParaRPr>
          </a:p>
          <a:p>
            <a:pPr algn="just">
              <a:buFont typeface="Arial" charset="0"/>
              <a:buNone/>
            </a:pPr>
            <a:endParaRPr lang="es-MX">
              <a:latin typeface="Calibri" pitchFamily="34" charset="0"/>
            </a:endParaRPr>
          </a:p>
          <a:p>
            <a:pPr algn="just">
              <a:buFont typeface="Arial" charset="0"/>
              <a:buNone/>
            </a:pPr>
            <a:endParaRPr lang="es-MX">
              <a:latin typeface="Calibri" pitchFamily="34" charset="0"/>
            </a:endParaRPr>
          </a:p>
          <a:p>
            <a:pPr algn="just">
              <a:buFont typeface="Arial" charset="0"/>
              <a:buNone/>
            </a:pPr>
            <a:endParaRPr lang="es-ES">
              <a:latin typeface="Calibri" pitchFamily="34" charset="0"/>
            </a:endParaRPr>
          </a:p>
          <a:p>
            <a:pPr algn="just">
              <a:buFont typeface="Arial" charset="0"/>
              <a:buNone/>
            </a:pPr>
            <a:endParaRPr lang="es-ES">
              <a:latin typeface="Calibri" pitchFamily="34" charset="0"/>
            </a:endParaRPr>
          </a:p>
          <a:p>
            <a:pPr algn="just">
              <a:buFont typeface="Arial" charset="0"/>
              <a:buNone/>
            </a:pPr>
            <a:r>
              <a:rPr lang="es-ES">
                <a:latin typeface="Calibri" pitchFamily="34" charset="0"/>
              </a:rPr>
              <a:t>Entre el 10 y el 20 por ciento de la población es sensible a los ácaros; son los responsables de la mayoría de los casos de alergias nasales y asma alérgica perenne. También tienen un papel importante en la dermatitis atópica.</a:t>
            </a:r>
          </a:p>
        </p:txBody>
      </p:sp>
      <p:pic>
        <p:nvPicPr>
          <p:cNvPr id="79876" name="Picture 4" descr="File:House Dust Mite.jpg">
            <a:hlinkClick r:id="rId4"/>
          </p:cNvPr>
          <p:cNvPicPr>
            <a:picLocks noChangeAspect="1" noChangeArrowheads="1"/>
          </p:cNvPicPr>
          <p:nvPr/>
        </p:nvPicPr>
        <p:blipFill>
          <a:blip r:embed="rId5"/>
          <a:srcRect/>
          <a:stretch>
            <a:fillRect/>
          </a:stretch>
        </p:blipFill>
        <p:spPr bwMode="auto">
          <a:xfrm>
            <a:off x="134938" y="2536825"/>
            <a:ext cx="3132137" cy="2405063"/>
          </a:xfrm>
          <a:prstGeom prst="rect">
            <a:avLst/>
          </a:prstGeom>
          <a:noFill/>
          <a:ln w="9525">
            <a:noFill/>
            <a:miter lim="800000"/>
            <a:headEnd/>
            <a:tailEnd/>
          </a:ln>
        </p:spPr>
      </p:pic>
      <p:sp>
        <p:nvSpPr>
          <p:cNvPr id="79877" name="Text Box 5"/>
          <p:cNvSpPr txBox="1">
            <a:spLocks noChangeArrowheads="1"/>
          </p:cNvSpPr>
          <p:nvPr/>
        </p:nvSpPr>
        <p:spPr bwMode="auto">
          <a:xfrm>
            <a:off x="307975" y="4564063"/>
            <a:ext cx="2824163" cy="304800"/>
          </a:xfrm>
          <a:prstGeom prst="rect">
            <a:avLst/>
          </a:prstGeom>
          <a:noFill/>
          <a:ln w="9525">
            <a:noFill/>
            <a:miter lim="800000"/>
            <a:headEnd/>
            <a:tailEnd/>
          </a:ln>
        </p:spPr>
        <p:txBody>
          <a:bodyPr wrap="none">
            <a:spAutoFit/>
          </a:bodyPr>
          <a:lstStyle/>
          <a:p>
            <a:r>
              <a:rPr lang="es-ES" sz="1400" i="1">
                <a:solidFill>
                  <a:schemeClr val="bg1"/>
                </a:solidFill>
              </a:rPr>
              <a:t>Dermatophagoides pteronyssinus</a:t>
            </a:r>
          </a:p>
        </p:txBody>
      </p:sp>
      <p:sp>
        <p:nvSpPr>
          <p:cNvPr id="79878" name="Text Box 8"/>
          <p:cNvSpPr txBox="1">
            <a:spLocks noChangeArrowheads="1"/>
          </p:cNvSpPr>
          <p:nvPr/>
        </p:nvSpPr>
        <p:spPr bwMode="auto">
          <a:xfrm>
            <a:off x="3436938" y="4560888"/>
            <a:ext cx="2143125" cy="307975"/>
          </a:xfrm>
          <a:prstGeom prst="rect">
            <a:avLst/>
          </a:prstGeom>
          <a:noFill/>
          <a:ln w="9525">
            <a:noFill/>
            <a:miter lim="800000"/>
            <a:headEnd/>
            <a:tailEnd/>
          </a:ln>
        </p:spPr>
        <p:txBody>
          <a:bodyPr wrap="none">
            <a:spAutoFit/>
          </a:bodyPr>
          <a:lstStyle/>
          <a:p>
            <a:pPr>
              <a:buFont typeface="Arial" charset="0"/>
              <a:buNone/>
            </a:pPr>
            <a:r>
              <a:rPr lang="es-ES" sz="1400" i="1">
                <a:solidFill>
                  <a:schemeClr val="bg1"/>
                </a:solidFill>
                <a:latin typeface="Calibri" pitchFamily="34" charset="0"/>
              </a:rPr>
              <a:t>Dermatofagoides farinae</a:t>
            </a:r>
          </a:p>
        </p:txBody>
      </p:sp>
      <p:sp>
        <p:nvSpPr>
          <p:cNvPr id="79879" name="CuadroTexto 8"/>
          <p:cNvSpPr txBox="1">
            <a:spLocks noChangeArrowheads="1"/>
          </p:cNvSpPr>
          <p:nvPr/>
        </p:nvSpPr>
        <p:spPr bwMode="auto">
          <a:xfrm>
            <a:off x="517525" y="115888"/>
            <a:ext cx="4549775" cy="1096962"/>
          </a:xfrm>
          <a:prstGeom prst="rect">
            <a:avLst/>
          </a:prstGeom>
          <a:noFill/>
          <a:ln w="9525">
            <a:noFill/>
            <a:miter lim="800000"/>
            <a:headEnd/>
            <a:tailEnd/>
          </a:ln>
        </p:spPr>
        <p:txBody>
          <a:bodyPr wrap="none">
            <a:spAutoFit/>
          </a:bodyPr>
          <a:lstStyle/>
          <a:p>
            <a:pPr>
              <a:buFont typeface="Arial" charset="0"/>
              <a:buNone/>
            </a:pPr>
            <a:r>
              <a:rPr lang="es-MX" sz="2400" b="1">
                <a:latin typeface="Calibri" pitchFamily="34" charset="0"/>
              </a:rPr>
              <a:t>Arácnidos:</a:t>
            </a:r>
          </a:p>
          <a:p>
            <a:pPr>
              <a:buFont typeface="Arial" charset="0"/>
              <a:buNone/>
            </a:pPr>
            <a:endParaRPr lang="es-MX" sz="2400" b="1">
              <a:latin typeface="Calibri" pitchFamily="34" charset="0"/>
            </a:endParaRPr>
          </a:p>
          <a:p>
            <a:pPr>
              <a:buFont typeface="Arial" charset="0"/>
              <a:buNone/>
            </a:pPr>
            <a:r>
              <a:rPr lang="es-MX" b="1">
                <a:latin typeface="Calibri" pitchFamily="34" charset="0"/>
              </a:rPr>
              <a:t>Subclase Acari: Acaros domésticos alergénicos</a:t>
            </a:r>
          </a:p>
        </p:txBody>
      </p:sp>
      <p:sp>
        <p:nvSpPr>
          <p:cNvPr id="79880" name="Text Box 11"/>
          <p:cNvSpPr txBox="1">
            <a:spLocks noChangeArrowheads="1"/>
          </p:cNvSpPr>
          <p:nvPr/>
        </p:nvSpPr>
        <p:spPr bwMode="auto">
          <a:xfrm>
            <a:off x="6797675" y="4633913"/>
            <a:ext cx="1806575" cy="307975"/>
          </a:xfrm>
          <a:prstGeom prst="rect">
            <a:avLst/>
          </a:prstGeom>
          <a:noFill/>
          <a:ln w="9525">
            <a:noFill/>
            <a:miter lim="800000"/>
            <a:headEnd/>
            <a:tailEnd/>
          </a:ln>
        </p:spPr>
        <p:txBody>
          <a:bodyPr wrap="none">
            <a:spAutoFit/>
          </a:bodyPr>
          <a:lstStyle/>
          <a:p>
            <a:r>
              <a:rPr lang="es-ES" sz="1400" i="1"/>
              <a:t>Euroglyphus maynei</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Imagen 2"/>
          <p:cNvPicPr>
            <a:picLocks noChangeAspect="1"/>
          </p:cNvPicPr>
          <p:nvPr/>
        </p:nvPicPr>
        <p:blipFill>
          <a:blip r:embed="rId2"/>
          <a:srcRect/>
          <a:stretch>
            <a:fillRect/>
          </a:stretch>
        </p:blipFill>
        <p:spPr bwMode="auto">
          <a:xfrm>
            <a:off x="0" y="358775"/>
            <a:ext cx="9144000" cy="6140450"/>
          </a:xfrm>
          <a:prstGeom prst="rect">
            <a:avLst/>
          </a:prstGeom>
          <a:noFill/>
          <a:ln w="9525">
            <a:noFill/>
            <a:miter lim="800000"/>
            <a:headEnd/>
            <a:tailEnd/>
          </a:ln>
        </p:spPr>
      </p:pic>
      <p:sp>
        <p:nvSpPr>
          <p:cNvPr id="80898" name="CuadroTexto 3"/>
          <p:cNvSpPr txBox="1">
            <a:spLocks noChangeArrowheads="1"/>
          </p:cNvSpPr>
          <p:nvPr/>
        </p:nvSpPr>
        <p:spPr bwMode="auto">
          <a:xfrm>
            <a:off x="611188" y="325438"/>
            <a:ext cx="5822950" cy="1231900"/>
          </a:xfrm>
          <a:prstGeom prst="rect">
            <a:avLst/>
          </a:prstGeom>
          <a:noFill/>
          <a:ln w="9525">
            <a:noFill/>
            <a:miter lim="800000"/>
            <a:headEnd/>
            <a:tailEnd/>
          </a:ln>
        </p:spPr>
        <p:txBody>
          <a:bodyPr wrap="none">
            <a:spAutoFit/>
          </a:bodyPr>
          <a:lstStyle/>
          <a:p>
            <a:pPr>
              <a:buFont typeface="Arial" charset="0"/>
              <a:buNone/>
            </a:pPr>
            <a:r>
              <a:rPr lang="es-MX" sz="2000" b="1">
                <a:latin typeface="Calibri" pitchFamily="34" charset="0"/>
              </a:rPr>
              <a:t>Arácnidos: </a:t>
            </a:r>
            <a:r>
              <a:rPr lang="es-MX" b="1">
                <a:latin typeface="Calibri" pitchFamily="34" charset="0"/>
              </a:rPr>
              <a:t>Escorpiones o alacranes</a:t>
            </a:r>
          </a:p>
          <a:p>
            <a:pPr>
              <a:buFont typeface="Arial" charset="0"/>
              <a:buNone/>
            </a:pPr>
            <a:endParaRPr lang="es-MX" b="1">
              <a:latin typeface="Calibri" pitchFamily="34" charset="0"/>
            </a:endParaRPr>
          </a:p>
          <a:p>
            <a:pPr>
              <a:buFont typeface="Arial" charset="0"/>
              <a:buNone/>
            </a:pPr>
            <a:r>
              <a:rPr lang="es-MX">
                <a:latin typeface="Calibri" pitchFamily="34" charset="0"/>
              </a:rPr>
              <a:t>Especies peligrosas: </a:t>
            </a:r>
            <a:r>
              <a:rPr lang="es-MX" i="1">
                <a:latin typeface="Calibri" pitchFamily="34" charset="0"/>
              </a:rPr>
              <a:t>Tityus trivittatus, Tittyus confluens</a:t>
            </a:r>
          </a:p>
          <a:p>
            <a:pPr>
              <a:buFont typeface="Arial" charset="0"/>
              <a:buNone/>
            </a:pPr>
            <a:endParaRPr lang="es-MX" b="1" i="1">
              <a:latin typeface="Calibri" pitchFamily="34"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Imagen 1"/>
          <p:cNvPicPr>
            <a:picLocks noChangeAspect="1"/>
          </p:cNvPicPr>
          <p:nvPr/>
        </p:nvPicPr>
        <p:blipFill>
          <a:blip r:embed="rId2"/>
          <a:srcRect/>
          <a:stretch>
            <a:fillRect/>
          </a:stretch>
        </p:blipFill>
        <p:spPr bwMode="auto">
          <a:xfrm>
            <a:off x="561975" y="1512888"/>
            <a:ext cx="7681913" cy="5156200"/>
          </a:xfrm>
          <a:prstGeom prst="rect">
            <a:avLst/>
          </a:prstGeom>
          <a:noFill/>
          <a:ln w="9525">
            <a:noFill/>
            <a:miter lim="800000"/>
            <a:headEnd/>
            <a:tailEnd/>
          </a:ln>
        </p:spPr>
      </p:pic>
      <p:sp>
        <p:nvSpPr>
          <p:cNvPr id="81922" name="CuadroTexto 2"/>
          <p:cNvSpPr txBox="1">
            <a:spLocks noChangeArrowheads="1"/>
          </p:cNvSpPr>
          <p:nvPr/>
        </p:nvSpPr>
        <p:spPr bwMode="auto">
          <a:xfrm>
            <a:off x="611188" y="188913"/>
            <a:ext cx="5822950" cy="1508125"/>
          </a:xfrm>
          <a:prstGeom prst="rect">
            <a:avLst/>
          </a:prstGeom>
          <a:noFill/>
          <a:ln w="9525">
            <a:noFill/>
            <a:miter lim="800000"/>
            <a:headEnd/>
            <a:tailEnd/>
          </a:ln>
        </p:spPr>
        <p:txBody>
          <a:bodyPr wrap="none">
            <a:spAutoFit/>
          </a:bodyPr>
          <a:lstStyle/>
          <a:p>
            <a:pPr>
              <a:buFont typeface="Arial" charset="0"/>
              <a:buNone/>
            </a:pPr>
            <a:r>
              <a:rPr lang="es-MX" sz="2000" b="1">
                <a:latin typeface="Calibri" pitchFamily="34" charset="0"/>
              </a:rPr>
              <a:t>Arácnidos:</a:t>
            </a:r>
            <a:r>
              <a:rPr lang="es-MX" b="1">
                <a:latin typeface="Calibri" pitchFamily="34" charset="0"/>
              </a:rPr>
              <a:t> Escorpiones o alacranes</a:t>
            </a:r>
            <a:endParaRPr lang="es-MX" b="1" i="1">
              <a:latin typeface="Calibri" pitchFamily="34" charset="0"/>
            </a:endParaRPr>
          </a:p>
          <a:p>
            <a:pPr>
              <a:buFont typeface="Arial" charset="0"/>
              <a:buNone/>
            </a:pPr>
            <a:r>
              <a:rPr lang="es-MX">
                <a:latin typeface="Calibri" pitchFamily="34" charset="0"/>
              </a:rPr>
              <a:t>Especies peligrosas: </a:t>
            </a:r>
            <a:r>
              <a:rPr lang="es-MX" i="1">
                <a:latin typeface="Calibri" pitchFamily="34" charset="0"/>
              </a:rPr>
              <a:t>Tityus trivittatus, Tittyus confluens</a:t>
            </a:r>
          </a:p>
          <a:p>
            <a:pPr>
              <a:buFont typeface="Arial" charset="0"/>
              <a:buNone/>
            </a:pPr>
            <a:endParaRPr lang="es-MX" b="1" i="1">
              <a:latin typeface="Calibri" pitchFamily="34" charset="0"/>
            </a:endParaRPr>
          </a:p>
          <a:p>
            <a:pPr>
              <a:buFont typeface="Arial" charset="0"/>
              <a:buNone/>
            </a:pPr>
            <a:r>
              <a:rPr lang="es-MX">
                <a:latin typeface="Calibri" pitchFamily="34" charset="0"/>
              </a:rPr>
              <a:t>Claves de reconocimiento</a:t>
            </a:r>
          </a:p>
          <a:p>
            <a:pPr>
              <a:buFont typeface="Arial" charset="0"/>
              <a:buNone/>
            </a:pPr>
            <a:endParaRPr lang="es-ES_tradnl">
              <a:latin typeface="Calibri" pitchFamily="34"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Imagen 2"/>
          <p:cNvPicPr>
            <a:picLocks noChangeAspect="1"/>
          </p:cNvPicPr>
          <p:nvPr/>
        </p:nvPicPr>
        <p:blipFill>
          <a:blip r:embed="rId2"/>
          <a:srcRect/>
          <a:stretch>
            <a:fillRect/>
          </a:stretch>
        </p:blipFill>
        <p:spPr bwMode="auto">
          <a:xfrm>
            <a:off x="0" y="482600"/>
            <a:ext cx="9144000" cy="589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ChangeArrowheads="1"/>
          </p:cNvSpPr>
          <p:nvPr/>
        </p:nvSpPr>
        <p:spPr bwMode="auto">
          <a:xfrm>
            <a:off x="714375" y="571500"/>
            <a:ext cx="7994650" cy="584200"/>
          </a:xfrm>
          <a:prstGeom prst="rect">
            <a:avLst/>
          </a:prstGeom>
          <a:noFill/>
          <a:ln w="9525">
            <a:noFill/>
            <a:miter lim="800000"/>
            <a:headEnd/>
            <a:tailEnd/>
          </a:ln>
        </p:spPr>
        <p:txBody>
          <a:bodyPr>
            <a:spAutoFit/>
          </a:bodyPr>
          <a:lstStyle/>
          <a:p>
            <a:r>
              <a:rPr lang="es-ES" sz="3200" b="1">
                <a:solidFill>
                  <a:srgbClr val="333399"/>
                </a:solidFill>
                <a:cs typeface="Times New Roman" pitchFamily="18" charset="0"/>
              </a:rPr>
              <a:t>Conceptos Generales de Parasitología</a:t>
            </a:r>
            <a:r>
              <a:rPr lang="es-ES" sz="3200" b="1">
                <a:solidFill>
                  <a:srgbClr val="333399"/>
                </a:solidFill>
              </a:rPr>
              <a:t> </a:t>
            </a:r>
            <a:endParaRPr lang="en-GB" sz="3200" b="1">
              <a:solidFill>
                <a:srgbClr val="333399"/>
              </a:solidFill>
            </a:endParaRPr>
          </a:p>
        </p:txBody>
      </p:sp>
      <p:sp>
        <p:nvSpPr>
          <p:cNvPr id="20482" name="Rectangle 4"/>
          <p:cNvSpPr>
            <a:spLocks noChangeArrowheads="1"/>
          </p:cNvSpPr>
          <p:nvPr/>
        </p:nvSpPr>
        <p:spPr bwMode="auto">
          <a:xfrm>
            <a:off x="642938" y="1763713"/>
            <a:ext cx="8143875" cy="4054475"/>
          </a:xfrm>
          <a:prstGeom prst="rect">
            <a:avLst/>
          </a:prstGeom>
          <a:noFill/>
          <a:ln w="9525">
            <a:noFill/>
            <a:miter lim="800000"/>
            <a:headEnd/>
            <a:tailEnd/>
          </a:ln>
        </p:spPr>
        <p:txBody>
          <a:bodyPr>
            <a:spAutoFit/>
          </a:bodyPr>
          <a:lstStyle/>
          <a:p>
            <a:r>
              <a:rPr lang="es-AR" sz="2000" b="1"/>
              <a:t>Mecanismo de transmisión</a:t>
            </a:r>
            <a:r>
              <a:rPr lang="es-AR" sz="2000"/>
              <a:t>: comprende todas las etapas y circunstancias por las cuales un parásito puede ingresar al nuevo hospedador susceptible desde la fuente de infección como: suelo, agua contaminada, alimentos, insectos, personas, etc.</a:t>
            </a:r>
          </a:p>
          <a:p>
            <a:endParaRPr lang="es-AR" sz="2000"/>
          </a:p>
          <a:p>
            <a:r>
              <a:rPr lang="es-AR" sz="2000" b="1"/>
              <a:t>Vía de infección o puerta de entrada</a:t>
            </a:r>
            <a:r>
              <a:rPr lang="es-AR" sz="2000"/>
              <a:t>: es el lugar de ingreso al hospedador del agente o forma infectante de un determinado parásito. Ejemplos: cutánea, digestiva, respiratoria.</a:t>
            </a:r>
          </a:p>
          <a:p>
            <a:endParaRPr lang="es-AR" sz="2000"/>
          </a:p>
          <a:p>
            <a:r>
              <a:rPr lang="es-AR" sz="2000" b="1"/>
              <a:t>Reservorios</a:t>
            </a:r>
            <a:r>
              <a:rPr lang="es-AR" sz="2000"/>
              <a:t>: hombre sintomático o asintomático, animales o materia inanimada que tienen parásitos u otros microorganismos que pueden vivir, multiplicarse en ellos y ser fuentes de infección para un nuevo hospedador susceptible.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ChangeArrowheads="1"/>
          </p:cNvSpPr>
          <p:nvPr/>
        </p:nvSpPr>
        <p:spPr bwMode="auto">
          <a:xfrm>
            <a:off x="714375" y="571500"/>
            <a:ext cx="7994650" cy="584200"/>
          </a:xfrm>
          <a:prstGeom prst="rect">
            <a:avLst/>
          </a:prstGeom>
          <a:noFill/>
          <a:ln w="9525">
            <a:noFill/>
            <a:miter lim="800000"/>
            <a:headEnd/>
            <a:tailEnd/>
          </a:ln>
        </p:spPr>
        <p:txBody>
          <a:bodyPr>
            <a:spAutoFit/>
          </a:bodyPr>
          <a:lstStyle/>
          <a:p>
            <a:r>
              <a:rPr lang="es-ES" sz="3200" b="1">
                <a:solidFill>
                  <a:srgbClr val="333399"/>
                </a:solidFill>
                <a:cs typeface="Times New Roman" pitchFamily="18" charset="0"/>
              </a:rPr>
              <a:t>Conceptos Generales de Parasitología</a:t>
            </a:r>
            <a:r>
              <a:rPr lang="es-ES" sz="3200" b="1">
                <a:solidFill>
                  <a:srgbClr val="333399"/>
                </a:solidFill>
              </a:rPr>
              <a:t> </a:t>
            </a:r>
            <a:endParaRPr lang="en-GB" sz="3200" b="1">
              <a:solidFill>
                <a:srgbClr val="333399"/>
              </a:solidFill>
            </a:endParaRPr>
          </a:p>
        </p:txBody>
      </p:sp>
      <p:sp>
        <p:nvSpPr>
          <p:cNvPr id="21506" name="Rectangle 4"/>
          <p:cNvSpPr>
            <a:spLocks noChangeArrowheads="1"/>
          </p:cNvSpPr>
          <p:nvPr/>
        </p:nvSpPr>
        <p:spPr bwMode="auto">
          <a:xfrm>
            <a:off x="642938" y="1714500"/>
            <a:ext cx="8143875" cy="4359275"/>
          </a:xfrm>
          <a:prstGeom prst="rect">
            <a:avLst/>
          </a:prstGeom>
          <a:noFill/>
          <a:ln w="9525">
            <a:noFill/>
            <a:miter lim="800000"/>
            <a:headEnd/>
            <a:tailEnd/>
          </a:ln>
        </p:spPr>
        <p:txBody>
          <a:bodyPr>
            <a:spAutoFit/>
          </a:bodyPr>
          <a:lstStyle/>
          <a:p>
            <a:r>
              <a:rPr lang="es-AR" sz="2000" b="1"/>
              <a:t>Parásitos permanentes u obligados</a:t>
            </a:r>
            <a:r>
              <a:rPr lang="es-AR" sz="2000"/>
              <a:t>: son aquellos que deben necesariamente vivir gran parte de su ciclo de vida en su hospedador, de lo contrario perecen inmediatamente. Ejemplos: </a:t>
            </a:r>
            <a:r>
              <a:rPr lang="es-AR" sz="2000" i="1"/>
              <a:t>Ascaris lumbricoides, Giardia lamblia, Enterobius vermicularis, etc.</a:t>
            </a:r>
          </a:p>
          <a:p>
            <a:endParaRPr lang="es-AR" sz="2000"/>
          </a:p>
          <a:p>
            <a:r>
              <a:rPr lang="es-AR" sz="2000" b="1"/>
              <a:t>Parásitos temporarios o facultativos</a:t>
            </a:r>
            <a:r>
              <a:rPr lang="es-AR" sz="2000"/>
              <a:t>: son aquellos que están en contacto con el hospedador por corto tiempo mientras se alimenta o se relaciona con él. Ejemplo: </a:t>
            </a:r>
            <a:r>
              <a:rPr lang="es-AR" sz="2000" i="1"/>
              <a:t>Pulex irritans</a:t>
            </a:r>
            <a:r>
              <a:rPr lang="es-AR" sz="2000"/>
              <a:t> (pulga).</a:t>
            </a:r>
          </a:p>
          <a:p>
            <a:endParaRPr lang="es-AR" sz="2000"/>
          </a:p>
          <a:p>
            <a:r>
              <a:rPr lang="es-AR" sz="2000" b="1"/>
              <a:t>Endoparásitos</a:t>
            </a:r>
            <a:r>
              <a:rPr lang="es-AR" sz="2000"/>
              <a:t>: son aquellos que viven en el interior del organismo del hospedador.</a:t>
            </a:r>
          </a:p>
          <a:p>
            <a:endParaRPr lang="es-AR" sz="2000"/>
          </a:p>
          <a:p>
            <a:r>
              <a:rPr lang="es-AR" sz="2000" b="1"/>
              <a:t>Ectoparásitos</a:t>
            </a:r>
            <a:r>
              <a:rPr lang="es-AR" sz="2000"/>
              <a:t>: son aquellos que se ubican en la superficie del cuerpo del hospedador. Ejemplos: pulga.</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ChangeArrowheads="1"/>
          </p:cNvSpPr>
          <p:nvPr/>
        </p:nvSpPr>
        <p:spPr bwMode="auto">
          <a:xfrm>
            <a:off x="714375" y="571500"/>
            <a:ext cx="7994650" cy="584200"/>
          </a:xfrm>
          <a:prstGeom prst="rect">
            <a:avLst/>
          </a:prstGeom>
          <a:noFill/>
          <a:ln w="9525">
            <a:noFill/>
            <a:miter lim="800000"/>
            <a:headEnd/>
            <a:tailEnd/>
          </a:ln>
        </p:spPr>
        <p:txBody>
          <a:bodyPr>
            <a:spAutoFit/>
          </a:bodyPr>
          <a:lstStyle/>
          <a:p>
            <a:r>
              <a:rPr lang="es-ES" sz="3200" b="1">
                <a:solidFill>
                  <a:srgbClr val="333399"/>
                </a:solidFill>
                <a:cs typeface="Times New Roman" pitchFamily="18" charset="0"/>
              </a:rPr>
              <a:t>Conceptos Generales de Parasitología</a:t>
            </a:r>
            <a:r>
              <a:rPr lang="es-ES" sz="3200" b="1">
                <a:solidFill>
                  <a:srgbClr val="333399"/>
                </a:solidFill>
              </a:rPr>
              <a:t> </a:t>
            </a:r>
            <a:endParaRPr lang="en-GB" sz="3200" b="1">
              <a:solidFill>
                <a:srgbClr val="333399"/>
              </a:solidFill>
            </a:endParaRPr>
          </a:p>
        </p:txBody>
      </p:sp>
      <p:sp>
        <p:nvSpPr>
          <p:cNvPr id="22530" name="Rectangle 4"/>
          <p:cNvSpPr>
            <a:spLocks noChangeArrowheads="1"/>
          </p:cNvSpPr>
          <p:nvPr/>
        </p:nvSpPr>
        <p:spPr bwMode="auto">
          <a:xfrm>
            <a:off x="642938" y="1393825"/>
            <a:ext cx="8143875" cy="4629150"/>
          </a:xfrm>
          <a:prstGeom prst="rect">
            <a:avLst/>
          </a:prstGeom>
          <a:noFill/>
          <a:ln w="9525">
            <a:noFill/>
            <a:miter lim="800000"/>
            <a:headEnd/>
            <a:tailEnd/>
          </a:ln>
        </p:spPr>
        <p:txBody>
          <a:bodyPr>
            <a:spAutoFit/>
          </a:bodyPr>
          <a:lstStyle/>
          <a:p>
            <a:r>
              <a:rPr lang="es-AR" sz="2000" b="1"/>
              <a:t>Forma de penetración del parásito</a:t>
            </a:r>
          </a:p>
          <a:p>
            <a:endParaRPr lang="es-AR" sz="2000"/>
          </a:p>
          <a:p>
            <a:r>
              <a:rPr lang="es-AR" sz="2000" b="1"/>
              <a:t>Forma activa</a:t>
            </a:r>
            <a:r>
              <a:rPr lang="es-AR" sz="2000"/>
              <a:t>: el estado infectante del parásito puede penetrar a su hospedador a través de la piel. Ejemplo: uncinarias.</a:t>
            </a:r>
          </a:p>
          <a:p>
            <a:endParaRPr lang="es-AR" sz="2000"/>
          </a:p>
          <a:p>
            <a:r>
              <a:rPr lang="es-AR" sz="2000" b="1"/>
              <a:t>Forma pasiva</a:t>
            </a:r>
            <a:r>
              <a:rPr lang="es-AR" sz="2000"/>
              <a:t>: el agente infectante del parásito puede penetrar por inoculación de insectos hematófagos, por ejemplo </a:t>
            </a:r>
            <a:r>
              <a:rPr lang="es-AR" sz="2000" i="1"/>
              <a:t>Plasmodium sp</a:t>
            </a:r>
            <a:r>
              <a:rPr lang="es-AR" sz="2000"/>
              <a:t>. O por la ingesta de otras formas infectantes de los parásitos como quistes, huevos, etc.</a:t>
            </a:r>
          </a:p>
          <a:p>
            <a:endParaRPr lang="es-AR" sz="2000"/>
          </a:p>
          <a:p>
            <a:r>
              <a:rPr lang="es-AR" sz="1400" b="1"/>
              <a:t>Vector mecánico</a:t>
            </a:r>
            <a:r>
              <a:rPr lang="es-AR" sz="1400"/>
              <a:t>: es aquel artrópodo que transporta pasivamente en la superficie del cuerpo o en el interior de su tubo digestivo al agente infectante, sin que experimente ningún cambio ni se multiplique. Por lo tanto no existe asociación específica. Ejemplos: moscas, cucarachas, etc.</a:t>
            </a:r>
          </a:p>
          <a:p>
            <a:r>
              <a:rPr lang="es-AR" sz="1400" b="1"/>
              <a:t>Vector biológico</a:t>
            </a:r>
            <a:r>
              <a:rPr lang="es-AR" sz="1400"/>
              <a:t>: es aquel artrópodo con capacidad de alojar un agente infeccioso donde se multiplica eficientemente y forma parte ineludible de su ciclo evolutivo. Luego lo transporta hasta el hospedador susceptible, al cual debe acudir para volver a alimentarse. En este caso la asociación es específica porque el artrópodo es indispensable para completar el ciclo biológico.</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1999</TotalTime>
  <Words>3517</Words>
  <Application>Microsoft Macintosh PowerPoint</Application>
  <PresentationFormat>Presentación en pantalla (4:3)</PresentationFormat>
  <Paragraphs>630</Paragraphs>
  <Slides>63</Slides>
  <Notes>5</Notes>
  <HiddenSlides>0</HiddenSlides>
  <MMClips>0</MMClips>
  <ScaleCrop>false</ScaleCrop>
  <HeadingPairs>
    <vt:vector size="6" baseType="variant">
      <vt:variant>
        <vt:lpstr>Fuentes usadas</vt:lpstr>
      </vt:variant>
      <vt:variant>
        <vt:i4>5</vt:i4>
      </vt:variant>
      <vt:variant>
        <vt:lpstr>Plantilla de diseño</vt:lpstr>
      </vt:variant>
      <vt:variant>
        <vt:i4>1</vt:i4>
      </vt:variant>
      <vt:variant>
        <vt:lpstr>Títulos de diapositiva</vt:lpstr>
      </vt:variant>
      <vt:variant>
        <vt:i4>63</vt:i4>
      </vt:variant>
    </vt:vector>
  </HeadingPairs>
  <TitlesOfParts>
    <vt:vector size="69" baseType="lpstr">
      <vt:lpstr>Arial</vt:lpstr>
      <vt:lpstr>Calibri</vt:lpstr>
      <vt:lpstr>Times New Roman</vt:lpstr>
      <vt:lpstr>Arial Narrow</vt:lpstr>
      <vt:lpstr>Symbol</vt: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Trichomonas vaginalis</vt:lpstr>
      <vt:lpstr>Trichomonas vaginalis</vt:lpstr>
      <vt:lpstr>Trichomonas vaginalis</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eserra</dc:creator>
  <cp:lastModifiedBy>.</cp:lastModifiedBy>
  <cp:revision>66</cp:revision>
  <dcterms:created xsi:type="dcterms:W3CDTF">2012-05-16T23:01:57Z</dcterms:created>
  <dcterms:modified xsi:type="dcterms:W3CDTF">2018-10-23T17:33:38Z</dcterms:modified>
</cp:coreProperties>
</file>