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F593-0652-4ACB-BB47-3065F85FFC78}" type="datetimeFigureOut">
              <a:rPr lang="es-ES" smtClean="0"/>
              <a:t>19/04/2017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5B2E-4A73-45BE-818C-D08FF33102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41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F593-0652-4ACB-BB47-3065F85FFC78}" type="datetimeFigureOut">
              <a:rPr lang="es-ES" smtClean="0"/>
              <a:t>19/04/2017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5B2E-4A73-45BE-818C-D08FF33102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76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F593-0652-4ACB-BB47-3065F85FFC78}" type="datetimeFigureOut">
              <a:rPr lang="es-ES" smtClean="0"/>
              <a:t>19/04/2017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5B2E-4A73-45BE-818C-D08FF33102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302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imágenes en línea 3"/>
          <p:cNvSpPr>
            <a:spLocks noGrp="1"/>
          </p:cNvSpPr>
          <p:nvPr>
            <p:ph type="clipArt"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1176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5720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249834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fld id="{15E91D28-97AF-459B-A892-3CD42185174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491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F593-0652-4ACB-BB47-3065F85FFC78}" type="datetimeFigureOut">
              <a:rPr lang="es-ES" smtClean="0"/>
              <a:t>19/04/2017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5B2E-4A73-45BE-818C-D08FF33102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12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F593-0652-4ACB-BB47-3065F85FFC78}" type="datetimeFigureOut">
              <a:rPr lang="es-ES" smtClean="0"/>
              <a:t>19/04/2017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5B2E-4A73-45BE-818C-D08FF33102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792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F593-0652-4ACB-BB47-3065F85FFC78}" type="datetimeFigureOut">
              <a:rPr lang="es-ES" smtClean="0"/>
              <a:t>19/04/2017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5B2E-4A73-45BE-818C-D08FF33102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423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F593-0652-4ACB-BB47-3065F85FFC78}" type="datetimeFigureOut">
              <a:rPr lang="es-ES" smtClean="0"/>
              <a:t>19/04/2017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5B2E-4A73-45BE-818C-D08FF33102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02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F593-0652-4ACB-BB47-3065F85FFC78}" type="datetimeFigureOut">
              <a:rPr lang="es-ES" smtClean="0"/>
              <a:t>19/04/2017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5B2E-4A73-45BE-818C-D08FF33102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712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F593-0652-4ACB-BB47-3065F85FFC78}" type="datetimeFigureOut">
              <a:rPr lang="es-ES" smtClean="0"/>
              <a:t>19/04/2017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5B2E-4A73-45BE-818C-D08FF33102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04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F593-0652-4ACB-BB47-3065F85FFC78}" type="datetimeFigureOut">
              <a:rPr lang="es-ES" smtClean="0"/>
              <a:t>19/04/2017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5B2E-4A73-45BE-818C-D08FF33102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80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F593-0652-4ACB-BB47-3065F85FFC78}" type="datetimeFigureOut">
              <a:rPr lang="es-ES" smtClean="0"/>
              <a:t>19/04/2017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5B2E-4A73-45BE-818C-D08FF33102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164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F593-0652-4ACB-BB47-3065F85FFC78}" type="datetimeFigureOut">
              <a:rPr lang="es-ES" smtClean="0"/>
              <a:t>19/04/2017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75B2E-4A73-45BE-818C-D08FF33102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75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Cristalografía</a:t>
            </a:r>
            <a:br>
              <a:rPr lang="es-ES" dirty="0" smtClean="0"/>
            </a:br>
            <a:r>
              <a:rPr lang="es-ES" dirty="0" smtClean="0"/>
              <a:t>Simetría y clases cristalinas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2007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603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32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ES" b="1" dirty="0">
                <a:solidFill>
                  <a:schemeClr val="accent1">
                    <a:lumMod val="50000"/>
                  </a:schemeClr>
                </a:solidFill>
              </a:rPr>
              <a:t>PLATA-Ag</a:t>
            </a:r>
            <a:endParaRPr lang="es-ES" alt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486" name="Rectangle 6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09601" y="1403797"/>
            <a:ext cx="11071537" cy="50271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s-AR" altLang="es-ES" sz="1600" b="1" u="sng" dirty="0"/>
              <a:t>CRISTALOGRAFÍA</a:t>
            </a:r>
            <a:r>
              <a:rPr lang="es-AR" altLang="es-ES" sz="1600" u="sng" dirty="0"/>
              <a:t>:</a:t>
            </a:r>
            <a:r>
              <a:rPr lang="es-AR" altLang="es-ES" sz="1600" dirty="0"/>
              <a:t> Isométrico 4/m</a:t>
            </a:r>
            <a:r>
              <a:rPr lang="es-AR" altLang="es-ES" sz="1600" u="sng" dirty="0"/>
              <a:t>3</a:t>
            </a:r>
            <a:r>
              <a:rPr lang="es-AR" altLang="es-ES" sz="1600" dirty="0"/>
              <a:t>2/m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 sz="1600" b="1" u="sng" dirty="0" smtClean="0"/>
              <a:t>PROPIEDADES </a:t>
            </a:r>
            <a:r>
              <a:rPr lang="es-AR" altLang="es-ES" sz="1600" b="1" u="sng" dirty="0"/>
              <a:t>FÍSICAS</a:t>
            </a:r>
            <a:r>
              <a:rPr lang="es-AR" altLang="es-ES" sz="1600" dirty="0"/>
              <a:t>: H= 2 ½ -3  G= 10.5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 sz="1600" dirty="0"/>
              <a:t>Fractura: astillosa               Brillo: metálico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 sz="1600" dirty="0"/>
              <a:t>Color y Raya: blanco de plata      Otros: Maleable y dúctil</a:t>
            </a:r>
          </a:p>
          <a:p>
            <a:pPr>
              <a:buFont typeface="Wingdings" panose="05000000000000000000" pitchFamily="2" charset="2"/>
              <a:buNone/>
            </a:pPr>
            <a:endParaRPr lang="es-AR" altLang="es-ES" sz="1600" b="1" u="sng" dirty="0" smtClean="0"/>
          </a:p>
          <a:p>
            <a:pPr>
              <a:buFont typeface="Wingdings" panose="05000000000000000000" pitchFamily="2" charset="2"/>
              <a:buNone/>
            </a:pPr>
            <a:r>
              <a:rPr lang="es-AR" altLang="es-ES" sz="1600" b="1" u="sng" dirty="0" smtClean="0"/>
              <a:t>COMPOSICIÓN </a:t>
            </a:r>
            <a:r>
              <a:rPr lang="es-AR" altLang="es-ES" sz="1600" b="1" u="sng" dirty="0"/>
              <a:t>Y ESTRUCTURA</a:t>
            </a:r>
            <a:r>
              <a:rPr lang="es-AR" altLang="es-ES" sz="1600" dirty="0"/>
              <a:t>: La plata nativa contiene frecuentemente mercurio, cobre y oro en aleación. La amalgama es una solución sólida de plata y mercurio. La estructura de la plata está basada en un empaquetamiento cúbico compacto de átomos de Ag.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 sz="1600" b="1" u="sng" dirty="0"/>
              <a:t>FORMA DE PRESENTARSE</a:t>
            </a:r>
            <a:r>
              <a:rPr lang="es-AR" altLang="es-ES" sz="1600" dirty="0"/>
              <a:t>: Comúnmente se da en cristales mal formados y en grupos ramosos, arborescentes y reticulados. Masas irregulares, placas y escamas.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 sz="1600" b="1" u="sng" dirty="0"/>
              <a:t>DIAGNÓSTICO</a:t>
            </a:r>
            <a:r>
              <a:rPr lang="es-AR" altLang="es-ES" sz="1600" u="sng" dirty="0"/>
              <a:t>:</a:t>
            </a:r>
            <a:r>
              <a:rPr lang="es-AR" altLang="es-ES" sz="1600" dirty="0"/>
              <a:t> Naturaleza maleable, su color de superficie fresca y su alto peso específico.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 sz="1600" b="1" u="sng" dirty="0"/>
              <a:t>GÉNESIS</a:t>
            </a:r>
            <a:r>
              <a:rPr lang="es-AR" altLang="es-ES" sz="1600" dirty="0"/>
              <a:t>: yacimientos hidrotermales de alta temperatura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 sz="1600" b="1" u="sng" dirty="0"/>
              <a:t>YACIMIENTOS</a:t>
            </a:r>
            <a:r>
              <a:rPr lang="es-AR" altLang="es-ES" sz="1600" u="sng" dirty="0"/>
              <a:t>:</a:t>
            </a:r>
            <a:r>
              <a:rPr lang="es-AR" altLang="es-ES" sz="1600" dirty="0"/>
              <a:t> Noruega, Canadá, Perú, España, México y los Estados Unidos.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 sz="1600" b="1" u="sng" dirty="0"/>
              <a:t>EMPLEO</a:t>
            </a:r>
            <a:r>
              <a:rPr lang="es-AR" altLang="es-ES" sz="1600" dirty="0"/>
              <a:t>: </a:t>
            </a:r>
            <a:r>
              <a:rPr lang="es-AR" altLang="es-ES" sz="1600" dirty="0">
                <a:solidFill>
                  <a:srgbClr val="00B050"/>
                </a:solidFill>
              </a:rPr>
              <a:t>Emulsiones fotográficas</a:t>
            </a:r>
            <a:r>
              <a:rPr lang="es-AR" altLang="es-ES" sz="1600" dirty="0"/>
              <a:t>, plateado, aleaciones con cobre, cubiertos de mesa y equipos electrónicos. Como mena de plata aunque la mayor parte de la producción mundial proviene de otros minerales (acantita, proustita, pirargirita)</a:t>
            </a:r>
          </a:p>
          <a:p>
            <a:pPr>
              <a:buFont typeface="Wingdings" panose="05000000000000000000" pitchFamily="2" charset="2"/>
              <a:buNone/>
            </a:pPr>
            <a:endParaRPr lang="es-AR" altLang="es-ES" sz="1600" dirty="0"/>
          </a:p>
          <a:p>
            <a:endParaRPr lang="es-ES" altLang="es-ES" sz="1600" dirty="0"/>
          </a:p>
        </p:txBody>
      </p:sp>
      <p:pic>
        <p:nvPicPr>
          <p:cNvPr id="20488" name="Picture 8" descr="plat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9964" y="188914"/>
            <a:ext cx="3240087" cy="2592387"/>
          </a:xfrm>
        </p:spPr>
      </p:pic>
    </p:spTree>
    <p:extLst>
      <p:ext uri="{BB962C8B-B14F-4D97-AF65-F5344CB8AC3E}">
        <p14:creationId xmlns:p14="http://schemas.microsoft.com/office/powerpoint/2010/main" val="94534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44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1" y="188913"/>
            <a:ext cx="11180233" cy="1152525"/>
          </a:xfrm>
        </p:spPr>
        <p:txBody>
          <a:bodyPr>
            <a:normAutofit/>
          </a:bodyPr>
          <a:lstStyle/>
          <a:p>
            <a:r>
              <a:rPr lang="es-AR" altLang="es-ES" sz="4800" b="1" dirty="0">
                <a:solidFill>
                  <a:schemeClr val="accent1">
                    <a:lumMod val="50000"/>
                  </a:schemeClr>
                </a:solidFill>
              </a:rPr>
              <a:t>COBRE-Cu</a:t>
            </a:r>
            <a:endParaRPr lang="es-ES" altLang="es-E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09601" y="1343473"/>
            <a:ext cx="11180233" cy="53276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600" b="1" u="sng" dirty="0"/>
              <a:t>CRISTALOGRAFÍA</a:t>
            </a:r>
            <a:r>
              <a:rPr lang="es-AR" altLang="es-ES" sz="1600" u="sng" dirty="0"/>
              <a:t>:</a:t>
            </a:r>
            <a:r>
              <a:rPr lang="es-AR" altLang="es-ES" sz="1600" dirty="0"/>
              <a:t> Isométrico 4/m</a:t>
            </a:r>
            <a:r>
              <a:rPr lang="es-AR" altLang="es-ES" sz="1600" u="sng" dirty="0"/>
              <a:t>3</a:t>
            </a:r>
            <a:r>
              <a:rPr lang="es-AR" altLang="es-ES" sz="1600" dirty="0"/>
              <a:t>2/m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600" b="1" u="sng" dirty="0" smtClean="0"/>
              <a:t>PROPIEDADES </a:t>
            </a:r>
            <a:r>
              <a:rPr lang="es-AR" altLang="es-ES" sz="1600" b="1" u="sng" dirty="0"/>
              <a:t>FÍSICAS</a:t>
            </a:r>
            <a:r>
              <a:rPr lang="es-AR" altLang="es-ES" sz="1600" dirty="0"/>
              <a:t>: H=2 ½ -3   G=8.9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600" dirty="0"/>
              <a:t>Fractura: astillosa           Brillo: metálico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600" dirty="0"/>
              <a:t>Color: rojo cobre                Raya: roja    Otros: Muy dúctil y maleable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AR" altLang="es-ES" sz="1600" b="1" u="sng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600" b="1" u="sng" dirty="0" smtClean="0"/>
              <a:t>COMPOSICIÓN </a:t>
            </a:r>
            <a:r>
              <a:rPr lang="es-AR" altLang="es-ES" sz="1600" b="1" u="sng" dirty="0"/>
              <a:t>Y ESTRUCTURA</a:t>
            </a:r>
            <a:r>
              <a:rPr lang="es-AR" altLang="es-ES" sz="1600" dirty="0"/>
              <a:t>: El cobre nativo contiene generalmente pequeñas cantidades de plata, bismuto, mercurio, arsénico y antimonio. La estructura del cobre está basada en el empaquetamiento cúbico compacto de los átomos de Cu.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600" b="1" u="sng" dirty="0"/>
              <a:t>FORMA DE PRESENTARSE</a:t>
            </a:r>
            <a:r>
              <a:rPr lang="es-AR" altLang="es-ES" sz="1600" dirty="0"/>
              <a:t>: Los cristales aparecen normalmente mal formados y en ramas o grupos arborescentes. Generalmente se da en masas, placas y escamas irregulares, en formas torcidas y en alambre.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600" b="1" u="sng" dirty="0"/>
              <a:t>DIAGNÓSTICO</a:t>
            </a:r>
            <a:r>
              <a:rPr lang="es-AR" altLang="es-ES" sz="1600" u="sng" dirty="0"/>
              <a:t>:</a:t>
            </a:r>
            <a:r>
              <a:rPr lang="es-AR" altLang="es-ES" sz="1600" dirty="0"/>
              <a:t> El cobre nativo puede reconocerse por su color rojo en superficie reciente, su fractura astillosa, su gran peso específico y su maleabilidad.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600" b="1" u="sng" dirty="0"/>
              <a:t>GÉNESIS</a:t>
            </a:r>
            <a:r>
              <a:rPr lang="es-AR" altLang="es-ES" sz="1600" u="sng" dirty="0"/>
              <a:t>:</a:t>
            </a:r>
            <a:r>
              <a:rPr lang="es-AR" altLang="es-ES" sz="1600" dirty="0"/>
              <a:t> Los yacimientos primarios están asociados a lavas basálticas donde el cobre nativo aparece como resultado de una reacción de soluciones hidrotermales con minerales de óxidos de hierro.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600" b="1" u="sng" dirty="0"/>
              <a:t>YACIMIENTOS</a:t>
            </a:r>
            <a:r>
              <a:rPr lang="es-AR" altLang="es-ES" sz="1600" u="sng" dirty="0"/>
              <a:t>:</a:t>
            </a:r>
            <a:r>
              <a:rPr lang="es-AR" altLang="es-ES" sz="1600" dirty="0"/>
              <a:t> Los depósitos de cobre nativo más importantes en el mundo se hallan en la Península de </a:t>
            </a:r>
            <a:r>
              <a:rPr lang="es-AR" altLang="es-ES" sz="1600" dirty="0" err="1"/>
              <a:t>Keweenaw</a:t>
            </a:r>
            <a:r>
              <a:rPr lang="es-AR" altLang="es-ES" sz="1600" dirty="0"/>
              <a:t>, Michigan. También en Estados Unidos y Bolivia.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600" b="1" u="sng" dirty="0"/>
              <a:t>EMPLEO</a:t>
            </a:r>
            <a:r>
              <a:rPr lang="es-AR" altLang="es-ES" sz="1600" dirty="0"/>
              <a:t>: Los sulfuros de cobre son la principal mena del metal. Usos eléctricos, cables, aleaciones como bronce.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600" b="1" u="sng" dirty="0"/>
              <a:t>ETIMOLOGÍA</a:t>
            </a:r>
            <a:r>
              <a:rPr lang="es-AR" altLang="es-ES" sz="1600" b="1" dirty="0"/>
              <a:t>:</a:t>
            </a:r>
            <a:r>
              <a:rPr lang="es-AR" altLang="es-ES" sz="1600" dirty="0"/>
              <a:t> de </a:t>
            </a:r>
            <a:r>
              <a:rPr lang="es-AR" altLang="es-ES" sz="1600" dirty="0" err="1"/>
              <a:t>cuprus</a:t>
            </a:r>
            <a:r>
              <a:rPr lang="es-AR" altLang="es-ES" sz="1600" dirty="0"/>
              <a:t> (Siria), donde se encontró por primera vez.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1600" dirty="0"/>
          </a:p>
        </p:txBody>
      </p:sp>
      <p:pic>
        <p:nvPicPr>
          <p:cNvPr id="23558" name="Picture 6" descr="cobr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6589" y="188913"/>
            <a:ext cx="2143125" cy="2133600"/>
          </a:xfrm>
        </p:spPr>
      </p:pic>
    </p:spTree>
    <p:extLst>
      <p:ext uri="{BB962C8B-B14F-4D97-AF65-F5344CB8AC3E}">
        <p14:creationId xmlns:p14="http://schemas.microsoft.com/office/powerpoint/2010/main" val="93839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63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1" y="244476"/>
            <a:ext cx="11180233" cy="1023938"/>
          </a:xfrm>
        </p:spPr>
        <p:txBody>
          <a:bodyPr/>
          <a:lstStyle/>
          <a:p>
            <a:r>
              <a:rPr lang="es-AR" altLang="es-ES" b="1" dirty="0">
                <a:solidFill>
                  <a:schemeClr val="accent1">
                    <a:lumMod val="50000"/>
                  </a:schemeClr>
                </a:solidFill>
              </a:rPr>
              <a:t>PLATINO-Pt</a:t>
            </a:r>
            <a:endParaRPr lang="es-ES" alt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09601" y="1308034"/>
            <a:ext cx="11180233" cy="55895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600" b="1" u="sng" dirty="0"/>
              <a:t>CRISTALOGRAFÍA</a:t>
            </a:r>
            <a:r>
              <a:rPr lang="es-AR" altLang="es-ES" sz="1600" dirty="0"/>
              <a:t>: Isométrica 4/m</a:t>
            </a:r>
            <a:r>
              <a:rPr lang="es-AR" altLang="es-ES" sz="1600" u="sng" dirty="0"/>
              <a:t>3</a:t>
            </a:r>
            <a:r>
              <a:rPr lang="es-AR" altLang="es-ES" sz="1600" dirty="0"/>
              <a:t>2/m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600" b="1" u="sng" dirty="0" smtClean="0"/>
              <a:t>PROPIEDADES </a:t>
            </a:r>
            <a:r>
              <a:rPr lang="es-AR" altLang="es-ES" sz="1600" b="1" u="sng" dirty="0"/>
              <a:t>FÍSICAS</a:t>
            </a:r>
            <a:r>
              <a:rPr lang="es-AR" altLang="es-ES" sz="1600" dirty="0"/>
              <a:t>: H=4-4 ½    G=21.45 puro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600" dirty="0"/>
              <a:t>Color: gris de acero     Brillo: reluciente    Raya: gris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600" dirty="0"/>
              <a:t>Otros: es magnético cuando es rico en hierro. Maleable y dúctil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AR" altLang="es-ES" sz="1600" b="1" u="sng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600" b="1" u="sng" dirty="0" smtClean="0"/>
              <a:t>COMPOSICIÓN </a:t>
            </a:r>
            <a:r>
              <a:rPr lang="es-AR" altLang="es-ES" sz="1600" b="1" u="sng" dirty="0"/>
              <a:t>Y ESTRUCTURA</a:t>
            </a:r>
            <a:r>
              <a:rPr lang="es-AR" altLang="es-ES" sz="1600" dirty="0"/>
              <a:t>: contiene normalmente en aleación diversos porcentajes de Fe y pequeñas cantidades de Ir, Os, Rh, Pd, </a:t>
            </a:r>
            <a:r>
              <a:rPr lang="es-AR" altLang="es-ES" sz="1600" dirty="0" err="1"/>
              <a:t>tb</a:t>
            </a:r>
            <a:r>
              <a:rPr lang="es-AR" altLang="es-ES" sz="1600" dirty="0"/>
              <a:t> Cu, Au y Ni. La estructura del platino está basada en un empaquetamiento cúbico compacto de átomos de Pt.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600" b="1" u="sng" dirty="0"/>
              <a:t>FORMA DE PRESENTARSE</a:t>
            </a:r>
            <a:r>
              <a:rPr lang="es-AR" altLang="es-ES" sz="1600" dirty="0"/>
              <a:t>: Los cristales cúbicos normalmente están deformados. Se encuentra por lo general en granos y escamas, en masas irregulares y pepitas de gran tamaño.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600" b="1" u="sng" dirty="0"/>
              <a:t>DIAGNÓSTICO</a:t>
            </a:r>
            <a:r>
              <a:rPr lang="es-AR" altLang="es-ES" sz="1600" dirty="0"/>
              <a:t>: Queda determinado por su alto peso específico, su maleabilidad y su color acerado.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600" b="1" u="sng" dirty="0"/>
              <a:t>GÉNESIS</a:t>
            </a:r>
            <a:r>
              <a:rPr lang="es-AR" altLang="es-ES" sz="1600" u="sng" dirty="0"/>
              <a:t>:</a:t>
            </a:r>
            <a:r>
              <a:rPr lang="es-AR" altLang="es-ES" sz="1600" dirty="0"/>
              <a:t> </a:t>
            </a:r>
            <a:r>
              <a:rPr lang="es-ES" altLang="es-ES" sz="1800" dirty="0"/>
              <a:t>En las rocas ígneas </a:t>
            </a:r>
            <a:r>
              <a:rPr lang="es-ES" altLang="es-ES" sz="1800" dirty="0" err="1"/>
              <a:t>ultrabásicas</a:t>
            </a:r>
            <a:r>
              <a:rPr lang="es-ES" altLang="es-ES" sz="1800" dirty="0"/>
              <a:t>, precisamente en dunitas en asociación con olivino, cromita, </a:t>
            </a:r>
            <a:r>
              <a:rPr lang="es-ES" altLang="es-ES" sz="1800" dirty="0" err="1"/>
              <a:t>piroxeno</a:t>
            </a:r>
            <a:r>
              <a:rPr lang="es-ES" altLang="es-ES" sz="1800" dirty="0"/>
              <a:t> y magnetita. También en placeres asociados a los macizos de dichas rocas.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800" b="1" u="sng" dirty="0"/>
              <a:t>YACIMIENTOS</a:t>
            </a:r>
            <a:r>
              <a:rPr lang="es-AR" altLang="es-ES" sz="1800" u="sng" dirty="0"/>
              <a:t>:</a:t>
            </a:r>
            <a:r>
              <a:rPr lang="es-AR" altLang="es-ES" sz="1800" dirty="0"/>
              <a:t> Colombia, Canadá, Sudáfrica, CIS, Estados Unidos.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800" b="1" u="sng" dirty="0"/>
              <a:t>EMPLEO</a:t>
            </a:r>
            <a:r>
              <a:rPr lang="es-AR" altLang="es-ES" sz="1800" dirty="0"/>
              <a:t>: Como catalizador para controlar las emisiones de escape de los automóviles y las industrias químicas y de petróleo. También lo usan odontólogos, en joyería.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800" b="1" u="sng" dirty="0"/>
              <a:t>ETIMOLOGÍA</a:t>
            </a:r>
            <a:r>
              <a:rPr lang="es-AR" altLang="es-ES" sz="1800" dirty="0"/>
              <a:t>:</a:t>
            </a:r>
            <a:r>
              <a:rPr lang="es-ES" altLang="es-ES" sz="1800" dirty="0"/>
              <a:t>Recibió su nombre por su parecido con la plata con la que inicialmente se confundió. </a:t>
            </a:r>
          </a:p>
        </p:txBody>
      </p:sp>
      <p:pic>
        <p:nvPicPr>
          <p:cNvPr id="25606" name="Picture 6" descr="platino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96225" y="0"/>
            <a:ext cx="2603500" cy="2603500"/>
          </a:xfrm>
        </p:spPr>
      </p:pic>
    </p:spTree>
    <p:extLst>
      <p:ext uri="{BB962C8B-B14F-4D97-AF65-F5344CB8AC3E}">
        <p14:creationId xmlns:p14="http://schemas.microsoft.com/office/powerpoint/2010/main" val="39277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54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1" y="244476"/>
            <a:ext cx="11180233" cy="1096962"/>
          </a:xfrm>
        </p:spPr>
        <p:txBody>
          <a:bodyPr/>
          <a:lstStyle/>
          <a:p>
            <a:r>
              <a:rPr lang="es-AR" altLang="es-ES" b="1" dirty="0">
                <a:solidFill>
                  <a:schemeClr val="accent1">
                    <a:lumMod val="50000"/>
                  </a:schemeClr>
                </a:solidFill>
              </a:rPr>
              <a:t>HIERRO-Fe</a:t>
            </a:r>
            <a:endParaRPr lang="es-ES" alt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09601" y="1343473"/>
            <a:ext cx="11058658" cy="55165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AR" altLang="es-ES" sz="1600" b="1" u="sng" dirty="0"/>
              <a:t>CRISTALOGRAFÍA</a:t>
            </a:r>
            <a:r>
              <a:rPr lang="es-AR" altLang="es-ES" sz="1600" u="sng" dirty="0"/>
              <a:t>:</a:t>
            </a:r>
            <a:r>
              <a:rPr lang="es-AR" altLang="es-ES" sz="1600" dirty="0"/>
              <a:t>  Isométrico  4/m</a:t>
            </a:r>
            <a:r>
              <a:rPr lang="es-AR" altLang="es-ES" sz="1600" u="sng" dirty="0"/>
              <a:t>3</a:t>
            </a:r>
            <a:r>
              <a:rPr lang="es-AR" altLang="es-ES" sz="1600" dirty="0"/>
              <a:t>2/m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 sz="1600" b="1" u="sng" dirty="0" smtClean="0"/>
              <a:t>PROPIEDADES </a:t>
            </a:r>
            <a:r>
              <a:rPr lang="es-AR" altLang="es-ES" sz="1600" b="1" u="sng" dirty="0"/>
              <a:t>FÍSICAS</a:t>
            </a:r>
            <a:r>
              <a:rPr lang="es-AR" altLang="es-ES" sz="1600" dirty="0"/>
              <a:t>:   H= 4 ½  G= 7.3 a 7.9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 sz="1600" dirty="0"/>
              <a:t>Fractura: astillosa      Color: Gris acerado a negro    Brillo: metálico     Otros: Magnético y Maleable</a:t>
            </a:r>
          </a:p>
          <a:p>
            <a:pPr>
              <a:buFont typeface="Wingdings" panose="05000000000000000000" pitchFamily="2" charset="2"/>
              <a:buNone/>
            </a:pPr>
            <a:endParaRPr lang="es-AR" altLang="es-ES" sz="1600" b="1" u="sng" dirty="0" smtClean="0"/>
          </a:p>
          <a:p>
            <a:pPr>
              <a:buFont typeface="Wingdings" panose="05000000000000000000" pitchFamily="2" charset="2"/>
              <a:buNone/>
            </a:pPr>
            <a:endParaRPr lang="es-AR" altLang="es-ES" sz="1600" b="1" u="sng" dirty="0"/>
          </a:p>
          <a:p>
            <a:pPr>
              <a:buFont typeface="Wingdings" panose="05000000000000000000" pitchFamily="2" charset="2"/>
              <a:buNone/>
            </a:pPr>
            <a:r>
              <a:rPr lang="es-AR" altLang="es-ES" sz="1600" b="1" u="sng" dirty="0" smtClean="0"/>
              <a:t>COMPOSICIÓN </a:t>
            </a:r>
            <a:r>
              <a:rPr lang="es-AR" altLang="es-ES" sz="1600" b="1" u="sng" dirty="0"/>
              <a:t>Y ESTRUCTURA</a:t>
            </a:r>
            <a:r>
              <a:rPr lang="es-AR" altLang="es-ES" sz="1600" dirty="0"/>
              <a:t>: siempre con algo de níquel y pequeñas cantidades de Co, Cu, Mn, S, C. La </a:t>
            </a:r>
            <a:r>
              <a:rPr lang="es-AR" altLang="es-ES" sz="1600" dirty="0" err="1"/>
              <a:t>kamacita</a:t>
            </a:r>
            <a:r>
              <a:rPr lang="es-AR" altLang="es-ES" sz="1600" dirty="0"/>
              <a:t> tiene un 5.5 % de Ni. La </a:t>
            </a:r>
            <a:r>
              <a:rPr lang="es-AR" altLang="es-ES" sz="1600" dirty="0" err="1"/>
              <a:t>taenita</a:t>
            </a:r>
            <a:r>
              <a:rPr lang="es-AR" altLang="es-ES" sz="1600" dirty="0"/>
              <a:t> varía su % en Ni.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 sz="1600" b="1" u="sng" dirty="0"/>
              <a:t>FORMA DE PRESENTARSE</a:t>
            </a:r>
            <a:r>
              <a:rPr lang="es-AR" altLang="es-ES" sz="1600" dirty="0"/>
              <a:t>: cristales raros. Terrestre: en nódulos y masas grandes, meteórico: en placas grandes y masas laminares, y en regular </a:t>
            </a:r>
            <a:r>
              <a:rPr lang="es-AR" altLang="es-ES" sz="1600" dirty="0" err="1"/>
              <a:t>intercrecimiento</a:t>
            </a:r>
            <a:r>
              <a:rPr lang="es-AR" altLang="es-ES" sz="1600" dirty="0"/>
              <a:t> con ferroníquel (</a:t>
            </a:r>
            <a:r>
              <a:rPr lang="es-AR" altLang="es-ES" sz="1600" dirty="0" err="1"/>
              <a:t>taenita</a:t>
            </a:r>
            <a:r>
              <a:rPr lang="es-AR" altLang="es-ES" sz="1600" dirty="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 sz="1600" b="1" u="sng" dirty="0"/>
              <a:t>DIAGNÓSTICO</a:t>
            </a:r>
            <a:r>
              <a:rPr lang="es-AR" altLang="es-ES" sz="1600" u="sng" dirty="0"/>
              <a:t>:</a:t>
            </a:r>
            <a:r>
              <a:rPr lang="es-AR" altLang="es-ES" sz="1600" dirty="0"/>
              <a:t> Puede reconocerse por su fuerte magnetismo, su maleabilidad y la pátina de óxido que cubre su superficie.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 sz="1600" b="1" u="sng" dirty="0"/>
              <a:t>GÉNESIS</a:t>
            </a:r>
            <a:r>
              <a:rPr lang="es-AR" altLang="es-ES" sz="1600" u="sng" dirty="0"/>
              <a:t>:</a:t>
            </a:r>
            <a:r>
              <a:rPr lang="es-AR" altLang="es-ES" sz="1600" dirty="0"/>
              <a:t> Aparece como hierro terrestre y en meteoritos. El hierro está normalmente presente como Fe2+ o Fe3+ en magnetita o hidróxidos como la goethita (</a:t>
            </a:r>
            <a:r>
              <a:rPr lang="es-AR" altLang="es-ES" sz="1600" dirty="0" err="1"/>
              <a:t>FeO.OH</a:t>
            </a:r>
            <a:r>
              <a:rPr lang="es-AR" altLang="es-ES" sz="1600" dirty="0"/>
              <a:t>).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 sz="1600" b="1" u="sng" dirty="0"/>
              <a:t>YACIMIENTOS</a:t>
            </a:r>
            <a:r>
              <a:rPr lang="es-AR" altLang="es-ES" sz="1600" dirty="0"/>
              <a:t>: Groenlandia, Oregón.</a:t>
            </a:r>
          </a:p>
          <a:p>
            <a:pPr>
              <a:buFont typeface="Wingdings" panose="05000000000000000000" pitchFamily="2" charset="2"/>
              <a:buNone/>
            </a:pPr>
            <a:endParaRPr lang="es-AR" altLang="es-ES" sz="1600" dirty="0"/>
          </a:p>
          <a:p>
            <a:pPr>
              <a:buFont typeface="Wingdings" panose="05000000000000000000" pitchFamily="2" charset="2"/>
              <a:buNone/>
            </a:pPr>
            <a:endParaRPr lang="es-AR" altLang="es-ES" sz="1600" dirty="0"/>
          </a:p>
          <a:p>
            <a:pPr>
              <a:buFont typeface="Wingdings" panose="05000000000000000000" pitchFamily="2" charset="2"/>
              <a:buNone/>
            </a:pPr>
            <a:endParaRPr lang="es-ES" altLang="es-ES" sz="1600" dirty="0"/>
          </a:p>
        </p:txBody>
      </p:sp>
      <p:pic>
        <p:nvPicPr>
          <p:cNvPr id="27653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4426" y="115888"/>
            <a:ext cx="3203575" cy="2881312"/>
          </a:xfrm>
        </p:spPr>
      </p:pic>
    </p:spTree>
    <p:extLst>
      <p:ext uri="{BB962C8B-B14F-4D97-AF65-F5344CB8AC3E}">
        <p14:creationId xmlns:p14="http://schemas.microsoft.com/office/powerpoint/2010/main" val="401775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1919289" y="908050"/>
            <a:ext cx="8486775" cy="6286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 panose="020B0A04020102020204" pitchFamily="34" charset="0"/>
              </a:rPr>
              <a:t>Son las posibles combinaciones de los elementos de simetría </a:t>
            </a:r>
          </a:p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 panose="020B0A04020102020204" pitchFamily="34" charset="0"/>
              </a:rPr>
              <a:t>compatibles con el medio periódico que pueden operar en tres dimensiones</a:t>
            </a: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 rot="5400000">
            <a:off x="8724107" y="2456657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s-ES" altLang="es-ES"/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7608888" y="1916114"/>
            <a:ext cx="2514600" cy="314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    2    3    4    6    m</a:t>
            </a: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7608888" y="3068639"/>
            <a:ext cx="2514600" cy="314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    2    3    4    6    m</a:t>
            </a: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7464425" y="3644901"/>
            <a:ext cx="2895600" cy="314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2mm   3m   4mm   6mm</a:t>
            </a: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2782889" y="260351"/>
            <a:ext cx="7153275" cy="428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GRUPOS PUNTUALES TRIDIMENSIONALES</a:t>
            </a:r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1919289" y="2276476"/>
            <a:ext cx="4676775" cy="9429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 panose="020B0A04020102020204" pitchFamily="34" charset="0"/>
              </a:rPr>
              <a:t>Antes con los elementos de simetria </a:t>
            </a:r>
          </a:p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 panose="020B0A04020102020204" pitchFamily="34" charset="0"/>
              </a:rPr>
              <a:t>que operan en un plano formamos</a:t>
            </a:r>
          </a:p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 panose="020B0A04020102020204" pitchFamily="34" charset="0"/>
              </a:rPr>
              <a:t> los grupos puntuales planos</a:t>
            </a:r>
          </a:p>
        </p:txBody>
      </p:sp>
      <p:sp>
        <p:nvSpPr>
          <p:cNvPr id="17417" name="AutoShape 9"/>
          <p:cNvSpPr>
            <a:spLocks/>
          </p:cNvSpPr>
          <p:nvPr/>
        </p:nvSpPr>
        <p:spPr bwMode="auto">
          <a:xfrm>
            <a:off x="6888164" y="1844675"/>
            <a:ext cx="287337" cy="2089150"/>
          </a:xfrm>
          <a:prstGeom prst="leftBrace">
            <a:avLst>
              <a:gd name="adj1" fmla="val 60589"/>
              <a:gd name="adj2" fmla="val 50000"/>
            </a:avLst>
          </a:prstGeom>
          <a:noFill/>
          <a:ln w="349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1863726" y="4797425"/>
            <a:ext cx="4448175" cy="1257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 panose="020B0A04020102020204" pitchFamily="34" charset="0"/>
              </a:rPr>
              <a:t>Del mismo modo con los elementos</a:t>
            </a:r>
          </a:p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 panose="020B0A04020102020204" pitchFamily="34" charset="0"/>
              </a:rPr>
              <a:t>de simetria que operan en tres</a:t>
            </a:r>
          </a:p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 panose="020B0A04020102020204" pitchFamily="34" charset="0"/>
              </a:rPr>
              <a:t>dimensiones podemos formar los </a:t>
            </a:r>
          </a:p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 panose="020B0A04020102020204" pitchFamily="34" charset="0"/>
              </a:rPr>
              <a:t>grupos puntuales tridimensionales</a:t>
            </a:r>
          </a:p>
        </p:txBody>
      </p:sp>
      <p:sp>
        <p:nvSpPr>
          <p:cNvPr id="17419" name="WordArt 11"/>
          <p:cNvSpPr>
            <a:spLocks noChangeArrowheads="1" noChangeShapeType="1" noTextEdit="1"/>
          </p:cNvSpPr>
          <p:nvPr/>
        </p:nvSpPr>
        <p:spPr bwMode="auto">
          <a:xfrm>
            <a:off x="7175500" y="4581526"/>
            <a:ext cx="3200400" cy="314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n-NO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  2  3  4  6  m  i  3  4  6</a:t>
            </a:r>
            <a:endParaRPr lang="es-ES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 rot="5400000">
            <a:off x="8579644" y="5120482"/>
            <a:ext cx="431800" cy="360362"/>
          </a:xfrm>
          <a:prstGeom prst="rightArrow">
            <a:avLst>
              <a:gd name="adj1" fmla="val 50000"/>
              <a:gd name="adj2" fmla="val 29956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s-ES" altLang="es-ES"/>
          </a:p>
        </p:txBody>
      </p:sp>
      <p:sp>
        <p:nvSpPr>
          <p:cNvPr id="17421" name="WordArt 13"/>
          <p:cNvSpPr>
            <a:spLocks noChangeArrowheads="1" noChangeShapeType="1" noTextEdit="1"/>
          </p:cNvSpPr>
          <p:nvPr/>
        </p:nvSpPr>
        <p:spPr bwMode="auto">
          <a:xfrm>
            <a:off x="7575550" y="5661026"/>
            <a:ext cx="2552700" cy="9429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32 grupos puntuales</a:t>
            </a:r>
          </a:p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tridimensionales o </a:t>
            </a:r>
          </a:p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clases cristalinas</a:t>
            </a:r>
          </a:p>
        </p:txBody>
      </p:sp>
      <p:sp>
        <p:nvSpPr>
          <p:cNvPr id="17422" name="AutoShape 14"/>
          <p:cNvSpPr>
            <a:spLocks/>
          </p:cNvSpPr>
          <p:nvPr/>
        </p:nvSpPr>
        <p:spPr bwMode="auto">
          <a:xfrm>
            <a:off x="6527800" y="4652963"/>
            <a:ext cx="431800" cy="1871662"/>
          </a:xfrm>
          <a:prstGeom prst="leftBrace">
            <a:avLst>
              <a:gd name="adj1" fmla="val 36121"/>
              <a:gd name="adj2" fmla="val 50000"/>
            </a:avLst>
          </a:prstGeom>
          <a:noFill/>
          <a:ln w="349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10199688" y="4508500"/>
            <a:ext cx="215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9840913" y="4508500"/>
            <a:ext cx="215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9551988" y="4508500"/>
            <a:ext cx="215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66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068639"/>
            <a:ext cx="7777162" cy="35147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2782889" y="260351"/>
            <a:ext cx="7153275" cy="428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GRUPOS PUNTUALES TRIDIMENSIONALES</a:t>
            </a: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4511675" y="908051"/>
            <a:ext cx="2971800" cy="314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(CLASES CRISTALINAS)</a:t>
            </a: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1919288" y="1341438"/>
            <a:ext cx="8534400" cy="723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Son las 32 combinaciones de simetria no identicas posibles </a:t>
            </a:r>
          </a:p>
          <a:p>
            <a:pPr algn="ctr"/>
            <a:r>
              <a:rPr lang="es-E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que se cortan en un punto.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3792539" y="2276475"/>
            <a:ext cx="49244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(Cualquier objeto o cristal puede ser </a:t>
            </a:r>
          </a:p>
          <a:p>
            <a:pPr algn="ctr"/>
            <a:r>
              <a:rPr lang="es-ES" sz="1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clasificado en una de las 32 clases o grupos)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424113" y="3573464"/>
            <a:ext cx="1223962" cy="28733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495551" y="4005264"/>
            <a:ext cx="1223963" cy="28733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495550" y="4868863"/>
            <a:ext cx="1296988" cy="36036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2495551" y="5373689"/>
            <a:ext cx="1223963" cy="28733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495551" y="6165850"/>
            <a:ext cx="1223963" cy="2873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1516" name="WordArt 12"/>
          <p:cNvSpPr>
            <a:spLocks noChangeArrowheads="1" noChangeShapeType="1" noTextEdit="1"/>
          </p:cNvSpPr>
          <p:nvPr/>
        </p:nvSpPr>
        <p:spPr bwMode="auto">
          <a:xfrm>
            <a:off x="2566988" y="3573463"/>
            <a:ext cx="1028700" cy="285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Triclinico</a:t>
            </a:r>
          </a:p>
        </p:txBody>
      </p:sp>
      <p:sp>
        <p:nvSpPr>
          <p:cNvPr id="21517" name="WordArt 13"/>
          <p:cNvSpPr>
            <a:spLocks noChangeArrowheads="1" noChangeShapeType="1" noTextEdit="1"/>
          </p:cNvSpPr>
          <p:nvPr/>
        </p:nvSpPr>
        <p:spPr bwMode="auto">
          <a:xfrm>
            <a:off x="2573339" y="4868864"/>
            <a:ext cx="1362075" cy="314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Tetragonal</a:t>
            </a:r>
          </a:p>
        </p:txBody>
      </p:sp>
      <p:sp>
        <p:nvSpPr>
          <p:cNvPr id="21518" name="WordArt 14"/>
          <p:cNvSpPr>
            <a:spLocks noChangeArrowheads="1" noChangeShapeType="1" noTextEdit="1"/>
          </p:cNvSpPr>
          <p:nvPr/>
        </p:nvSpPr>
        <p:spPr bwMode="auto">
          <a:xfrm>
            <a:off x="2566989" y="4005263"/>
            <a:ext cx="1323975" cy="285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Monoclinico</a:t>
            </a:r>
          </a:p>
        </p:txBody>
      </p:sp>
      <p:sp>
        <p:nvSpPr>
          <p:cNvPr id="21519" name="WordArt 15"/>
          <p:cNvSpPr>
            <a:spLocks noChangeArrowheads="1" noChangeShapeType="1" noTextEdit="1"/>
          </p:cNvSpPr>
          <p:nvPr/>
        </p:nvSpPr>
        <p:spPr bwMode="auto">
          <a:xfrm>
            <a:off x="2601913" y="5516564"/>
            <a:ext cx="1333500" cy="314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Hexagonal</a:t>
            </a:r>
          </a:p>
        </p:txBody>
      </p:sp>
      <p:sp>
        <p:nvSpPr>
          <p:cNvPr id="21520" name="WordArt 16"/>
          <p:cNvSpPr>
            <a:spLocks noChangeArrowheads="1" noChangeShapeType="1" noTextEdit="1"/>
          </p:cNvSpPr>
          <p:nvPr/>
        </p:nvSpPr>
        <p:spPr bwMode="auto">
          <a:xfrm>
            <a:off x="2606676" y="6165850"/>
            <a:ext cx="752475" cy="285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Cubico</a:t>
            </a: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2640013" y="3213100"/>
            <a:ext cx="1943100" cy="287338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5303838" y="3141664"/>
            <a:ext cx="1943100" cy="287337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7680325" y="3141664"/>
            <a:ext cx="1943100" cy="287337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1524" name="WordArt 20"/>
          <p:cNvSpPr>
            <a:spLocks noChangeArrowheads="1" noChangeShapeType="1" noTextEdit="1"/>
          </p:cNvSpPr>
          <p:nvPr/>
        </p:nvSpPr>
        <p:spPr bwMode="auto">
          <a:xfrm>
            <a:off x="2424114" y="3141663"/>
            <a:ext cx="2428875" cy="285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SISTEMA CRISTALINO</a:t>
            </a:r>
          </a:p>
        </p:txBody>
      </p:sp>
      <p:sp>
        <p:nvSpPr>
          <p:cNvPr id="21525" name="WordArt 21"/>
          <p:cNvSpPr>
            <a:spLocks noChangeArrowheads="1" noChangeShapeType="1" noTextEdit="1"/>
          </p:cNvSpPr>
          <p:nvPr/>
        </p:nvSpPr>
        <p:spPr bwMode="auto">
          <a:xfrm>
            <a:off x="5303838" y="3141664"/>
            <a:ext cx="1581150" cy="314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SIN CENTRO</a:t>
            </a:r>
          </a:p>
        </p:txBody>
      </p:sp>
      <p:sp>
        <p:nvSpPr>
          <p:cNvPr id="21526" name="WordArt 22"/>
          <p:cNvSpPr>
            <a:spLocks noChangeArrowheads="1" noChangeShapeType="1" noTextEdit="1"/>
          </p:cNvSpPr>
          <p:nvPr/>
        </p:nvSpPr>
        <p:spPr bwMode="auto">
          <a:xfrm>
            <a:off x="7967664" y="3141664"/>
            <a:ext cx="1704975" cy="314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CON CENTRO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2495551" y="4437064"/>
            <a:ext cx="1584325" cy="28733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1528" name="WordArt 24"/>
          <p:cNvSpPr>
            <a:spLocks noChangeArrowheads="1" noChangeShapeType="1" noTextEdit="1"/>
          </p:cNvSpPr>
          <p:nvPr/>
        </p:nvSpPr>
        <p:spPr bwMode="auto">
          <a:xfrm>
            <a:off x="2566988" y="4437063"/>
            <a:ext cx="1447800" cy="285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Ortorrombico</a:t>
            </a:r>
          </a:p>
        </p:txBody>
      </p:sp>
    </p:spTree>
    <p:extLst>
      <p:ext uri="{BB962C8B-B14F-4D97-AF65-F5344CB8AC3E}">
        <p14:creationId xmlns:p14="http://schemas.microsoft.com/office/powerpoint/2010/main" val="21928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1052513"/>
            <a:ext cx="7561263" cy="22479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2855914" y="260350"/>
            <a:ext cx="6048375" cy="3619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GRUPOS PUNTUALES TRIDIMENSIONALES</a:t>
            </a: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4511676" y="765175"/>
            <a:ext cx="2581275" cy="285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(CLASES CRISTALINAS)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566989" y="2205038"/>
            <a:ext cx="1584325" cy="2159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2351089" y="1341439"/>
            <a:ext cx="1152525" cy="287337"/>
            <a:chOff x="567" y="981"/>
            <a:chExt cx="771" cy="226"/>
          </a:xfrm>
        </p:grpSpPr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567" y="1026"/>
              <a:ext cx="771" cy="181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36" name="WordArt 8"/>
            <p:cNvSpPr>
              <a:spLocks noChangeArrowheads="1" noChangeShapeType="1" noTextEdit="1"/>
            </p:cNvSpPr>
            <p:nvPr/>
          </p:nvSpPr>
          <p:spPr bwMode="auto">
            <a:xfrm>
              <a:off x="657" y="981"/>
              <a:ext cx="648" cy="1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latin typeface="Arial Black" panose="020B0A04020102020204" pitchFamily="34" charset="0"/>
                </a:rPr>
                <a:t>Triclinico</a:t>
              </a:r>
            </a:p>
          </p:txBody>
        </p:sp>
      </p:grpSp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2495550" y="2205039"/>
            <a:ext cx="1441450" cy="2873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Tetragonal</a:t>
            </a:r>
          </a:p>
        </p:txBody>
      </p:sp>
      <p:grpSp>
        <p:nvGrpSpPr>
          <p:cNvPr id="22538" name="Group 10"/>
          <p:cNvGrpSpPr>
            <a:grpSpLocks/>
          </p:cNvGrpSpPr>
          <p:nvPr/>
        </p:nvGrpSpPr>
        <p:grpSpPr bwMode="auto">
          <a:xfrm>
            <a:off x="2424114" y="1628775"/>
            <a:ext cx="1296987" cy="287338"/>
            <a:chOff x="612" y="1253"/>
            <a:chExt cx="879" cy="227"/>
          </a:xfrm>
        </p:grpSpPr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612" y="1253"/>
              <a:ext cx="817" cy="22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4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657" y="1253"/>
              <a:ext cx="834" cy="1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latin typeface="Arial Black" panose="020B0A04020102020204" pitchFamily="34" charset="0"/>
                </a:rPr>
                <a:t>Monoclinico</a:t>
              </a:r>
            </a:p>
          </p:txBody>
        </p:sp>
      </p:grp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2566989" y="2565400"/>
            <a:ext cx="1584325" cy="3556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2542" name="WordArt 14"/>
          <p:cNvSpPr>
            <a:spLocks noChangeArrowheads="1" noChangeShapeType="1" noTextEdit="1"/>
          </p:cNvSpPr>
          <p:nvPr/>
        </p:nvSpPr>
        <p:spPr bwMode="auto">
          <a:xfrm>
            <a:off x="2563813" y="2781300"/>
            <a:ext cx="1084262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Hexagonal</a:t>
            </a:r>
          </a:p>
        </p:txBody>
      </p:sp>
      <p:grpSp>
        <p:nvGrpSpPr>
          <p:cNvPr id="22543" name="Group 15"/>
          <p:cNvGrpSpPr>
            <a:grpSpLocks/>
          </p:cNvGrpSpPr>
          <p:nvPr/>
        </p:nvGrpSpPr>
        <p:grpSpPr bwMode="auto">
          <a:xfrm>
            <a:off x="2424113" y="3068638"/>
            <a:ext cx="1079500" cy="215900"/>
            <a:chOff x="612" y="3884"/>
            <a:chExt cx="771" cy="181"/>
          </a:xfrm>
        </p:grpSpPr>
        <p:sp>
          <p:nvSpPr>
            <p:cNvPr id="22544" name="Rectangle 16"/>
            <p:cNvSpPr>
              <a:spLocks noChangeArrowheads="1"/>
            </p:cNvSpPr>
            <p:nvPr/>
          </p:nvSpPr>
          <p:spPr bwMode="auto">
            <a:xfrm>
              <a:off x="612" y="3884"/>
              <a:ext cx="771" cy="181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45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682" y="3884"/>
              <a:ext cx="474" cy="1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latin typeface="Arial Black" panose="020B0A04020102020204" pitchFamily="34" charset="0"/>
                </a:rPr>
                <a:t>Cubico</a:t>
              </a:r>
            </a:p>
          </p:txBody>
        </p:sp>
      </p:grpSp>
      <p:grpSp>
        <p:nvGrpSpPr>
          <p:cNvPr id="22546" name="Group 18"/>
          <p:cNvGrpSpPr>
            <a:grpSpLocks/>
          </p:cNvGrpSpPr>
          <p:nvPr/>
        </p:nvGrpSpPr>
        <p:grpSpPr bwMode="auto">
          <a:xfrm>
            <a:off x="2711451" y="1125538"/>
            <a:ext cx="2232025" cy="215900"/>
            <a:chOff x="567" y="709"/>
            <a:chExt cx="1530" cy="226"/>
          </a:xfrm>
        </p:grpSpPr>
        <p:sp>
          <p:nvSpPr>
            <p:cNvPr id="22547" name="Rectangle 19"/>
            <p:cNvSpPr>
              <a:spLocks noChangeArrowheads="1"/>
            </p:cNvSpPr>
            <p:nvPr/>
          </p:nvSpPr>
          <p:spPr bwMode="auto">
            <a:xfrm>
              <a:off x="703" y="754"/>
              <a:ext cx="1224" cy="181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4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567" y="709"/>
              <a:ext cx="1530" cy="1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SISTEMA CRISTALINO</a:t>
              </a:r>
            </a:p>
          </p:txBody>
        </p:sp>
      </p:grpSp>
      <p:grpSp>
        <p:nvGrpSpPr>
          <p:cNvPr id="22549" name="Group 21"/>
          <p:cNvGrpSpPr>
            <a:grpSpLocks/>
          </p:cNvGrpSpPr>
          <p:nvPr/>
        </p:nvGrpSpPr>
        <p:grpSpPr bwMode="auto">
          <a:xfrm>
            <a:off x="5303838" y="1125538"/>
            <a:ext cx="1871662" cy="215900"/>
            <a:chOff x="2381" y="1979"/>
            <a:chExt cx="1224" cy="198"/>
          </a:xfrm>
        </p:grpSpPr>
        <p:sp>
          <p:nvSpPr>
            <p:cNvPr id="22550" name="Rectangle 22"/>
            <p:cNvSpPr>
              <a:spLocks noChangeArrowheads="1"/>
            </p:cNvSpPr>
            <p:nvPr/>
          </p:nvSpPr>
          <p:spPr bwMode="auto">
            <a:xfrm>
              <a:off x="2381" y="1979"/>
              <a:ext cx="1224" cy="181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51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2381" y="1979"/>
              <a:ext cx="996" cy="19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SIN CENTRO</a:t>
              </a:r>
            </a:p>
          </p:txBody>
        </p:sp>
      </p:grpSp>
      <p:grpSp>
        <p:nvGrpSpPr>
          <p:cNvPr id="22552" name="Group 24"/>
          <p:cNvGrpSpPr>
            <a:grpSpLocks/>
          </p:cNvGrpSpPr>
          <p:nvPr/>
        </p:nvGrpSpPr>
        <p:grpSpPr bwMode="auto">
          <a:xfrm>
            <a:off x="7680325" y="1125538"/>
            <a:ext cx="1728788" cy="215900"/>
            <a:chOff x="3878" y="1979"/>
            <a:chExt cx="1255" cy="198"/>
          </a:xfrm>
        </p:grpSpPr>
        <p:sp>
          <p:nvSpPr>
            <p:cNvPr id="22553" name="Rectangle 25"/>
            <p:cNvSpPr>
              <a:spLocks noChangeArrowheads="1"/>
            </p:cNvSpPr>
            <p:nvPr/>
          </p:nvSpPr>
          <p:spPr bwMode="auto">
            <a:xfrm>
              <a:off x="3878" y="1979"/>
              <a:ext cx="1224" cy="181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54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4059" y="1979"/>
              <a:ext cx="1074" cy="19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CON CENTRO</a:t>
              </a:r>
            </a:p>
          </p:txBody>
        </p:sp>
      </p:grpSp>
      <p:grpSp>
        <p:nvGrpSpPr>
          <p:cNvPr id="22555" name="Group 27"/>
          <p:cNvGrpSpPr>
            <a:grpSpLocks/>
          </p:cNvGrpSpPr>
          <p:nvPr/>
        </p:nvGrpSpPr>
        <p:grpSpPr bwMode="auto">
          <a:xfrm>
            <a:off x="2351089" y="1916113"/>
            <a:ext cx="1584325" cy="215900"/>
            <a:chOff x="748" y="1344"/>
            <a:chExt cx="998" cy="136"/>
          </a:xfrm>
        </p:grpSpPr>
        <p:sp>
          <p:nvSpPr>
            <p:cNvPr id="22556" name="Rectangle 28"/>
            <p:cNvSpPr>
              <a:spLocks noChangeArrowheads="1"/>
            </p:cNvSpPr>
            <p:nvPr/>
          </p:nvSpPr>
          <p:spPr bwMode="auto">
            <a:xfrm>
              <a:off x="748" y="1344"/>
              <a:ext cx="998" cy="135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57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839" y="1344"/>
              <a:ext cx="817" cy="13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latin typeface="Arial Black" panose="020B0A04020102020204" pitchFamily="34" charset="0"/>
                </a:rPr>
                <a:t>Ortorrombico</a:t>
              </a:r>
            </a:p>
          </p:txBody>
        </p:sp>
      </p:grpSp>
      <p:sp>
        <p:nvSpPr>
          <p:cNvPr id="22558" name="WordArt 30"/>
          <p:cNvSpPr>
            <a:spLocks noChangeArrowheads="1" noChangeShapeType="1" noTextEdit="1"/>
          </p:cNvSpPr>
          <p:nvPr/>
        </p:nvSpPr>
        <p:spPr bwMode="auto">
          <a:xfrm>
            <a:off x="2419350" y="3429000"/>
            <a:ext cx="7277100" cy="857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LAS 32 CLASES DE CRISTALINAS O DE SIMETRIA SE CLASIFICAN </a:t>
            </a:r>
          </a:p>
          <a:p>
            <a:pPr algn="ctr"/>
            <a:r>
              <a:rPr lang="es-E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EN SIETE SISTEMAS CRISTALINOS QUE AGRUPON A LAS CLASES </a:t>
            </a:r>
          </a:p>
          <a:p>
            <a:pPr algn="ctr"/>
            <a:r>
              <a:rPr lang="es-E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QUE POSEEN DETERMINADOS ELEMENTOS DE SIMETRIA</a:t>
            </a:r>
          </a:p>
        </p:txBody>
      </p:sp>
      <p:sp>
        <p:nvSpPr>
          <p:cNvPr id="22559" name="WordArt 31"/>
          <p:cNvSpPr>
            <a:spLocks noChangeArrowheads="1" noChangeShapeType="1" noTextEdit="1"/>
          </p:cNvSpPr>
          <p:nvPr/>
        </p:nvSpPr>
        <p:spPr bwMode="auto">
          <a:xfrm>
            <a:off x="1631951" y="4581525"/>
            <a:ext cx="968375" cy="22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Triclinico</a:t>
            </a:r>
          </a:p>
        </p:txBody>
      </p:sp>
      <p:sp>
        <p:nvSpPr>
          <p:cNvPr id="22560" name="WordArt 32"/>
          <p:cNvSpPr>
            <a:spLocks noChangeArrowheads="1" noChangeShapeType="1" noTextEdit="1"/>
          </p:cNvSpPr>
          <p:nvPr/>
        </p:nvSpPr>
        <p:spPr bwMode="auto">
          <a:xfrm>
            <a:off x="3000376" y="4581526"/>
            <a:ext cx="74580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Clases que poseen como minimo un eje monario y como maximo un centro</a:t>
            </a:r>
          </a:p>
        </p:txBody>
      </p:sp>
      <p:sp>
        <p:nvSpPr>
          <p:cNvPr id="22561" name="WordArt 33"/>
          <p:cNvSpPr>
            <a:spLocks noChangeArrowheads="1" noChangeShapeType="1" noTextEdit="1"/>
          </p:cNvSpPr>
          <p:nvPr/>
        </p:nvSpPr>
        <p:spPr bwMode="auto">
          <a:xfrm>
            <a:off x="1628776" y="4941888"/>
            <a:ext cx="1298575" cy="22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Monoclinico</a:t>
            </a:r>
          </a:p>
        </p:txBody>
      </p:sp>
      <p:sp>
        <p:nvSpPr>
          <p:cNvPr id="22562" name="WordArt 34"/>
          <p:cNvSpPr>
            <a:spLocks noChangeArrowheads="1" noChangeShapeType="1" noTextEdit="1"/>
          </p:cNvSpPr>
          <p:nvPr/>
        </p:nvSpPr>
        <p:spPr bwMode="auto">
          <a:xfrm>
            <a:off x="3143250" y="4941889"/>
            <a:ext cx="7272338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Clases que poseen como minimo un elemento de simetria binaria y como maximo dos.</a:t>
            </a:r>
          </a:p>
        </p:txBody>
      </p:sp>
      <p:sp>
        <p:nvSpPr>
          <p:cNvPr id="22563" name="WordArt 35"/>
          <p:cNvSpPr>
            <a:spLocks noChangeArrowheads="1" noChangeShapeType="1" noTextEdit="1"/>
          </p:cNvSpPr>
          <p:nvPr/>
        </p:nvSpPr>
        <p:spPr bwMode="auto">
          <a:xfrm>
            <a:off x="1630364" y="5373688"/>
            <a:ext cx="1296987" cy="215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Ortorrombico</a:t>
            </a:r>
          </a:p>
        </p:txBody>
      </p:sp>
      <p:sp>
        <p:nvSpPr>
          <p:cNvPr id="22564" name="WordArt 36"/>
          <p:cNvSpPr>
            <a:spLocks noChangeArrowheads="1" noChangeShapeType="1" noTextEdit="1"/>
          </p:cNvSpPr>
          <p:nvPr/>
        </p:nvSpPr>
        <p:spPr bwMode="auto">
          <a:xfrm>
            <a:off x="3000375" y="5373689"/>
            <a:ext cx="74168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Poseen como mínimo tres elementos de simetría binaria y como máximo seis</a:t>
            </a:r>
          </a:p>
        </p:txBody>
      </p:sp>
      <p:sp>
        <p:nvSpPr>
          <p:cNvPr id="22565" name="WordArt 37"/>
          <p:cNvSpPr>
            <a:spLocks noChangeArrowheads="1" noChangeShapeType="1" noTextEdit="1"/>
          </p:cNvSpPr>
          <p:nvPr/>
        </p:nvSpPr>
        <p:spPr bwMode="auto">
          <a:xfrm>
            <a:off x="1651000" y="6092825"/>
            <a:ext cx="1276350" cy="2936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Hexagonal</a:t>
            </a:r>
          </a:p>
        </p:txBody>
      </p:sp>
      <p:sp>
        <p:nvSpPr>
          <p:cNvPr id="22566" name="WordArt 38"/>
          <p:cNvSpPr>
            <a:spLocks noChangeArrowheads="1" noChangeShapeType="1" noTextEdit="1"/>
          </p:cNvSpPr>
          <p:nvPr/>
        </p:nvSpPr>
        <p:spPr bwMode="auto">
          <a:xfrm>
            <a:off x="3432175" y="6124576"/>
            <a:ext cx="30480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Las que poseen un eje senario</a:t>
            </a:r>
          </a:p>
        </p:txBody>
      </p:sp>
      <p:sp>
        <p:nvSpPr>
          <p:cNvPr id="22567" name="WordArt 39"/>
          <p:cNvSpPr>
            <a:spLocks noChangeArrowheads="1" noChangeShapeType="1" noTextEdit="1"/>
          </p:cNvSpPr>
          <p:nvPr/>
        </p:nvSpPr>
        <p:spPr bwMode="auto">
          <a:xfrm>
            <a:off x="2495551" y="2492376"/>
            <a:ext cx="2352675" cy="2190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TRIGONAL O ROMBOEDRICO</a:t>
            </a:r>
          </a:p>
        </p:txBody>
      </p:sp>
      <p:sp>
        <p:nvSpPr>
          <p:cNvPr id="22568" name="WordArt 40"/>
          <p:cNvSpPr>
            <a:spLocks noChangeArrowheads="1" noChangeShapeType="1" noTextEdit="1"/>
          </p:cNvSpPr>
          <p:nvPr/>
        </p:nvSpPr>
        <p:spPr bwMode="auto">
          <a:xfrm>
            <a:off x="1631951" y="5734050"/>
            <a:ext cx="2232025" cy="215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TRIGONAL O ROMBOEDRICO</a:t>
            </a:r>
          </a:p>
        </p:txBody>
      </p:sp>
      <p:sp>
        <p:nvSpPr>
          <p:cNvPr id="22569" name="WordArt 41"/>
          <p:cNvSpPr>
            <a:spLocks noChangeArrowheads="1" noChangeShapeType="1" noTextEdit="1"/>
          </p:cNvSpPr>
          <p:nvPr/>
        </p:nvSpPr>
        <p:spPr bwMode="auto">
          <a:xfrm>
            <a:off x="4162425" y="5734051"/>
            <a:ext cx="30861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Las que poseen un eje ternario</a:t>
            </a:r>
          </a:p>
        </p:txBody>
      </p:sp>
      <p:sp>
        <p:nvSpPr>
          <p:cNvPr id="22570" name="WordArt 42"/>
          <p:cNvSpPr>
            <a:spLocks noChangeArrowheads="1" noChangeShapeType="1" noTextEdit="1"/>
          </p:cNvSpPr>
          <p:nvPr/>
        </p:nvSpPr>
        <p:spPr bwMode="auto">
          <a:xfrm>
            <a:off x="1658939" y="6453188"/>
            <a:ext cx="663575" cy="2143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Cubico</a:t>
            </a:r>
          </a:p>
        </p:txBody>
      </p:sp>
      <p:sp>
        <p:nvSpPr>
          <p:cNvPr id="22571" name="WordArt 43"/>
          <p:cNvSpPr>
            <a:spLocks noChangeArrowheads="1" noChangeShapeType="1" noTextEdit="1"/>
          </p:cNvSpPr>
          <p:nvPr/>
        </p:nvSpPr>
        <p:spPr bwMode="auto">
          <a:xfrm>
            <a:off x="3216275" y="6453189"/>
            <a:ext cx="371475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Las que poseen cuatro ejes ternarios</a:t>
            </a:r>
          </a:p>
        </p:txBody>
      </p:sp>
    </p:spTree>
    <p:extLst>
      <p:ext uri="{BB962C8B-B14F-4D97-AF65-F5344CB8AC3E}">
        <p14:creationId xmlns:p14="http://schemas.microsoft.com/office/powerpoint/2010/main" val="233469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8" grpId="0" animBg="1"/>
      <p:bldP spid="22569" grpId="0" animBg="1"/>
      <p:bldP spid="22570" grpId="0" animBg="1"/>
      <p:bldP spid="225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altLang="es-ES" sz="6000" b="1" dirty="0">
                <a:solidFill>
                  <a:schemeClr val="accent1">
                    <a:lumMod val="50000"/>
                  </a:schemeClr>
                </a:solidFill>
              </a:rPr>
              <a:t>CLASIFICACIÓN DE MINERALES</a:t>
            </a:r>
            <a:endParaRPr lang="es-ES" altLang="es-E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76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055956" y="1900238"/>
            <a:ext cx="3924300" cy="4135438"/>
          </a:xfrm>
        </p:spPr>
        <p:txBody>
          <a:bodyPr/>
          <a:lstStyle/>
          <a:p>
            <a:r>
              <a:rPr lang="es-AR" altLang="es-E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Elementos nativos</a:t>
            </a:r>
          </a:p>
          <a:p>
            <a:r>
              <a:rPr lang="es-AR" altLang="es-E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Sulfuros</a:t>
            </a:r>
          </a:p>
          <a:p>
            <a:r>
              <a:rPr lang="es-AR" altLang="es-E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Óxidos -Hidróxidos</a:t>
            </a:r>
          </a:p>
          <a:p>
            <a:r>
              <a:rPr lang="es-AR" altLang="es-ES" dirty="0"/>
              <a:t>Haluros</a:t>
            </a:r>
          </a:p>
          <a:p>
            <a:r>
              <a:rPr lang="es-AR" altLang="es-ES" dirty="0"/>
              <a:t>Carbonatos</a:t>
            </a:r>
          </a:p>
          <a:p>
            <a:r>
              <a:rPr lang="es-AR" altLang="es-ES" dirty="0"/>
              <a:t>Nitratos</a:t>
            </a:r>
          </a:p>
          <a:p>
            <a:r>
              <a:rPr lang="es-AR" altLang="es-ES" dirty="0"/>
              <a:t>Boratos</a:t>
            </a:r>
          </a:p>
          <a:p>
            <a:r>
              <a:rPr lang="es-AR" altLang="es-ES" dirty="0"/>
              <a:t>Fosfatos</a:t>
            </a:r>
          </a:p>
          <a:p>
            <a:endParaRPr lang="es-ES" altLang="es-ES" dirty="0"/>
          </a:p>
        </p:txBody>
      </p:sp>
      <p:sp>
        <p:nvSpPr>
          <p:cNvPr id="3077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7424738" y="1900238"/>
            <a:ext cx="3929062" cy="4191000"/>
          </a:xfrm>
        </p:spPr>
        <p:txBody>
          <a:bodyPr/>
          <a:lstStyle/>
          <a:p>
            <a:r>
              <a:rPr lang="es-AR" altLang="es-ES" dirty="0"/>
              <a:t>Volframatos</a:t>
            </a:r>
          </a:p>
          <a:p>
            <a:r>
              <a:rPr lang="es-AR" altLang="es-ES" dirty="0"/>
              <a:t>Silicatos</a:t>
            </a:r>
          </a:p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71934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47730" y="365125"/>
            <a:ext cx="11590985" cy="1325563"/>
          </a:xfrm>
        </p:spPr>
        <p:txBody>
          <a:bodyPr>
            <a:noAutofit/>
          </a:bodyPr>
          <a:lstStyle/>
          <a:p>
            <a:r>
              <a:rPr lang="es-AR" altLang="es-ES" sz="4800" b="1" dirty="0">
                <a:solidFill>
                  <a:schemeClr val="accent1">
                    <a:lumMod val="50000"/>
                  </a:schemeClr>
                </a:solidFill>
              </a:rPr>
              <a:t>CLASIFICACIÓN DE LOS ELEMENTOS NATIVOS</a:t>
            </a:r>
            <a:endParaRPr lang="es-ES" altLang="es-E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42" name="Rectangle 22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65804" y="1854994"/>
            <a:ext cx="3924300" cy="41354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2400" dirty="0">
                <a:solidFill>
                  <a:schemeClr val="hlink"/>
                </a:solidFill>
              </a:rPr>
              <a:t>           </a:t>
            </a:r>
            <a:r>
              <a:rPr lang="es-AR" altLang="es-ES" sz="2400" b="1" dirty="0">
                <a:solidFill>
                  <a:schemeClr val="folHlink"/>
                </a:solidFill>
              </a:rPr>
              <a:t>METALES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2400" b="1" i="1" dirty="0"/>
              <a:t>1-GRUPO DEL ORO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800" b="1" dirty="0">
                <a:solidFill>
                  <a:schemeClr val="folHlink"/>
                </a:solidFill>
              </a:rPr>
              <a:t>ORO             Au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800" b="1" dirty="0">
                <a:solidFill>
                  <a:schemeClr val="folHlink"/>
                </a:solidFill>
              </a:rPr>
              <a:t>PLATA          Ag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800" b="1" dirty="0">
                <a:solidFill>
                  <a:schemeClr val="folHlink"/>
                </a:solidFill>
              </a:rPr>
              <a:t>COBRE         Cu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2400" b="1" i="1" dirty="0"/>
              <a:t>2-GRUPO DEL PLATINO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800" b="1" dirty="0">
                <a:solidFill>
                  <a:schemeClr val="folHlink"/>
                </a:solidFill>
              </a:rPr>
              <a:t>PLATINO     Pt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2400" b="1" i="1" dirty="0"/>
              <a:t>3-GRUPO DEL HIERRO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800" b="1" dirty="0">
                <a:solidFill>
                  <a:schemeClr val="folHlink"/>
                </a:solidFill>
              </a:rPr>
              <a:t>HIERRO       Fe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800" b="1" dirty="0">
                <a:solidFill>
                  <a:schemeClr val="folHlink"/>
                </a:solidFill>
              </a:rPr>
              <a:t>(KARMACITA     Fe-Ni)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800" b="1" dirty="0">
                <a:solidFill>
                  <a:schemeClr val="folHlink"/>
                </a:solidFill>
              </a:rPr>
              <a:t>(TAENITA            Fe-Ni)</a:t>
            </a:r>
            <a:endParaRPr lang="es-ES" altLang="es-ES" sz="1800" b="1" dirty="0">
              <a:solidFill>
                <a:schemeClr val="folHlink"/>
              </a:solidFill>
            </a:endParaRPr>
          </a:p>
        </p:txBody>
      </p:sp>
      <p:sp>
        <p:nvSpPr>
          <p:cNvPr id="5143" name="Rectangle 2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579562" y="1659731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dirty="0"/>
              <a:t>     </a:t>
            </a:r>
            <a:r>
              <a:rPr lang="es-AR" altLang="es-ES" sz="2400" b="1" dirty="0">
                <a:solidFill>
                  <a:schemeClr val="folHlink"/>
                </a:solidFill>
              </a:rPr>
              <a:t>SEMIMETALES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2400" b="1" i="1" dirty="0"/>
              <a:t>1-GRUPO DEL ARSÉNICO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800" b="1" dirty="0">
                <a:solidFill>
                  <a:schemeClr val="folHlink"/>
                </a:solidFill>
              </a:rPr>
              <a:t>ARSÉNICO    As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800" b="1" dirty="0">
                <a:solidFill>
                  <a:schemeClr val="folHlink"/>
                </a:solidFill>
              </a:rPr>
              <a:t>BISMUTO       Bi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2400" b="1" dirty="0">
                <a:solidFill>
                  <a:schemeClr val="accent2"/>
                </a:solidFill>
              </a:rPr>
              <a:t>    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2400" b="1" dirty="0">
                <a:solidFill>
                  <a:schemeClr val="accent2"/>
                </a:solidFill>
              </a:rPr>
              <a:t>        </a:t>
            </a:r>
            <a:r>
              <a:rPr lang="es-AR" altLang="es-ES" sz="2400" b="1" dirty="0">
                <a:solidFill>
                  <a:schemeClr val="folHlink"/>
                </a:solidFill>
              </a:rPr>
              <a:t>NO METALES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800" b="1" dirty="0">
                <a:solidFill>
                  <a:schemeClr val="folHlink"/>
                </a:solidFill>
              </a:rPr>
              <a:t>AZUFRE          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800" b="1" dirty="0">
                <a:solidFill>
                  <a:schemeClr val="folHlink"/>
                </a:solidFill>
              </a:rPr>
              <a:t>DIAMANTE      C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ES" sz="1800" b="1" dirty="0">
                <a:solidFill>
                  <a:schemeClr val="folHlink"/>
                </a:solidFill>
              </a:rPr>
              <a:t>GRAFITO         C</a:t>
            </a:r>
            <a:endParaRPr lang="es-ES" altLang="es-ES" sz="18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6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altLang="es-ES" sz="4800" b="1" dirty="0">
                <a:solidFill>
                  <a:schemeClr val="accent1">
                    <a:lumMod val="50000"/>
                  </a:schemeClr>
                </a:solidFill>
              </a:rPr>
              <a:t>PROPIEDADES DE LOS METALES NATIVOS</a:t>
            </a:r>
            <a:br>
              <a:rPr lang="es-AR" altLang="es-ES" sz="48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s-ES" altLang="es-E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96533" y="1477896"/>
            <a:ext cx="10894453" cy="4703963"/>
          </a:xfrm>
        </p:spPr>
        <p:txBody>
          <a:bodyPr>
            <a:normAutofit/>
          </a:bodyPr>
          <a:lstStyle/>
          <a:p>
            <a:r>
              <a:rPr lang="es-AR" altLang="es-ES" sz="3200" dirty="0"/>
              <a:t>Dúctiles, maleables, </a:t>
            </a:r>
            <a:r>
              <a:rPr lang="es-AR" altLang="es-ES" sz="3200" dirty="0" err="1"/>
              <a:t>séctiles</a:t>
            </a:r>
            <a:r>
              <a:rPr lang="es-AR" altLang="es-ES" sz="3200" dirty="0"/>
              <a:t>, blandos</a:t>
            </a:r>
          </a:p>
          <a:p>
            <a:r>
              <a:rPr lang="es-AR" altLang="es-ES" sz="3200" dirty="0"/>
              <a:t>Buenos conductores del calor y la electricidad</a:t>
            </a:r>
          </a:p>
          <a:p>
            <a:r>
              <a:rPr lang="es-AR" altLang="es-ES" sz="3200" dirty="0"/>
              <a:t>Brillo metálico</a:t>
            </a:r>
          </a:p>
          <a:p>
            <a:r>
              <a:rPr lang="es-AR" altLang="es-ES" sz="3200" dirty="0"/>
              <a:t>Fractura astillosa</a:t>
            </a:r>
          </a:p>
          <a:p>
            <a:r>
              <a:rPr lang="es-AR" altLang="es-ES" sz="3200" dirty="0"/>
              <a:t>Puntos de fusión más bien bajos</a:t>
            </a:r>
          </a:p>
          <a:p>
            <a:r>
              <a:rPr lang="es-AR" altLang="es-ES" sz="3200" dirty="0"/>
              <a:t>Tienen densidades elevadas</a:t>
            </a:r>
          </a:p>
          <a:p>
            <a:r>
              <a:rPr lang="es-AR" altLang="es-ES" sz="3200" dirty="0"/>
              <a:t>Cristalizan en el sistema cúbico, con redes cúbicas centrada en las caras con átomos idénticos de coordinación 12</a:t>
            </a:r>
          </a:p>
          <a:p>
            <a:endParaRPr lang="es-ES" altLang="es-ES" sz="2000" dirty="0"/>
          </a:p>
        </p:txBody>
      </p:sp>
    </p:spTree>
    <p:extLst>
      <p:ext uri="{BB962C8B-B14F-4D97-AF65-F5344CB8AC3E}">
        <p14:creationId xmlns:p14="http://schemas.microsoft.com/office/powerpoint/2010/main" val="59283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92313" y="260350"/>
            <a:ext cx="8229600" cy="647700"/>
          </a:xfrm>
        </p:spPr>
        <p:txBody>
          <a:bodyPr/>
          <a:lstStyle/>
          <a:p>
            <a:endParaRPr lang="es-ES" altLang="es-ES" sz="400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0461" y="260351"/>
            <a:ext cx="9929611" cy="6398026"/>
          </a:xfrm>
        </p:spPr>
      </p:pic>
    </p:spTree>
    <p:extLst>
      <p:ext uri="{BB962C8B-B14F-4D97-AF65-F5344CB8AC3E}">
        <p14:creationId xmlns:p14="http://schemas.microsoft.com/office/powerpoint/2010/main" val="69145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altLang="es-ES" sz="6000" b="1" dirty="0">
                <a:solidFill>
                  <a:schemeClr val="accent1">
                    <a:lumMod val="50000"/>
                  </a:schemeClr>
                </a:solidFill>
              </a:rPr>
              <a:t>ORO-Au</a:t>
            </a:r>
            <a:endParaRPr lang="es-ES" altLang="es-E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44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09601" y="1390918"/>
            <a:ext cx="9345768" cy="520038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s-AR" altLang="es-ES" sz="2200" b="1" u="sng" dirty="0"/>
              <a:t>CRISTALOGRAFÍA</a:t>
            </a:r>
            <a:r>
              <a:rPr lang="es-AR" altLang="es-ES" sz="2200" dirty="0"/>
              <a:t>: Cúbico o Isométrico 4/m</a:t>
            </a:r>
            <a:r>
              <a:rPr lang="es-AR" altLang="es-ES" sz="2200" u="sng" dirty="0"/>
              <a:t>3</a:t>
            </a:r>
            <a:r>
              <a:rPr lang="es-AR" altLang="es-ES" sz="2200" dirty="0"/>
              <a:t>2/m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 sz="2200" b="1" u="sng" dirty="0" smtClean="0"/>
              <a:t>PROPIEDADES </a:t>
            </a:r>
            <a:r>
              <a:rPr lang="es-AR" altLang="es-ES" sz="2200" b="1" u="sng" dirty="0"/>
              <a:t>FÍSICAS</a:t>
            </a:r>
            <a:r>
              <a:rPr lang="es-AR" altLang="es-ES" sz="2200" dirty="0"/>
              <a:t>: H=2 ½ -3  G=19.3 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 sz="2200" dirty="0"/>
              <a:t>Fractura: irregular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 sz="2200" dirty="0"/>
              <a:t>Color: varias tonalidades de amarillo  Raya: amarilla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 sz="2200" dirty="0"/>
              <a:t>Brillo: metálico        Otros: Muy maleable y dúctil</a:t>
            </a:r>
          </a:p>
          <a:p>
            <a:pPr>
              <a:buFont typeface="Wingdings" panose="05000000000000000000" pitchFamily="2" charset="2"/>
              <a:buNone/>
            </a:pPr>
            <a:endParaRPr lang="es-AR" altLang="es-ES" sz="2200" b="1" u="sng" dirty="0" smtClean="0"/>
          </a:p>
          <a:p>
            <a:pPr>
              <a:buFont typeface="Wingdings" panose="05000000000000000000" pitchFamily="2" charset="2"/>
              <a:buNone/>
            </a:pPr>
            <a:r>
              <a:rPr lang="es-AR" altLang="es-ES" sz="2200" b="1" u="sng" dirty="0" smtClean="0"/>
              <a:t>COMPOSICIÓN </a:t>
            </a:r>
            <a:r>
              <a:rPr lang="es-AR" altLang="es-ES" sz="2200" b="1" u="sng" dirty="0"/>
              <a:t>Y ESTRUCTURA</a:t>
            </a:r>
            <a:r>
              <a:rPr lang="es-AR" altLang="es-ES" sz="2200" dirty="0"/>
              <a:t>: La mayor parte del oro contiene plata. La estructura del oro está basada en el empaquetamiento cúbico compacto de los átomos de Au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 sz="2200" b="1" u="sng" dirty="0"/>
              <a:t>FORMA DE PRESENTARSE</a:t>
            </a:r>
            <a:r>
              <a:rPr lang="es-AR" altLang="es-ES" sz="2200" dirty="0"/>
              <a:t>: La forma más común es en masas arborescentes, con cristales alargados, también diseminado en capas aplastadas, escamoso o macizo. La forma más frecuente en placeres es la llamada “pepita”.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 sz="2200" b="1" u="sng" dirty="0"/>
              <a:t>DIAGNÓSTICO</a:t>
            </a:r>
            <a:r>
              <a:rPr lang="es-AR" altLang="es-ES" sz="2200" u="sng" dirty="0"/>
              <a:t>:</a:t>
            </a:r>
            <a:r>
              <a:rPr lang="es-AR" altLang="es-ES" sz="2200" dirty="0"/>
              <a:t> El oro se distingue de otros sulfuros amarillos por su </a:t>
            </a:r>
            <a:r>
              <a:rPr lang="es-AR" altLang="es-ES" sz="2200" dirty="0" err="1"/>
              <a:t>sectilidad</a:t>
            </a:r>
            <a:r>
              <a:rPr lang="es-AR" altLang="es-ES" sz="2200" dirty="0"/>
              <a:t> y gran peso específico.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 sz="2200" b="1" u="sng" dirty="0"/>
              <a:t>GÉNESIS</a:t>
            </a:r>
            <a:r>
              <a:rPr lang="es-AR" altLang="es-ES" sz="2200" dirty="0"/>
              <a:t>: </a:t>
            </a:r>
            <a:r>
              <a:rPr lang="es-AR" altLang="es-ES" sz="2200" dirty="0" err="1"/>
              <a:t>Epitermales</a:t>
            </a:r>
            <a:r>
              <a:rPr lang="es-AR" altLang="es-ES" sz="2200" dirty="0"/>
              <a:t>: metamórficos y placeres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 sz="2200" b="1" u="sng" dirty="0"/>
              <a:t>YACIMIENTOS</a:t>
            </a:r>
            <a:r>
              <a:rPr lang="es-AR" altLang="es-ES" sz="2200" dirty="0"/>
              <a:t>: Sudáfrica, Comunidad de Estados Independientes (CIS), China, Canadá, Estados Unidos y Brasil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 sz="2200" b="1" u="sng" dirty="0"/>
              <a:t>EMPLEO:</a:t>
            </a:r>
            <a:r>
              <a:rPr lang="es-AR" altLang="es-ES" sz="2200" dirty="0"/>
              <a:t> Se utiliza como garantía de pagos internacionales (lingotes), como inversión, joyería, instrumentos científicos, prótesis dentales.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 sz="2200" b="1" u="sng" dirty="0"/>
              <a:t>ETIMOLOGÍA</a:t>
            </a:r>
            <a:r>
              <a:rPr lang="es-AR" altLang="es-ES" sz="2200" dirty="0"/>
              <a:t>: Deriva de la palabra latina “</a:t>
            </a:r>
            <a:r>
              <a:rPr lang="es-AR" altLang="es-ES" sz="2200" dirty="0" err="1"/>
              <a:t>aurus</a:t>
            </a:r>
            <a:r>
              <a:rPr lang="es-AR" altLang="es-ES" sz="2200" dirty="0"/>
              <a:t>”</a:t>
            </a:r>
          </a:p>
          <a:p>
            <a:pPr>
              <a:buFont typeface="Wingdings" panose="05000000000000000000" pitchFamily="2" charset="2"/>
              <a:buNone/>
            </a:pPr>
            <a:endParaRPr lang="es-AR" altLang="es-ES" sz="1600" dirty="0"/>
          </a:p>
          <a:p>
            <a:pPr>
              <a:buFont typeface="Wingdings" panose="05000000000000000000" pitchFamily="2" charset="2"/>
              <a:buNone/>
            </a:pPr>
            <a:endParaRPr lang="es-AR" altLang="es-ES" sz="1600" dirty="0"/>
          </a:p>
          <a:p>
            <a:pPr>
              <a:buFont typeface="Wingdings" panose="05000000000000000000" pitchFamily="2" charset="2"/>
              <a:buNone/>
            </a:pPr>
            <a:endParaRPr lang="es-AR" altLang="es-ES" sz="1600" dirty="0"/>
          </a:p>
          <a:p>
            <a:pPr>
              <a:buFont typeface="Wingdings" panose="05000000000000000000" pitchFamily="2" charset="2"/>
              <a:buNone/>
            </a:pPr>
            <a:r>
              <a:rPr lang="es-AR" altLang="es-ES" sz="1600" dirty="0"/>
              <a:t>        </a:t>
            </a:r>
            <a:endParaRPr lang="es-ES" altLang="es-ES" sz="1600" dirty="0"/>
          </a:p>
        </p:txBody>
      </p:sp>
      <p:pic>
        <p:nvPicPr>
          <p:cNvPr id="10246" name="Picture 6" descr="oronativo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81546" y="244476"/>
            <a:ext cx="2808288" cy="2736850"/>
          </a:xfrm>
        </p:spPr>
      </p:pic>
    </p:spTree>
    <p:extLst>
      <p:ext uri="{BB962C8B-B14F-4D97-AF65-F5344CB8AC3E}">
        <p14:creationId xmlns:p14="http://schemas.microsoft.com/office/powerpoint/2010/main" val="41595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1363</Words>
  <Application>Microsoft Office PowerPoint</Application>
  <PresentationFormat>Panorámica</PresentationFormat>
  <Paragraphs>169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Wingdings</vt:lpstr>
      <vt:lpstr>Tema de Office</vt:lpstr>
      <vt:lpstr>Cristalografía Simetría y clases cristalinas</vt:lpstr>
      <vt:lpstr>Presentación de PowerPoint</vt:lpstr>
      <vt:lpstr>Presentación de PowerPoint</vt:lpstr>
      <vt:lpstr>Presentación de PowerPoint</vt:lpstr>
      <vt:lpstr>CLASIFICACIÓN DE MINERALES</vt:lpstr>
      <vt:lpstr>CLASIFICACIÓN DE LOS ELEMENTOS NATIVOS</vt:lpstr>
      <vt:lpstr>PROPIEDADES DE LOS METALES NATIVOS </vt:lpstr>
      <vt:lpstr>Presentación de PowerPoint</vt:lpstr>
      <vt:lpstr>ORO-Au</vt:lpstr>
      <vt:lpstr>Presentación de PowerPoint</vt:lpstr>
      <vt:lpstr>PLATA-Ag</vt:lpstr>
      <vt:lpstr>Presentación de PowerPoint</vt:lpstr>
      <vt:lpstr>COBRE-Cu</vt:lpstr>
      <vt:lpstr>Presentación de PowerPoint</vt:lpstr>
      <vt:lpstr>PLATINO-Pt</vt:lpstr>
      <vt:lpstr>Presentación de PowerPoint</vt:lpstr>
      <vt:lpstr>HIERRO-Fe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</cp:revision>
  <dcterms:created xsi:type="dcterms:W3CDTF">2017-04-19T10:19:15Z</dcterms:created>
  <dcterms:modified xsi:type="dcterms:W3CDTF">2017-04-19T10:21:31Z</dcterms:modified>
</cp:coreProperties>
</file>