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2"/>
  </p:notesMasterIdLst>
  <p:sldIdLst>
    <p:sldId id="388" r:id="rId3"/>
    <p:sldId id="389" r:id="rId4"/>
    <p:sldId id="418" r:id="rId5"/>
    <p:sldId id="417" r:id="rId6"/>
    <p:sldId id="424" r:id="rId7"/>
    <p:sldId id="423" r:id="rId8"/>
    <p:sldId id="422" r:id="rId9"/>
    <p:sldId id="421" r:id="rId10"/>
    <p:sldId id="420" r:id="rId11"/>
    <p:sldId id="419" r:id="rId12"/>
    <p:sldId id="433" r:id="rId13"/>
    <p:sldId id="432" r:id="rId14"/>
    <p:sldId id="431" r:id="rId15"/>
    <p:sldId id="430" r:id="rId16"/>
    <p:sldId id="429" r:id="rId17"/>
    <p:sldId id="428" r:id="rId18"/>
    <p:sldId id="427" r:id="rId19"/>
    <p:sldId id="425" r:id="rId20"/>
    <p:sldId id="426" r:id="rId21"/>
    <p:sldId id="434" r:id="rId22"/>
    <p:sldId id="445" r:id="rId23"/>
    <p:sldId id="444" r:id="rId24"/>
    <p:sldId id="443" r:id="rId25"/>
    <p:sldId id="442" r:id="rId26"/>
    <p:sldId id="441" r:id="rId27"/>
    <p:sldId id="440" r:id="rId28"/>
    <p:sldId id="439" r:id="rId29"/>
    <p:sldId id="446" r:id="rId30"/>
    <p:sldId id="454" r:id="rId31"/>
    <p:sldId id="453" r:id="rId32"/>
    <p:sldId id="452" r:id="rId33"/>
    <p:sldId id="451" r:id="rId34"/>
    <p:sldId id="450" r:id="rId35"/>
    <p:sldId id="449" r:id="rId36"/>
    <p:sldId id="448" r:id="rId37"/>
    <p:sldId id="447" r:id="rId38"/>
    <p:sldId id="462" r:id="rId39"/>
    <p:sldId id="461" r:id="rId40"/>
    <p:sldId id="415" r:id="rId41"/>
  </p:sldIdLst>
  <p:sldSz cx="12204700" cy="6840538"/>
  <p:notesSz cx="6954838" cy="93091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CA6"/>
    <a:srgbClr val="23BAC6"/>
    <a:srgbClr val="465723"/>
    <a:srgbClr val="0066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7331" autoAdjust="0"/>
  </p:normalViewPr>
  <p:slideViewPr>
    <p:cSldViewPr>
      <p:cViewPr>
        <p:scale>
          <a:sx n="40" d="100"/>
          <a:sy n="40" d="100"/>
        </p:scale>
        <p:origin x="-1794" y="-702"/>
      </p:cViewPr>
      <p:guideLst>
        <p:guide orient="horz" pos="2155"/>
        <p:guide pos="384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s-AR"/>
          </a:p>
        </p:txBody>
      </p:sp>
      <p:sp>
        <p:nvSpPr>
          <p:cNvPr id="3" name="2 Marcador de fecha"/>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8CFA7B99-C1A1-4A84-BBEC-D5D6D1CACF08}" type="datetimeFigureOut">
              <a:rPr lang="es-AR" smtClean="0"/>
              <a:pPr/>
              <a:t>1/9/2021</a:t>
            </a:fld>
            <a:endParaRPr lang="es-AR"/>
          </a:p>
        </p:txBody>
      </p:sp>
      <p:sp>
        <p:nvSpPr>
          <p:cNvPr id="4" name="3 Marcador de imagen de diapositiva"/>
          <p:cNvSpPr>
            <a:spLocks noGrp="1" noRot="1" noChangeAspect="1"/>
          </p:cNvSpPr>
          <p:nvPr>
            <p:ph type="sldImg" idx="2"/>
          </p:nvPr>
        </p:nvSpPr>
        <p:spPr>
          <a:xfrm>
            <a:off x="363538" y="698500"/>
            <a:ext cx="6227762" cy="3490913"/>
          </a:xfrm>
          <a:prstGeom prst="rect">
            <a:avLst/>
          </a:prstGeom>
          <a:noFill/>
          <a:ln w="12700">
            <a:solidFill>
              <a:prstClr val="black"/>
            </a:solidFill>
          </a:ln>
        </p:spPr>
        <p:txBody>
          <a:bodyPr vert="horz" lIns="92930" tIns="46465" rIns="92930" bIns="46465" rtlCol="0" anchor="ctr"/>
          <a:lstStyle/>
          <a:p>
            <a:endParaRPr lang="es-AR"/>
          </a:p>
        </p:txBody>
      </p:sp>
      <p:sp>
        <p:nvSpPr>
          <p:cNvPr id="5" name="4 Marcador de notas"/>
          <p:cNvSpPr>
            <a:spLocks noGrp="1"/>
          </p:cNvSpPr>
          <p:nvPr>
            <p:ph type="body" sz="quarter" idx="3"/>
          </p:nvPr>
        </p:nvSpPr>
        <p:spPr>
          <a:xfrm>
            <a:off x="695484" y="4421823"/>
            <a:ext cx="5563870" cy="4189095"/>
          </a:xfrm>
          <a:prstGeom prst="rect">
            <a:avLst/>
          </a:prstGeom>
        </p:spPr>
        <p:txBody>
          <a:bodyPr vert="horz" lIns="92930" tIns="46465" rIns="92930" bIns="46465"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5 Marcador de pie de página"/>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E4041868-C039-4766-9583-634F66A3809D}" type="slidenum">
              <a:rPr lang="es-AR" smtClean="0"/>
              <a:pPr/>
              <a:t>‹Nº›</a:t>
            </a:fld>
            <a:endParaRPr lang="es-AR"/>
          </a:p>
        </p:txBody>
      </p:sp>
    </p:spTree>
    <p:extLst>
      <p:ext uri="{BB962C8B-B14F-4D97-AF65-F5344CB8AC3E}">
        <p14:creationId xmlns:p14="http://schemas.microsoft.com/office/powerpoint/2010/main" val="1718573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5360" y="2125010"/>
            <a:ext cx="10373995" cy="1466282"/>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830705" y="3876305"/>
            <a:ext cx="8543290" cy="174813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AR"/>
          </a:p>
        </p:txBody>
      </p:sp>
      <p:sp>
        <p:nvSpPr>
          <p:cNvPr id="4" name="3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48407" y="273940"/>
            <a:ext cx="2746058" cy="5836626"/>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610242" y="273940"/>
            <a:ext cx="8034761" cy="5836626"/>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5594" y="1119505"/>
            <a:ext cx="9153525" cy="2381521"/>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5594" y="3592866"/>
            <a:ext cx="9153525" cy="165154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n-U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35117543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n-U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1878049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2716" y="1705391"/>
            <a:ext cx="10526554" cy="2845473"/>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2716" y="4577784"/>
            <a:ext cx="10526554" cy="149636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n-U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1815070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9073" y="1820976"/>
            <a:ext cx="5186998" cy="434025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8629" y="1820976"/>
            <a:ext cx="5186998" cy="434025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n-U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39110007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40663" y="364202"/>
            <a:ext cx="10526554" cy="1322188"/>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40663" y="1676882"/>
            <a:ext cx="5163160" cy="82181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40663" y="2498697"/>
            <a:ext cx="5163160" cy="367520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8629" y="1676882"/>
            <a:ext cx="5188587" cy="82181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8629" y="2498697"/>
            <a:ext cx="5188587" cy="367520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n-US">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1947568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n-US">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27124104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n-US">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5751362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40669" y="456036"/>
            <a:ext cx="3936333" cy="1596126"/>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8587" y="984911"/>
            <a:ext cx="6178629" cy="4861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40669" y="2052161"/>
            <a:ext cx="3936333" cy="380188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n-U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2544641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40669" y="456036"/>
            <a:ext cx="3936333" cy="1596126"/>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8587" y="984911"/>
            <a:ext cx="6178629" cy="486121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40669" y="2052161"/>
            <a:ext cx="3936333" cy="380188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n-U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40822918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n-U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79538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33989" y="364195"/>
            <a:ext cx="2631638" cy="5797040"/>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9079" y="364195"/>
            <a:ext cx="7742357" cy="579704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n-U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3425030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4087" y="4395688"/>
            <a:ext cx="10373995" cy="1358607"/>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964087" y="2899319"/>
            <a:ext cx="10373995" cy="149636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610235" y="1596135"/>
            <a:ext cx="5390409" cy="45144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6204063" y="1596135"/>
            <a:ext cx="5390409" cy="45144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610235" y="1531204"/>
            <a:ext cx="5392529" cy="63813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10235" y="2169337"/>
            <a:ext cx="5392529" cy="3941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6199827" y="1531204"/>
            <a:ext cx="5394647" cy="63813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9827" y="2169337"/>
            <a:ext cx="5394647" cy="3941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6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10237" y="272362"/>
            <a:ext cx="4015262" cy="1159091"/>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4771699" y="272357"/>
            <a:ext cx="6822766" cy="58382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610237" y="1431455"/>
            <a:ext cx="4015262" cy="46791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92207" y="4788384"/>
            <a:ext cx="7322820" cy="565295"/>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2392207" y="611222"/>
            <a:ext cx="7322820" cy="41043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2392207" y="5353671"/>
            <a:ext cx="7322820" cy="8028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F839A85-745E-49E7-A26F-8D5051DB01E9}" type="datetimeFigureOut">
              <a:rPr lang="es-AR" smtClean="0"/>
              <a:pPr/>
              <a:t>1/9/2021</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C8E0A73-A359-4410-B545-78FBA5B76681}"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10235" y="273939"/>
            <a:ext cx="10984230" cy="1140090"/>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2 Marcador de texto"/>
          <p:cNvSpPr>
            <a:spLocks noGrp="1"/>
          </p:cNvSpPr>
          <p:nvPr>
            <p:ph type="body" idx="1"/>
          </p:nvPr>
        </p:nvSpPr>
        <p:spPr>
          <a:xfrm>
            <a:off x="610235" y="1596135"/>
            <a:ext cx="10984230" cy="4514439"/>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2"/>
          </p:nvPr>
        </p:nvSpPr>
        <p:spPr>
          <a:xfrm>
            <a:off x="610235" y="6340175"/>
            <a:ext cx="2847763" cy="364195"/>
          </a:xfrm>
          <a:prstGeom prst="rect">
            <a:avLst/>
          </a:prstGeom>
        </p:spPr>
        <p:txBody>
          <a:bodyPr vert="horz" lIns="91440" tIns="45720" rIns="91440" bIns="45720" rtlCol="0" anchor="ctr"/>
          <a:lstStyle>
            <a:lvl1pPr algn="l">
              <a:defRPr sz="1200">
                <a:solidFill>
                  <a:schemeClr val="tx1">
                    <a:tint val="75000"/>
                  </a:schemeClr>
                </a:solidFill>
              </a:defRPr>
            </a:lvl1pPr>
          </a:lstStyle>
          <a:p>
            <a:fld id="{BF839A85-745E-49E7-A26F-8D5051DB01E9}" type="datetimeFigureOut">
              <a:rPr lang="es-AR" smtClean="0"/>
              <a:pPr/>
              <a:t>1/9/2021</a:t>
            </a:fld>
            <a:endParaRPr lang="es-AR"/>
          </a:p>
        </p:txBody>
      </p:sp>
      <p:sp>
        <p:nvSpPr>
          <p:cNvPr id="5" name="4 Marcador de pie de página"/>
          <p:cNvSpPr>
            <a:spLocks noGrp="1"/>
          </p:cNvSpPr>
          <p:nvPr>
            <p:ph type="ftr" sz="quarter" idx="3"/>
          </p:nvPr>
        </p:nvSpPr>
        <p:spPr>
          <a:xfrm>
            <a:off x="4169939" y="6340175"/>
            <a:ext cx="3864822" cy="36419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8746709" y="6340175"/>
            <a:ext cx="2847763" cy="364195"/>
          </a:xfrm>
          <a:prstGeom prst="rect">
            <a:avLst/>
          </a:prstGeom>
        </p:spPr>
        <p:txBody>
          <a:bodyPr vert="horz" lIns="91440" tIns="45720" rIns="91440" bIns="45720" rtlCol="0" anchor="ctr"/>
          <a:lstStyle>
            <a:lvl1pPr algn="r">
              <a:defRPr sz="1200">
                <a:solidFill>
                  <a:schemeClr val="tx1">
                    <a:tint val="75000"/>
                  </a:schemeClr>
                </a:solidFill>
              </a:defRPr>
            </a:lvl1pPr>
          </a:lstStyle>
          <a:p>
            <a:fld id="{5C8E0A73-A359-4410-B545-78FBA5B76681}"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9073" y="364202"/>
            <a:ext cx="10526554" cy="132218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073" y="1820976"/>
            <a:ext cx="10526554" cy="4340259"/>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9073" y="6340172"/>
            <a:ext cx="2746058" cy="364195"/>
          </a:xfrm>
          <a:prstGeom prst="rect">
            <a:avLst/>
          </a:prstGeom>
        </p:spPr>
        <p:txBody>
          <a:bodyPr vert="horz" lIns="91440" tIns="45720" rIns="91440" bIns="45720" rtlCol="0" anchor="ctr"/>
          <a:lstStyle>
            <a:lvl1pPr algn="l">
              <a:defRPr sz="1200">
                <a:solidFill>
                  <a:schemeClr val="tx1">
                    <a:tint val="75000"/>
                  </a:schemeClr>
                </a:solidFill>
              </a:defRPr>
            </a:lvl1pPr>
          </a:lstStyle>
          <a:p>
            <a:fld id="{253E1472-46C5-4ECF-91D2-2CAA615D7BC7}" type="datetimeFigureOut">
              <a:rPr lang="en-US" smtClean="0">
                <a:solidFill>
                  <a:prstClr val="black">
                    <a:tint val="75000"/>
                  </a:prstClr>
                </a:solidFill>
              </a:rPr>
              <a:pPr/>
              <a:t>9/1/2021</a:t>
            </a:fld>
            <a:endParaRPr lang="en-US">
              <a:solidFill>
                <a:prstClr val="black">
                  <a:tint val="75000"/>
                </a:prstClr>
              </a:solidFill>
            </a:endParaRPr>
          </a:p>
        </p:txBody>
      </p:sp>
      <p:sp>
        <p:nvSpPr>
          <p:cNvPr id="5" name="Marcador de pie de página 4"/>
          <p:cNvSpPr>
            <a:spLocks noGrp="1"/>
          </p:cNvSpPr>
          <p:nvPr>
            <p:ph type="ftr" sz="quarter" idx="3"/>
          </p:nvPr>
        </p:nvSpPr>
        <p:spPr>
          <a:xfrm>
            <a:off x="4042807" y="6340172"/>
            <a:ext cx="4119086" cy="36419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Marcador de número de diapositiva 5"/>
          <p:cNvSpPr>
            <a:spLocks noGrp="1"/>
          </p:cNvSpPr>
          <p:nvPr>
            <p:ph type="sldNum" sz="quarter" idx="4"/>
          </p:nvPr>
        </p:nvSpPr>
        <p:spPr>
          <a:xfrm>
            <a:off x="8619569" y="6340172"/>
            <a:ext cx="2746058" cy="364195"/>
          </a:xfrm>
          <a:prstGeom prst="rect">
            <a:avLst/>
          </a:prstGeom>
        </p:spPr>
        <p:txBody>
          <a:bodyPr vert="horz" lIns="91440" tIns="45720" rIns="91440" bIns="45720" rtlCol="0" anchor="ctr"/>
          <a:lstStyle>
            <a:lvl1pPr algn="r">
              <a:defRPr sz="1200">
                <a:solidFill>
                  <a:schemeClr val="tx1">
                    <a:tint val="75000"/>
                  </a:schemeClr>
                </a:solidFill>
              </a:defRPr>
            </a:lvl1pPr>
          </a:lstStyle>
          <a:p>
            <a:fld id="{77705BBA-F05C-4DB1-8FF0-B8D06D8F0519}"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2093238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p:cNvPicPr>
            <a:picLocks noChangeAspect="1"/>
          </p:cNvPicPr>
          <p:nvPr/>
        </p:nvPicPr>
        <p:blipFill>
          <a:blip r:embed="rId2"/>
          <a:stretch>
            <a:fillRect/>
          </a:stretch>
        </p:blipFill>
        <p:spPr>
          <a:xfrm>
            <a:off x="7614957" y="219572"/>
            <a:ext cx="4377858" cy="6435173"/>
          </a:xfrm>
          <a:prstGeom prst="rect">
            <a:avLst/>
          </a:prstGeom>
        </p:spPr>
      </p:pic>
      <p:sp>
        <p:nvSpPr>
          <p:cNvPr id="5" name="Rectángulo 4"/>
          <p:cNvSpPr/>
          <p:nvPr/>
        </p:nvSpPr>
        <p:spPr>
          <a:xfrm>
            <a:off x="8" y="5"/>
            <a:ext cx="8286862" cy="7127672"/>
          </a:xfrm>
          <a:prstGeom prst="rect">
            <a:avLst/>
          </a:prstGeom>
          <a:solidFill>
            <a:srgbClr val="23BA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4400" b="1" dirty="0">
                <a:solidFill>
                  <a:srgbClr val="FFFF00"/>
                </a:solidFill>
                <a:effectLst>
                  <a:outerShdw blurRad="38100" dist="38100" dir="2700000" algn="tl">
                    <a:srgbClr val="000000">
                      <a:alpha val="43137"/>
                    </a:srgbClr>
                  </a:outerShdw>
                </a:effectLst>
              </a:rPr>
              <a:t>LICENCIATURA EN CIENCIA Y TECNOLOGÍA </a:t>
            </a:r>
          </a:p>
          <a:p>
            <a:pPr algn="ctr"/>
            <a:r>
              <a:rPr lang="es-AR" sz="4400" b="1" dirty="0">
                <a:solidFill>
                  <a:srgbClr val="FFFF00"/>
                </a:solidFill>
                <a:effectLst>
                  <a:outerShdw blurRad="38100" dist="38100" dir="2700000" algn="tl">
                    <a:srgbClr val="000000">
                      <a:alpha val="43137"/>
                    </a:srgbClr>
                  </a:outerShdw>
                </a:effectLst>
              </a:rPr>
              <a:t>DE LOS ALIMENTOS</a:t>
            </a:r>
          </a:p>
        </p:txBody>
      </p:sp>
      <p:sp>
        <p:nvSpPr>
          <p:cNvPr id="4" name="Marcador de pie de página 3"/>
          <p:cNvSpPr>
            <a:spLocks noGrp="1"/>
          </p:cNvSpPr>
          <p:nvPr>
            <p:ph type="ftr" sz="quarter" idx="11"/>
          </p:nvPr>
        </p:nvSpPr>
        <p:spPr>
          <a:xfrm>
            <a:off x="3851689" y="5463745"/>
            <a:ext cx="4523998" cy="942125"/>
          </a:xfrm>
        </p:spPr>
        <p:txBody>
          <a:bodyPr/>
          <a:lstStyle/>
          <a:p>
            <a:pPr algn="l"/>
            <a:r>
              <a:rPr lang="es-AR" b="1" dirty="0" smtClean="0">
                <a:solidFill>
                  <a:schemeClr val="bg1"/>
                </a:solidFill>
                <a:latin typeface="+mj-lt"/>
                <a:cs typeface="Rubik" panose="00000500000000000000" pitchFamily="2" charset="-79"/>
              </a:rPr>
              <a:t>Facultad de Ciencias Bioquímicas y Farmacéuticas</a:t>
            </a:r>
            <a:endParaRPr lang="es-AR" dirty="0" smtClean="0">
              <a:solidFill>
                <a:schemeClr val="bg1"/>
              </a:solidFill>
              <a:latin typeface="+mj-lt"/>
              <a:cs typeface="Rubik" panose="00000500000000000000" pitchFamily="2" charset="-79"/>
            </a:endParaRPr>
          </a:p>
        </p:txBody>
      </p:sp>
      <p:pic>
        <p:nvPicPr>
          <p:cNvPr id="9" name="Imagen 8"/>
          <p:cNvPicPr>
            <a:picLocks noChangeAspect="1"/>
          </p:cNvPicPr>
          <p:nvPr/>
        </p:nvPicPr>
        <p:blipFill>
          <a:blip r:embed="rId3"/>
          <a:stretch>
            <a:fillRect/>
          </a:stretch>
        </p:blipFill>
        <p:spPr>
          <a:xfrm>
            <a:off x="8891255" y="5159975"/>
            <a:ext cx="2768106" cy="1366700"/>
          </a:xfrm>
          <a:prstGeom prst="rect">
            <a:avLst/>
          </a:prstGeom>
        </p:spPr>
      </p:pic>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3123" y="5518376"/>
            <a:ext cx="3136441" cy="753886"/>
          </a:xfrm>
          <a:prstGeom prst="rect">
            <a:avLst/>
          </a:prstGeom>
        </p:spPr>
      </p:pic>
      <p:pic>
        <p:nvPicPr>
          <p:cNvPr id="8" name="Picture 4" descr="Ciencias de los alimentos"/>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69477" y="971997"/>
            <a:ext cx="4411662" cy="376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109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31772" y="597406"/>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pPr algn="ctr"/>
            <a:endParaRPr lang="es-AR" sz="2400" b="1" dirty="0">
              <a:solidFill>
                <a:schemeClr val="tx1"/>
              </a:solidFill>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54078"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2" name="1 Rectángulo"/>
          <p:cNvSpPr/>
          <p:nvPr/>
        </p:nvSpPr>
        <p:spPr>
          <a:xfrm>
            <a:off x="455834" y="1109192"/>
            <a:ext cx="11504261" cy="5386090"/>
          </a:xfrm>
          <a:prstGeom prst="rect">
            <a:avLst/>
          </a:prstGeom>
        </p:spPr>
        <p:txBody>
          <a:bodyPr wrap="square">
            <a:spAutoFit/>
          </a:bodyPr>
          <a:lstStyle/>
          <a:p>
            <a:pPr algn="ctr"/>
            <a:r>
              <a:rPr lang="es-AR" sz="3200" b="1" dirty="0"/>
              <a:t>RESUMEN</a:t>
            </a:r>
          </a:p>
          <a:p>
            <a:endParaRPr lang="es-AR" sz="2400" b="1" dirty="0"/>
          </a:p>
          <a:p>
            <a:pPr algn="just"/>
            <a:r>
              <a:rPr lang="es-AR" sz="2400" b="1" dirty="0"/>
              <a:t>El proyecto plantea el uso de </a:t>
            </a:r>
            <a:r>
              <a:rPr lang="es-AR" sz="2400" b="1" dirty="0" err="1"/>
              <a:t>Espirulina</a:t>
            </a:r>
            <a:r>
              <a:rPr lang="es-AR" sz="2400" b="1" dirty="0"/>
              <a:t> (ESP) como materia prima de partida para el diseño de un yogurt.</a:t>
            </a:r>
          </a:p>
          <a:p>
            <a:pPr algn="just"/>
            <a:r>
              <a:rPr lang="es-AR" sz="2400" b="1" dirty="0"/>
              <a:t>Se plantea la obtención y caracterización fisicoquímica y biológica (antioxidante) de derivados proteicos de ESP (DPE). </a:t>
            </a:r>
          </a:p>
          <a:p>
            <a:pPr algn="just"/>
            <a:r>
              <a:rPr lang="es-AR" sz="2400" b="1" dirty="0"/>
              <a:t>Posteriormente, se realizarán ensayos de encapsulación de los DPE con el objetivo de incrementar la estabilidad frente a condiciones adversas y, a la vez, con el objetivo de enmascarar el aroma desagradable de la fuente de partida que limita su uso directo como alga entera.</a:t>
            </a:r>
          </a:p>
          <a:p>
            <a:pPr algn="just"/>
            <a:r>
              <a:rPr lang="es-AR" sz="2400" b="1" dirty="0"/>
              <a:t>En una última etapa, estos estudios permitirán el diseño de las operaciones básicas para el desarrollo de yogures con adición de DPE encapsulados y/o sin encapsular, estableciendo un óptimo compromiso entre sus propiedades fisicoquímicas y sus características organolépticas.</a:t>
            </a:r>
          </a:p>
        </p:txBody>
      </p:sp>
    </p:spTree>
    <p:extLst>
      <p:ext uri="{BB962C8B-B14F-4D97-AF65-F5344CB8AC3E}">
        <p14:creationId xmlns:p14="http://schemas.microsoft.com/office/powerpoint/2010/main" val="584655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5" name="4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8" name="Rectangle 2"/>
          <p:cNvSpPr txBox="1">
            <a:spLocks noChangeArrowheads="1"/>
          </p:cNvSpPr>
          <p:nvPr/>
        </p:nvSpPr>
        <p:spPr>
          <a:xfrm>
            <a:off x="424958" y="787351"/>
            <a:ext cx="11170174" cy="3929062"/>
          </a:xfrm>
          <a:prstGeom prst="rect">
            <a:avLst/>
          </a:prstGeom>
        </p:spPr>
        <p:txBody>
          <a:bodyPr/>
          <a:lstStyle/>
          <a:p>
            <a:pPr algn="ctr" fontAlgn="auto">
              <a:spcAft>
                <a:spcPts val="0"/>
              </a:spcAft>
              <a:defRPr/>
            </a:pPr>
            <a:r>
              <a:rPr lang="es-ES" sz="3200" b="1" cap="all" dirty="0">
                <a:latin typeface="Calibri" panose="020F0502020204030204" pitchFamily="34" charset="0"/>
                <a:ea typeface="+mj-ea"/>
                <a:cs typeface="Calibri" panose="020F0502020204030204" pitchFamily="34" charset="0"/>
              </a:rPr>
              <a:t>Recuperación y estabilización de compuestos biológicamente activos de la yerba mate con miras a su aplicación en el campo de los alimentos</a:t>
            </a:r>
          </a:p>
        </p:txBody>
      </p:sp>
      <p:sp>
        <p:nvSpPr>
          <p:cNvPr id="9" name="8 Rectángulo"/>
          <p:cNvSpPr/>
          <p:nvPr/>
        </p:nvSpPr>
        <p:spPr>
          <a:xfrm>
            <a:off x="751938" y="3685361"/>
            <a:ext cx="7632848" cy="2062103"/>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latin typeface="+mn-lt"/>
              </a:rPr>
              <a:t>Directora: Dra. Micaela Galante</a:t>
            </a:r>
          </a:p>
          <a:p>
            <a:r>
              <a:rPr lang="es-ES" sz="3200" b="1" dirty="0" smtClean="0">
                <a:solidFill>
                  <a:schemeClr val="bg1"/>
                </a:solidFill>
                <a:effectLst>
                  <a:outerShdw blurRad="38100" dist="38100" dir="2700000" algn="tl">
                    <a:srgbClr val="000000">
                      <a:alpha val="43137"/>
                    </a:srgbClr>
                  </a:outerShdw>
                </a:effectLst>
                <a:latin typeface="+mn-lt"/>
              </a:rPr>
              <a:t>Vacante: 1, ambos cuatrimestres</a:t>
            </a:r>
          </a:p>
          <a:p>
            <a:r>
              <a:rPr lang="es-ES" sz="3200" b="1" dirty="0" smtClean="0">
                <a:solidFill>
                  <a:schemeClr val="bg1"/>
                </a:solidFill>
                <a:effectLst>
                  <a:outerShdw blurRad="38100" dist="38100" dir="2700000" algn="tl">
                    <a:srgbClr val="000000">
                      <a:alpha val="43137"/>
                    </a:srgbClr>
                  </a:outerShdw>
                </a:effectLst>
                <a:latin typeface="+mn-lt"/>
              </a:rPr>
              <a:t>Lugar de Trabajo: Área Fisicoquímica</a:t>
            </a:r>
          </a:p>
          <a:p>
            <a:r>
              <a:rPr lang="es-ES" sz="3200" b="1" dirty="0" smtClean="0">
                <a:solidFill>
                  <a:schemeClr val="bg1"/>
                </a:solidFill>
                <a:effectLst>
                  <a:outerShdw blurRad="38100" dist="38100" dir="2700000" algn="tl">
                    <a:srgbClr val="000000">
                      <a:alpha val="43137"/>
                    </a:srgbClr>
                  </a:outerShdw>
                </a:effectLst>
                <a:latin typeface="+mn-lt"/>
              </a:rPr>
              <a:t>Contacto: </a:t>
            </a:r>
            <a:r>
              <a:rPr lang="es-ES" sz="3200" b="1" dirty="0" smtClean="0">
                <a:solidFill>
                  <a:srgbClr val="FFFF00"/>
                </a:solidFill>
                <a:effectLst>
                  <a:outerShdw blurRad="38100" dist="38100" dir="2700000" algn="tl">
                    <a:srgbClr val="000000">
                      <a:alpha val="43137"/>
                    </a:srgbClr>
                  </a:outerShdw>
                </a:effectLst>
                <a:latin typeface="+mn-lt"/>
              </a:rPr>
              <a:t>mgalante@fbioyf.unr.edu.ar</a:t>
            </a:r>
            <a:endParaRPr lang="es-ES" sz="3200" b="1" dirty="0">
              <a:solidFill>
                <a:srgbClr val="FFFF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0837951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p:cNvSpPr/>
          <p:nvPr/>
        </p:nvSpPr>
        <p:spPr>
          <a:xfrm>
            <a:off x="424958" y="809972"/>
            <a:ext cx="11233248" cy="4770537"/>
          </a:xfrm>
          <a:prstGeom prst="rect">
            <a:avLst/>
          </a:prstGeom>
        </p:spPr>
        <p:txBody>
          <a:bodyPr wrap="square">
            <a:spAutoFit/>
          </a:bodyPr>
          <a:lstStyle/>
          <a:p>
            <a:pPr algn="ctr" fontAlgn="auto">
              <a:spcAft>
                <a:spcPts val="0"/>
              </a:spcAft>
              <a:defRPr/>
            </a:pPr>
            <a:r>
              <a:rPr lang="es-ES" sz="3200" b="1" dirty="0" smtClean="0">
                <a:latin typeface="Calibri" panose="020F0502020204030204" pitchFamily="34" charset="0"/>
                <a:cs typeface="Calibri" panose="020F0502020204030204" pitchFamily="34" charset="0"/>
              </a:rPr>
              <a:t>RESUMEN</a:t>
            </a:r>
          </a:p>
          <a:p>
            <a:pPr algn="ctr" fontAlgn="auto">
              <a:spcAft>
                <a:spcPts val="0"/>
              </a:spcAft>
              <a:defRPr/>
            </a:pPr>
            <a:endParaRPr lang="es-ES" sz="3200" b="1" dirty="0">
              <a:latin typeface="Calibri" panose="020F0502020204030204" pitchFamily="34" charset="0"/>
              <a:cs typeface="Calibri" panose="020F0502020204030204" pitchFamily="34" charset="0"/>
            </a:endParaRPr>
          </a:p>
          <a:p>
            <a:pPr algn="just" fontAlgn="auto">
              <a:spcAft>
                <a:spcPts val="0"/>
              </a:spcAft>
              <a:defRPr/>
            </a:pPr>
            <a:r>
              <a:rPr lang="es-ES" sz="2400" b="1" dirty="0">
                <a:latin typeface="Calibri" panose="020F0502020204030204" pitchFamily="34" charset="0"/>
                <a:cs typeface="Calibri" panose="020F0502020204030204" pitchFamily="34" charset="0"/>
              </a:rPr>
              <a:t>El uso de soluciones acuosas de β-</a:t>
            </a:r>
            <a:r>
              <a:rPr lang="es-ES" sz="2400" b="1" dirty="0" err="1">
                <a:latin typeface="Calibri" panose="020F0502020204030204" pitchFamily="34" charset="0"/>
                <a:cs typeface="Calibri" panose="020F0502020204030204" pitchFamily="34" charset="0"/>
              </a:rPr>
              <a:t>ciclodextrina</a:t>
            </a:r>
            <a:r>
              <a:rPr lang="es-ES" sz="2400" b="1" dirty="0">
                <a:latin typeface="Calibri" panose="020F0502020204030204" pitchFamily="34" charset="0"/>
                <a:cs typeface="Calibri" panose="020F0502020204030204" pitchFamily="34" charset="0"/>
              </a:rPr>
              <a:t> (β-CD) como medio de extracción puede ser considerado como una metodología de extracción verde que puede emplearse como alternativa a la extracción usando solventes orgánicos. La β-CD es un oligosacárido cíclico capaz de interaccionar con una gran cantidad de moléculas, con las cuales forma complejos de inclusión. </a:t>
            </a:r>
          </a:p>
          <a:p>
            <a:pPr algn="just" fontAlgn="auto">
              <a:spcAft>
                <a:spcPts val="0"/>
              </a:spcAft>
              <a:defRPr/>
            </a:pPr>
            <a:r>
              <a:rPr lang="es-ES" sz="2400" b="1" dirty="0">
                <a:latin typeface="Calibri" panose="020F0502020204030204" pitchFamily="34" charset="0"/>
                <a:cs typeface="Calibri" panose="020F0502020204030204" pitchFamily="34" charset="0"/>
              </a:rPr>
              <a:t>En el presente proyecto se propone como objetivo emplear la capacidad que tiene la beta </a:t>
            </a:r>
            <a:r>
              <a:rPr lang="es-ES" sz="2400" b="1" dirty="0" err="1">
                <a:latin typeface="Calibri" panose="020F0502020204030204" pitchFamily="34" charset="0"/>
                <a:cs typeface="Calibri" panose="020F0502020204030204" pitchFamily="34" charset="0"/>
              </a:rPr>
              <a:t>ciclodextrina</a:t>
            </a:r>
            <a:r>
              <a:rPr lang="es-ES" sz="2400" b="1" dirty="0">
                <a:latin typeface="Calibri" panose="020F0502020204030204" pitchFamily="34" charset="0"/>
                <a:cs typeface="Calibri" panose="020F0502020204030204" pitchFamily="34" charset="0"/>
              </a:rPr>
              <a:t> (β-CD) para formar complejos de inclusión con </a:t>
            </a:r>
            <a:r>
              <a:rPr lang="es-ES" sz="2400" b="1" dirty="0" err="1">
                <a:latin typeface="Calibri" panose="020F0502020204030204" pitchFamily="34" charset="0"/>
                <a:cs typeface="Calibri" panose="020F0502020204030204" pitchFamily="34" charset="0"/>
              </a:rPr>
              <a:t>polifenoles</a:t>
            </a:r>
            <a:r>
              <a:rPr lang="es-ES" sz="2400" b="1" dirty="0">
                <a:latin typeface="Calibri" panose="020F0502020204030204" pitchFamily="34" charset="0"/>
                <a:cs typeface="Calibri" panose="020F0502020204030204" pitchFamily="34" charset="0"/>
              </a:rPr>
              <a:t> (PF), como estrategia para extraer y estabilizar moléculas de interés biológico presentes en extractos de yerba mate. Además se propone el desarrollo y la caracterización de </a:t>
            </a:r>
            <a:r>
              <a:rPr lang="es-ES" sz="2400" b="1" dirty="0" err="1">
                <a:latin typeface="Calibri" panose="020F0502020204030204" pitchFamily="34" charset="0"/>
                <a:cs typeface="Calibri" panose="020F0502020204030204" pitchFamily="34" charset="0"/>
              </a:rPr>
              <a:t>microencapsulados</a:t>
            </a:r>
            <a:r>
              <a:rPr lang="es-ES" sz="2400" b="1" dirty="0">
                <a:latin typeface="Calibri" panose="020F0502020204030204" pitchFamily="34" charset="0"/>
                <a:cs typeface="Calibri" panose="020F0502020204030204" pitchFamily="34" charset="0"/>
              </a:rPr>
              <a:t> de los PF extraídos con miras a su aplicación en alimentos.</a:t>
            </a:r>
            <a:endParaRPr lang="es-ES" sz="2400" b="1" dirty="0">
              <a:solidFill>
                <a:schemeClr val="accent6">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837951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5" name="4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6" name="5 Rectángulo"/>
          <p:cNvSpPr/>
          <p:nvPr/>
        </p:nvSpPr>
        <p:spPr>
          <a:xfrm>
            <a:off x="629743" y="971997"/>
            <a:ext cx="10690698" cy="1077218"/>
          </a:xfrm>
          <a:prstGeom prst="rect">
            <a:avLst/>
          </a:prstGeom>
        </p:spPr>
        <p:txBody>
          <a:bodyPr wrap="square">
            <a:spAutoFit/>
          </a:bodyPr>
          <a:lstStyle/>
          <a:p>
            <a:pPr algn="ctr"/>
            <a:r>
              <a:rPr lang="es-AR" sz="3200" b="1" dirty="0" smtClean="0">
                <a:latin typeface="+mn-lt"/>
              </a:rPr>
              <a:t>Incorporación de un concentrado de proteínas de </a:t>
            </a:r>
            <a:r>
              <a:rPr lang="es-AR" sz="3200" b="1" dirty="0" err="1" smtClean="0">
                <a:latin typeface="+mn-lt"/>
              </a:rPr>
              <a:t>lactosuero</a:t>
            </a:r>
            <a:r>
              <a:rPr lang="es-AR" sz="3200" b="1" dirty="0" smtClean="0">
                <a:latin typeface="+mn-lt"/>
              </a:rPr>
              <a:t> en postres</a:t>
            </a:r>
            <a:endParaRPr lang="es-AR" sz="3200" b="1" dirty="0">
              <a:latin typeface="+mn-lt"/>
            </a:endParaRPr>
          </a:p>
        </p:txBody>
      </p:sp>
      <p:sp>
        <p:nvSpPr>
          <p:cNvPr id="8" name="7 Rectángulo"/>
          <p:cNvSpPr/>
          <p:nvPr/>
        </p:nvSpPr>
        <p:spPr>
          <a:xfrm>
            <a:off x="722358" y="3698464"/>
            <a:ext cx="7324208" cy="2062103"/>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rPr>
              <a:t>Directora: Dra. Valeria </a:t>
            </a:r>
            <a:r>
              <a:rPr lang="es-ES" sz="3200" b="1" dirty="0" err="1" smtClean="0">
                <a:solidFill>
                  <a:schemeClr val="bg1"/>
                </a:solidFill>
                <a:effectLst>
                  <a:outerShdw blurRad="38100" dist="38100" dir="2700000" algn="tl">
                    <a:srgbClr val="000000">
                      <a:alpha val="43137"/>
                    </a:srgbClr>
                  </a:outerShdw>
                </a:effectLst>
              </a:rPr>
              <a:t>Boeris</a:t>
            </a:r>
            <a:endParaRPr lang="es-ES" sz="3200" b="1" dirty="0" smtClean="0">
              <a:solidFill>
                <a:schemeClr val="bg1"/>
              </a:solidFill>
              <a:effectLst>
                <a:outerShdw blurRad="38100" dist="38100" dir="2700000" algn="tl">
                  <a:srgbClr val="000000">
                    <a:alpha val="43137"/>
                  </a:srgbClr>
                </a:outerShdw>
              </a:effectLst>
            </a:endParaRPr>
          </a:p>
          <a:p>
            <a:r>
              <a:rPr lang="es-ES" sz="3200" b="1" dirty="0" smtClean="0">
                <a:solidFill>
                  <a:schemeClr val="bg1"/>
                </a:solidFill>
                <a:effectLst>
                  <a:outerShdw blurRad="38100" dist="38100" dir="2700000" algn="tl">
                    <a:srgbClr val="000000">
                      <a:alpha val="43137"/>
                    </a:srgbClr>
                  </a:outerShdw>
                </a:effectLst>
              </a:rPr>
              <a:t>Vacante: 1, ambos cuatrimestres</a:t>
            </a:r>
          </a:p>
          <a:p>
            <a:r>
              <a:rPr lang="es-ES" sz="3200" b="1" dirty="0" smtClean="0">
                <a:solidFill>
                  <a:schemeClr val="bg1"/>
                </a:solidFill>
                <a:effectLst>
                  <a:outerShdw blurRad="38100" dist="38100" dir="2700000" algn="tl">
                    <a:srgbClr val="000000">
                      <a:alpha val="43137"/>
                    </a:srgbClr>
                  </a:outerShdw>
                </a:effectLst>
              </a:rPr>
              <a:t>Lugar de Trabajo: Área Fisicoquímica</a:t>
            </a:r>
          </a:p>
          <a:p>
            <a:r>
              <a:rPr lang="es-ES" sz="3200" b="1" dirty="0" smtClean="0">
                <a:solidFill>
                  <a:schemeClr val="bg1"/>
                </a:solidFill>
                <a:effectLst>
                  <a:outerShdw blurRad="38100" dist="38100" dir="2700000" algn="tl">
                    <a:srgbClr val="000000">
                      <a:alpha val="43137"/>
                    </a:srgbClr>
                  </a:outerShdw>
                </a:effectLst>
              </a:rPr>
              <a:t>Contacto:  </a:t>
            </a:r>
            <a:r>
              <a:rPr lang="es-ES" sz="3200" b="1" dirty="0" smtClean="0">
                <a:solidFill>
                  <a:srgbClr val="FFFF00"/>
                </a:solidFill>
                <a:effectLst>
                  <a:outerShdw blurRad="38100" dist="38100" dir="2700000" algn="tl">
                    <a:srgbClr val="000000">
                      <a:alpha val="43137"/>
                    </a:srgbClr>
                  </a:outerShdw>
                </a:effectLst>
              </a:rPr>
              <a:t>valeriaboeris@hotmail.com</a:t>
            </a:r>
            <a:endParaRPr lang="es-ES"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837951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p:cNvSpPr/>
          <p:nvPr/>
        </p:nvSpPr>
        <p:spPr>
          <a:xfrm>
            <a:off x="629742" y="1074777"/>
            <a:ext cx="11017224" cy="4278094"/>
          </a:xfrm>
          <a:prstGeom prst="rect">
            <a:avLst/>
          </a:prstGeom>
        </p:spPr>
        <p:txBody>
          <a:bodyPr wrap="square">
            <a:spAutoFit/>
          </a:bodyPr>
          <a:lstStyle/>
          <a:p>
            <a:pPr algn="ctr"/>
            <a:r>
              <a:rPr lang="es-AR" sz="3200" b="1" dirty="0" smtClean="0"/>
              <a:t>RESUMEN</a:t>
            </a:r>
          </a:p>
          <a:p>
            <a:endParaRPr lang="es-AR" sz="2400" b="1" dirty="0" smtClean="0"/>
          </a:p>
          <a:p>
            <a:pPr algn="just"/>
            <a:r>
              <a:rPr lang="es-AR" sz="2400" b="1" dirty="0" smtClean="0"/>
              <a:t>Actualmente el tratamiento del </a:t>
            </a:r>
            <a:r>
              <a:rPr lang="es-AR" sz="2400" b="1" dirty="0" err="1" smtClean="0"/>
              <a:t>lactosuero</a:t>
            </a:r>
            <a:r>
              <a:rPr lang="es-AR" sz="2400" b="1" dirty="0" smtClean="0"/>
              <a:t> constituye una problemática de relevancia para los productores debido al costo que implica. </a:t>
            </a:r>
          </a:p>
          <a:p>
            <a:pPr algn="just"/>
            <a:r>
              <a:rPr lang="es-AR" sz="2400" b="1" dirty="0" smtClean="0"/>
              <a:t>En el grupo de trabajo se ha optimizado una metodología de concentración de proteínas de </a:t>
            </a:r>
            <a:r>
              <a:rPr lang="es-AR" sz="2400" b="1" dirty="0" err="1" smtClean="0"/>
              <a:t>lactosuero</a:t>
            </a:r>
            <a:r>
              <a:rPr lang="es-AR" sz="2400" b="1" dirty="0" smtClean="0"/>
              <a:t> mediante coacervación y se han determinado algunas de las propiedades estructurales y funcionales del concentrado obtenido. </a:t>
            </a:r>
          </a:p>
          <a:p>
            <a:pPr algn="just"/>
            <a:r>
              <a:rPr lang="es-AR" sz="2400" b="1" dirty="0" smtClean="0"/>
              <a:t>El objetivo del trabajo aquí propuesto es optimizar la formulación de postres gelificados adicionados con el concentrado de proteínas del </a:t>
            </a:r>
            <a:r>
              <a:rPr lang="es-AR" sz="2400" b="1" dirty="0" err="1" smtClean="0"/>
              <a:t>lactosuero</a:t>
            </a:r>
            <a:r>
              <a:rPr lang="es-AR" sz="2400" b="1" dirty="0" smtClean="0"/>
              <a:t>, analizar sus propiedades fisicoquímicas (composición, apariencia, propiedades mecánicas, capacidad de retención de agua) y sensoriales. </a:t>
            </a:r>
            <a:endParaRPr lang="es-AR" sz="2400" b="1" dirty="0"/>
          </a:p>
        </p:txBody>
      </p:sp>
    </p:spTree>
    <p:extLst>
      <p:ext uri="{BB962C8B-B14F-4D97-AF65-F5344CB8AC3E}">
        <p14:creationId xmlns:p14="http://schemas.microsoft.com/office/powerpoint/2010/main" val="10837951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5" name="4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6" name="5 Rectángulo"/>
          <p:cNvSpPr/>
          <p:nvPr/>
        </p:nvSpPr>
        <p:spPr>
          <a:xfrm>
            <a:off x="1397586" y="818615"/>
            <a:ext cx="9682586" cy="1569660"/>
          </a:xfrm>
          <a:prstGeom prst="rect">
            <a:avLst/>
          </a:prstGeom>
        </p:spPr>
        <p:txBody>
          <a:bodyPr wrap="square">
            <a:spAutoFit/>
          </a:bodyPr>
          <a:lstStyle/>
          <a:p>
            <a:pPr algn="ctr"/>
            <a:r>
              <a:rPr lang="es-AR" sz="3200" b="1" dirty="0" smtClean="0">
                <a:latin typeface="+mn-lt"/>
              </a:rPr>
              <a:t>Fermentación de harina de legumbres para su potencial incorporación en panificados enriquecidos con proteínas y fibra</a:t>
            </a:r>
            <a:endParaRPr lang="es-AR" sz="3200" b="1" dirty="0">
              <a:latin typeface="+mn-lt"/>
            </a:endParaRPr>
          </a:p>
        </p:txBody>
      </p:sp>
      <p:sp>
        <p:nvSpPr>
          <p:cNvPr id="8" name="7 Rectángulo"/>
          <p:cNvSpPr/>
          <p:nvPr/>
        </p:nvSpPr>
        <p:spPr>
          <a:xfrm>
            <a:off x="701750" y="3276253"/>
            <a:ext cx="6939757" cy="3539430"/>
          </a:xfrm>
          <a:prstGeom prst="rect">
            <a:avLst/>
          </a:prstGeom>
        </p:spPr>
        <p:txBody>
          <a:bodyPr wrap="square">
            <a:spAutoFit/>
          </a:bodyPr>
          <a:lstStyle/>
          <a:p>
            <a:r>
              <a:rPr lang="es-AR" sz="3200" b="1" dirty="0" smtClean="0">
                <a:solidFill>
                  <a:schemeClr val="bg1"/>
                </a:solidFill>
                <a:effectLst>
                  <a:outerShdw blurRad="38100" dist="38100" dir="2700000" algn="tl">
                    <a:srgbClr val="000000">
                      <a:alpha val="43137"/>
                    </a:srgbClr>
                  </a:outerShdw>
                </a:effectLst>
              </a:rPr>
              <a:t>Directoras: </a:t>
            </a:r>
            <a:r>
              <a:rPr lang="es-AR" sz="3200" b="1" dirty="0" err="1" smtClean="0">
                <a:solidFill>
                  <a:schemeClr val="bg1"/>
                </a:solidFill>
                <a:effectLst>
                  <a:outerShdw blurRad="38100" dist="38100" dir="2700000" algn="tl">
                    <a:srgbClr val="000000">
                      <a:alpha val="43137"/>
                    </a:srgbClr>
                  </a:outerShdw>
                </a:effectLst>
              </a:rPr>
              <a:t>Dras</a:t>
            </a:r>
            <a:r>
              <a:rPr lang="es-AR" sz="3200" b="1" dirty="0" smtClean="0">
                <a:solidFill>
                  <a:schemeClr val="bg1"/>
                </a:solidFill>
                <a:effectLst>
                  <a:outerShdw blurRad="38100" dist="38100" dir="2700000" algn="tl">
                    <a:srgbClr val="000000">
                      <a:alpha val="43137"/>
                    </a:srgbClr>
                  </a:outerShdw>
                </a:effectLst>
              </a:rPr>
              <a:t> Valeria </a:t>
            </a:r>
            <a:r>
              <a:rPr lang="es-AR" sz="3200" b="1" dirty="0" err="1" smtClean="0">
                <a:solidFill>
                  <a:schemeClr val="bg1"/>
                </a:solidFill>
                <a:effectLst>
                  <a:outerShdw blurRad="38100" dist="38100" dir="2700000" algn="tl">
                    <a:srgbClr val="000000">
                      <a:alpha val="43137"/>
                    </a:srgbClr>
                  </a:outerShdw>
                </a:effectLst>
              </a:rPr>
              <a:t>Boeris</a:t>
            </a:r>
            <a:r>
              <a:rPr lang="es-AR" sz="3200" b="1" dirty="0" smtClean="0">
                <a:solidFill>
                  <a:schemeClr val="bg1"/>
                </a:solidFill>
                <a:effectLst>
                  <a:outerShdw blurRad="38100" dist="38100" dir="2700000" algn="tl">
                    <a:srgbClr val="000000">
                      <a:alpha val="43137"/>
                    </a:srgbClr>
                  </a:outerShdw>
                </a:effectLst>
              </a:rPr>
              <a:t> y Débora López. </a:t>
            </a:r>
          </a:p>
          <a:p>
            <a:r>
              <a:rPr lang="es-AR" sz="3200" b="1" dirty="0" smtClean="0">
                <a:solidFill>
                  <a:schemeClr val="bg1"/>
                </a:solidFill>
                <a:effectLst>
                  <a:outerShdw blurRad="38100" dist="38100" dir="2700000" algn="tl">
                    <a:srgbClr val="000000">
                      <a:alpha val="43137"/>
                    </a:srgbClr>
                  </a:outerShdw>
                </a:effectLst>
              </a:rPr>
              <a:t>Vacante: 1, segundo cuatrimestre 2019</a:t>
            </a:r>
          </a:p>
          <a:p>
            <a:r>
              <a:rPr lang="es-AR" sz="3200" b="1" dirty="0" smtClean="0">
                <a:solidFill>
                  <a:schemeClr val="bg1"/>
                </a:solidFill>
                <a:effectLst>
                  <a:outerShdw blurRad="38100" dist="38100" dir="2700000" algn="tl">
                    <a:srgbClr val="000000">
                      <a:alpha val="43137"/>
                    </a:srgbClr>
                  </a:outerShdw>
                </a:effectLst>
              </a:rPr>
              <a:t>Lugar de Trabajo: Área Fisicoquímica</a:t>
            </a:r>
          </a:p>
          <a:p>
            <a:r>
              <a:rPr lang="es-AR" sz="3200" b="1" dirty="0" smtClean="0">
                <a:solidFill>
                  <a:schemeClr val="bg1"/>
                </a:solidFill>
                <a:effectLst>
                  <a:outerShdw blurRad="38100" dist="38100" dir="2700000" algn="tl">
                    <a:srgbClr val="000000">
                      <a:alpha val="43137"/>
                    </a:srgbClr>
                  </a:outerShdw>
                </a:effectLst>
              </a:rPr>
              <a:t>Contacto:  </a:t>
            </a:r>
            <a:r>
              <a:rPr lang="es-AR" sz="3200" b="1" dirty="0" smtClean="0">
                <a:solidFill>
                  <a:srgbClr val="FFFF00"/>
                </a:solidFill>
                <a:effectLst>
                  <a:outerShdw blurRad="38100" dist="38100" dir="2700000" algn="tl">
                    <a:srgbClr val="000000">
                      <a:alpha val="43137"/>
                    </a:srgbClr>
                  </a:outerShdw>
                </a:effectLst>
              </a:rPr>
              <a:t>valeriaboeris@hotmail.com y dlopez@fbioyf.unr.edu.ar</a:t>
            </a:r>
          </a:p>
          <a:p>
            <a:endParaRPr lang="es-AR"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837951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p:cNvSpPr/>
          <p:nvPr/>
        </p:nvSpPr>
        <p:spPr>
          <a:xfrm>
            <a:off x="424958" y="1116013"/>
            <a:ext cx="11513574" cy="4185761"/>
          </a:xfrm>
          <a:prstGeom prst="rect">
            <a:avLst/>
          </a:prstGeom>
        </p:spPr>
        <p:txBody>
          <a:bodyPr wrap="square">
            <a:spAutoFit/>
          </a:bodyPr>
          <a:lstStyle/>
          <a:p>
            <a:pPr algn="ctr"/>
            <a:r>
              <a:rPr lang="es-AR" sz="3200" b="1" dirty="0" smtClean="0"/>
              <a:t>RESUMEN</a:t>
            </a:r>
          </a:p>
          <a:p>
            <a:endParaRPr lang="es-AR" dirty="0" smtClean="0"/>
          </a:p>
          <a:p>
            <a:pPr algn="just"/>
            <a:r>
              <a:rPr lang="es-AR" sz="2400" b="1" dirty="0" smtClean="0"/>
              <a:t>El objetivo del proyecto es el desarrollo sustentable de productos de panificación con bajo índice glicémico, reducidos en sodio, ricos en proteínas, fibra y micronutrientes esenciales.</a:t>
            </a:r>
          </a:p>
          <a:p>
            <a:pPr algn="just"/>
            <a:r>
              <a:rPr lang="es-AR" sz="2400" b="1" dirty="0" smtClean="0"/>
              <a:t>Los objetivos específicos planteados incluyen distintas condiciones de fermentación de harinas de legumbres (lenteja, alubia o garbanzo) con distintos microorganismos (bacterias o levaduras); evaluar fisicoquímicamente los productos fermentados obtenidos y estudiar sus propiedades </a:t>
            </a:r>
            <a:r>
              <a:rPr lang="es-AR" sz="2400" b="1" dirty="0" err="1" smtClean="0"/>
              <a:t>tecnofuncionales</a:t>
            </a:r>
            <a:r>
              <a:rPr lang="es-AR" sz="2400" b="1" dirty="0" smtClean="0"/>
              <a:t>; evaluar la capacidad panadera de mezclas de harina de trigo, harina de chía y las harinas de legumbres fermentadas para seleccionar las mezclas adecuadas para la producción de panes funcionales.</a:t>
            </a:r>
            <a:endParaRPr lang="es-AR" sz="2400" b="1" dirty="0"/>
          </a:p>
        </p:txBody>
      </p:sp>
    </p:spTree>
    <p:extLst>
      <p:ext uri="{BB962C8B-B14F-4D97-AF65-F5344CB8AC3E}">
        <p14:creationId xmlns:p14="http://schemas.microsoft.com/office/powerpoint/2010/main" val="10837951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5" name="4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6" name="5 Rectángulo"/>
          <p:cNvSpPr/>
          <p:nvPr/>
        </p:nvSpPr>
        <p:spPr>
          <a:xfrm>
            <a:off x="917774" y="1116013"/>
            <a:ext cx="10186642" cy="1077218"/>
          </a:xfrm>
          <a:prstGeom prst="rect">
            <a:avLst/>
          </a:prstGeom>
        </p:spPr>
        <p:txBody>
          <a:bodyPr wrap="square">
            <a:spAutoFit/>
          </a:bodyPr>
          <a:lstStyle/>
          <a:p>
            <a:pPr algn="ctr"/>
            <a:r>
              <a:rPr lang="es-AR" sz="3200" b="1" dirty="0" smtClean="0"/>
              <a:t>Obtención de micro partículas de gel proteicas a partir de emulsiones agua/agua</a:t>
            </a:r>
            <a:endParaRPr lang="es-AR" sz="3200" b="1" dirty="0"/>
          </a:p>
        </p:txBody>
      </p:sp>
      <p:sp>
        <p:nvSpPr>
          <p:cNvPr id="8" name="7 Rectángulo"/>
          <p:cNvSpPr/>
          <p:nvPr/>
        </p:nvSpPr>
        <p:spPr>
          <a:xfrm>
            <a:off x="594645" y="3624773"/>
            <a:ext cx="7348380" cy="2062103"/>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rPr>
              <a:t>Directora: </a:t>
            </a:r>
            <a:r>
              <a:rPr lang="es-ES" sz="3200" b="1" dirty="0" err="1" smtClean="0">
                <a:solidFill>
                  <a:schemeClr val="bg1"/>
                </a:solidFill>
                <a:effectLst>
                  <a:outerShdw blurRad="38100" dist="38100" dir="2700000" algn="tl">
                    <a:srgbClr val="000000">
                      <a:alpha val="43137"/>
                    </a:srgbClr>
                  </a:outerShdw>
                </a:effectLst>
              </a:rPr>
              <a:t>Dra</a:t>
            </a:r>
            <a:r>
              <a:rPr lang="es-ES" sz="3200" b="1" dirty="0" smtClean="0">
                <a:solidFill>
                  <a:schemeClr val="bg1"/>
                </a:solidFill>
                <a:effectLst>
                  <a:outerShdw blurRad="38100" dist="38100" dir="2700000" algn="tl">
                    <a:srgbClr val="000000">
                      <a:alpha val="43137"/>
                    </a:srgbClr>
                  </a:outerShdw>
                </a:effectLst>
              </a:rPr>
              <a:t> Patricia H. </a:t>
            </a:r>
            <a:r>
              <a:rPr lang="es-ES" sz="3200" b="1" dirty="0" err="1" smtClean="0">
                <a:solidFill>
                  <a:schemeClr val="bg1"/>
                </a:solidFill>
                <a:effectLst>
                  <a:outerShdw blurRad="38100" dist="38100" dir="2700000" algn="tl">
                    <a:srgbClr val="000000">
                      <a:alpha val="43137"/>
                    </a:srgbClr>
                  </a:outerShdw>
                </a:effectLst>
              </a:rPr>
              <a:t>Risso</a:t>
            </a:r>
            <a:r>
              <a:rPr lang="es-ES" sz="3200" b="1" dirty="0" smtClean="0">
                <a:solidFill>
                  <a:schemeClr val="bg1"/>
                </a:solidFill>
                <a:effectLst>
                  <a:outerShdw blurRad="38100" dist="38100" dir="2700000" algn="tl">
                    <a:srgbClr val="000000">
                      <a:alpha val="43137"/>
                    </a:srgbClr>
                  </a:outerShdw>
                </a:effectLst>
              </a:rPr>
              <a:t>. </a:t>
            </a:r>
          </a:p>
          <a:p>
            <a:r>
              <a:rPr lang="es-ES" sz="3200" b="1" dirty="0" smtClean="0">
                <a:solidFill>
                  <a:schemeClr val="bg1"/>
                </a:solidFill>
                <a:effectLst>
                  <a:outerShdw blurRad="38100" dist="38100" dir="2700000" algn="tl">
                    <a:srgbClr val="000000">
                      <a:alpha val="43137"/>
                    </a:srgbClr>
                  </a:outerShdw>
                </a:effectLst>
              </a:rPr>
              <a:t>Vacante: 1, segundo cuatrimestres 2019</a:t>
            </a:r>
          </a:p>
          <a:p>
            <a:r>
              <a:rPr lang="es-ES" sz="3200" b="1" dirty="0" smtClean="0">
                <a:solidFill>
                  <a:schemeClr val="bg1"/>
                </a:solidFill>
                <a:effectLst>
                  <a:outerShdw blurRad="38100" dist="38100" dir="2700000" algn="tl">
                    <a:srgbClr val="000000">
                      <a:alpha val="43137"/>
                    </a:srgbClr>
                  </a:outerShdw>
                </a:effectLst>
              </a:rPr>
              <a:t>Lugar de Trabajo: Área Fisicoquímica</a:t>
            </a:r>
          </a:p>
          <a:p>
            <a:r>
              <a:rPr lang="es-ES" sz="3200" b="1" dirty="0" smtClean="0">
                <a:solidFill>
                  <a:schemeClr val="bg1"/>
                </a:solidFill>
                <a:effectLst>
                  <a:outerShdw blurRad="38100" dist="38100" dir="2700000" algn="tl">
                    <a:srgbClr val="000000">
                      <a:alpha val="43137"/>
                    </a:srgbClr>
                  </a:outerShdw>
                </a:effectLst>
              </a:rPr>
              <a:t>Contacto:  </a:t>
            </a:r>
            <a:r>
              <a:rPr lang="es-ES" sz="3200" b="1" dirty="0" smtClean="0">
                <a:solidFill>
                  <a:srgbClr val="FFFF00"/>
                </a:solidFill>
                <a:effectLst>
                  <a:outerShdw blurRad="38100" dist="38100" dir="2700000" algn="tl">
                    <a:srgbClr val="000000">
                      <a:alpha val="43137"/>
                    </a:srgbClr>
                  </a:outerShdw>
                </a:effectLst>
              </a:rPr>
              <a:t>phrisso@yahoo.com.a</a:t>
            </a:r>
            <a:r>
              <a:rPr lang="es-ES" sz="3200" b="1" dirty="0" smtClean="0">
                <a:solidFill>
                  <a:schemeClr val="bg1"/>
                </a:solidFill>
                <a:effectLst>
                  <a:outerShdw blurRad="38100" dist="38100" dir="2700000" algn="tl">
                    <a:srgbClr val="000000">
                      <a:alpha val="43137"/>
                    </a:srgbClr>
                  </a:outerShdw>
                </a:effectLst>
              </a:rPr>
              <a:t>r</a:t>
            </a:r>
            <a:endParaRPr lang="es-E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837951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p:cNvSpPr/>
          <p:nvPr/>
        </p:nvSpPr>
        <p:spPr>
          <a:xfrm>
            <a:off x="713399" y="1116013"/>
            <a:ext cx="10945216" cy="4770537"/>
          </a:xfrm>
          <a:prstGeom prst="rect">
            <a:avLst/>
          </a:prstGeom>
        </p:spPr>
        <p:txBody>
          <a:bodyPr wrap="square">
            <a:spAutoFit/>
          </a:bodyPr>
          <a:lstStyle/>
          <a:p>
            <a:pPr algn="ctr"/>
            <a:r>
              <a:rPr lang="es-AR" sz="3200" b="1" dirty="0" smtClean="0"/>
              <a:t>RESUMEN</a:t>
            </a:r>
          </a:p>
          <a:p>
            <a:pPr algn="ctr"/>
            <a:endParaRPr lang="es-AR" sz="3200" b="1" dirty="0" smtClean="0"/>
          </a:p>
          <a:p>
            <a:pPr algn="just"/>
            <a:r>
              <a:rPr lang="es-AR" sz="2400" b="1" dirty="0" smtClean="0"/>
              <a:t>Los compuestos </a:t>
            </a:r>
            <a:r>
              <a:rPr lang="es-AR" sz="2400" b="1" dirty="0" err="1" smtClean="0"/>
              <a:t>bioactivos</a:t>
            </a:r>
            <a:r>
              <a:rPr lang="es-AR" sz="2400" b="1" dirty="0" smtClean="0"/>
              <a:t>, en general, son inestables frente a variaciones de pH, temperatura o luz y pueden degradarse durante su almacenamiento, observándose pérdidas de las propiedades beneficiosas para la salud. Una forma de aumentar la estabilidad de estos compuestos </a:t>
            </a:r>
            <a:r>
              <a:rPr lang="es-AR" sz="2400" b="1" dirty="0" err="1" smtClean="0"/>
              <a:t>bioactivos</a:t>
            </a:r>
            <a:r>
              <a:rPr lang="es-AR" sz="2400" b="1" dirty="0" smtClean="0"/>
              <a:t> es a través de su encapsulación en matrices </a:t>
            </a:r>
            <a:r>
              <a:rPr lang="es-AR" sz="2400" b="1" dirty="0" err="1" smtClean="0"/>
              <a:t>biopoliméricas</a:t>
            </a:r>
            <a:r>
              <a:rPr lang="es-AR" sz="2400" b="1" dirty="0" smtClean="0"/>
              <a:t>. La </a:t>
            </a:r>
            <a:r>
              <a:rPr lang="es-AR" sz="2400" b="1" dirty="0" err="1" smtClean="0"/>
              <a:t>microencapsulación</a:t>
            </a:r>
            <a:r>
              <a:rPr lang="es-AR" sz="2400" b="1" dirty="0" smtClean="0"/>
              <a:t> retarda las reacciones químicas con el medio que lo rodea promoviendo un aumento en la vida útil del producto, la liberación gradual del compuesto encapsulado e incluso facilita su manipulación. </a:t>
            </a:r>
          </a:p>
          <a:p>
            <a:pPr algn="just"/>
            <a:r>
              <a:rPr lang="es-AR" sz="2400" b="1" dirty="0" smtClean="0"/>
              <a:t>En este plan se propone utilizar proteínas y polisacáridos de costo accesible y con capacidad de formar emulsiones agua/agua (emulsiones W/W) para formar </a:t>
            </a:r>
            <a:r>
              <a:rPr lang="es-AR" sz="2400" b="1" dirty="0" err="1" smtClean="0"/>
              <a:t>micropartículas</a:t>
            </a:r>
            <a:r>
              <a:rPr lang="es-AR" sz="2400" b="1" dirty="0" smtClean="0"/>
              <a:t> de gel que encapsulen compuestos </a:t>
            </a:r>
            <a:r>
              <a:rPr lang="es-AR" sz="2400" b="1" dirty="0" err="1" smtClean="0"/>
              <a:t>bioactivos</a:t>
            </a:r>
            <a:r>
              <a:rPr lang="es-AR" sz="2400" b="1" dirty="0" smtClean="0"/>
              <a:t> hidrófilos.</a:t>
            </a:r>
            <a:endParaRPr lang="es-AR" sz="2400" b="1" dirty="0"/>
          </a:p>
        </p:txBody>
      </p:sp>
    </p:spTree>
    <p:extLst>
      <p:ext uri="{BB962C8B-B14F-4D97-AF65-F5344CB8AC3E}">
        <p14:creationId xmlns:p14="http://schemas.microsoft.com/office/powerpoint/2010/main" val="10837951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5" name="4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6" name="5 Rectángulo"/>
          <p:cNvSpPr/>
          <p:nvPr/>
        </p:nvSpPr>
        <p:spPr>
          <a:xfrm>
            <a:off x="1061790" y="1044005"/>
            <a:ext cx="10258651" cy="1077218"/>
          </a:xfrm>
          <a:prstGeom prst="rect">
            <a:avLst/>
          </a:prstGeom>
        </p:spPr>
        <p:txBody>
          <a:bodyPr wrap="square">
            <a:spAutoFit/>
          </a:bodyPr>
          <a:lstStyle/>
          <a:p>
            <a:pPr algn="ctr"/>
            <a:r>
              <a:rPr lang="es-AR" sz="3200" b="1" dirty="0" smtClean="0"/>
              <a:t>Mejoramiento de las propiedades funcionales y biológicas de proteínas vegetales por hidrólisis enzimática</a:t>
            </a:r>
            <a:endParaRPr lang="es-AR" sz="3200" b="1" dirty="0"/>
          </a:p>
        </p:txBody>
      </p:sp>
      <p:sp>
        <p:nvSpPr>
          <p:cNvPr id="8" name="7 Rectángulo"/>
          <p:cNvSpPr/>
          <p:nvPr/>
        </p:nvSpPr>
        <p:spPr>
          <a:xfrm>
            <a:off x="701750" y="3656170"/>
            <a:ext cx="7418713" cy="2062103"/>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rPr>
              <a:t>Director: Dr. Darío </a:t>
            </a:r>
            <a:r>
              <a:rPr lang="es-ES" sz="3200" b="1" dirty="0" err="1" smtClean="0">
                <a:solidFill>
                  <a:schemeClr val="bg1"/>
                </a:solidFill>
                <a:effectLst>
                  <a:outerShdw blurRad="38100" dist="38100" dir="2700000" algn="tl">
                    <a:srgbClr val="000000">
                      <a:alpha val="43137"/>
                    </a:srgbClr>
                  </a:outerShdw>
                </a:effectLst>
              </a:rPr>
              <a:t>Spelzini</a:t>
            </a:r>
            <a:r>
              <a:rPr lang="es-ES" sz="3200" b="1" dirty="0" smtClean="0">
                <a:solidFill>
                  <a:schemeClr val="bg1"/>
                </a:solidFill>
                <a:effectLst>
                  <a:outerShdw blurRad="38100" dist="38100" dir="2700000" algn="tl">
                    <a:srgbClr val="000000">
                      <a:alpha val="43137"/>
                    </a:srgbClr>
                  </a:outerShdw>
                </a:effectLst>
              </a:rPr>
              <a:t>. </a:t>
            </a:r>
          </a:p>
          <a:p>
            <a:r>
              <a:rPr lang="es-ES" sz="3200" b="1" dirty="0" smtClean="0">
                <a:solidFill>
                  <a:schemeClr val="bg1"/>
                </a:solidFill>
                <a:effectLst>
                  <a:outerShdw blurRad="38100" dist="38100" dir="2700000" algn="tl">
                    <a:srgbClr val="000000">
                      <a:alpha val="43137"/>
                    </a:srgbClr>
                  </a:outerShdw>
                </a:effectLst>
              </a:rPr>
              <a:t>Vacante: 1, ambos cuatrimestres</a:t>
            </a:r>
          </a:p>
          <a:p>
            <a:r>
              <a:rPr lang="es-ES" sz="3200" b="1" dirty="0" smtClean="0">
                <a:solidFill>
                  <a:schemeClr val="bg1"/>
                </a:solidFill>
                <a:effectLst>
                  <a:outerShdw blurRad="38100" dist="38100" dir="2700000" algn="tl">
                    <a:srgbClr val="000000">
                      <a:alpha val="43137"/>
                    </a:srgbClr>
                  </a:outerShdw>
                </a:effectLst>
              </a:rPr>
              <a:t>Lugar de Trabajo: Área Fisicoquímica</a:t>
            </a:r>
          </a:p>
          <a:p>
            <a:r>
              <a:rPr lang="es-ES" sz="3200" b="1" dirty="0" smtClean="0">
                <a:solidFill>
                  <a:schemeClr val="bg1"/>
                </a:solidFill>
                <a:effectLst>
                  <a:outerShdw blurRad="38100" dist="38100" dir="2700000" algn="tl">
                    <a:srgbClr val="000000">
                      <a:alpha val="43137"/>
                    </a:srgbClr>
                  </a:outerShdw>
                </a:effectLst>
              </a:rPr>
              <a:t>Contacto:  </a:t>
            </a:r>
            <a:r>
              <a:rPr lang="es-ES" sz="3200" b="1" dirty="0" smtClean="0">
                <a:solidFill>
                  <a:srgbClr val="FFFF00"/>
                </a:solidFill>
                <a:effectLst>
                  <a:outerShdw blurRad="38100" dist="38100" dir="2700000" algn="tl">
                    <a:srgbClr val="000000">
                      <a:alpha val="43137"/>
                    </a:srgbClr>
                  </a:outerShdw>
                </a:effectLst>
              </a:rPr>
              <a:t>dspelzini@fbioyf.unr.edu.ar</a:t>
            </a:r>
            <a:endParaRPr lang="es-ES"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8379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5" name="Rectangle 2"/>
          <p:cNvSpPr txBox="1">
            <a:spLocks noChangeArrowheads="1"/>
          </p:cNvSpPr>
          <p:nvPr/>
        </p:nvSpPr>
        <p:spPr>
          <a:xfrm>
            <a:off x="2033062" y="2052117"/>
            <a:ext cx="7929562" cy="1857375"/>
          </a:xfrm>
          <a:prstGeom prst="rect">
            <a:avLst/>
          </a:prstGeom>
        </p:spPr>
        <p:txBody>
          <a:bodyPr/>
          <a:lstStyle/>
          <a:p>
            <a:pPr algn="ctr" fontAlgn="auto">
              <a:spcAft>
                <a:spcPts val="0"/>
              </a:spcAft>
              <a:defRPr/>
            </a:pPr>
            <a:r>
              <a:rPr lang="es-ES" sz="4000" b="1" dirty="0">
                <a:latin typeface="Calibri" panose="020F0502020204030204" pitchFamily="34" charset="0"/>
                <a:ea typeface="+mj-ea"/>
                <a:cs typeface="Calibri" panose="020F0502020204030204" pitchFamily="34" charset="0"/>
              </a:rPr>
              <a:t>PROPUESTAS TRABAJOS FINALES</a:t>
            </a:r>
          </a:p>
          <a:p>
            <a:pPr algn="ctr" fontAlgn="auto">
              <a:spcAft>
                <a:spcPts val="0"/>
              </a:spcAft>
              <a:defRPr/>
            </a:pPr>
            <a:r>
              <a:rPr lang="es-ES" sz="4000" b="1" dirty="0">
                <a:latin typeface="Calibri" panose="020F0502020204030204" pitchFamily="34" charset="0"/>
                <a:ea typeface="+mj-ea"/>
                <a:cs typeface="Calibri" panose="020F0502020204030204" pitchFamily="34" charset="0"/>
              </a:rPr>
              <a:t>2020/2021</a:t>
            </a:r>
            <a:br>
              <a:rPr lang="es-ES" sz="4000" b="1" dirty="0">
                <a:latin typeface="Calibri" panose="020F0502020204030204" pitchFamily="34" charset="0"/>
                <a:ea typeface="+mj-ea"/>
                <a:cs typeface="Calibri" panose="020F0502020204030204" pitchFamily="34" charset="0"/>
              </a:rPr>
            </a:br>
            <a:r>
              <a:rPr lang="es-ES" sz="3600" dirty="0">
                <a:latin typeface="Calibri" panose="020F0502020204030204" pitchFamily="34" charset="0"/>
                <a:ea typeface="+mj-ea"/>
                <a:cs typeface="Calibri" panose="020F0502020204030204" pitchFamily="34" charset="0"/>
              </a:rPr>
              <a:t/>
            </a:r>
            <a:br>
              <a:rPr lang="es-ES" sz="3600" dirty="0">
                <a:latin typeface="Calibri" panose="020F0502020204030204" pitchFamily="34" charset="0"/>
                <a:ea typeface="+mj-ea"/>
                <a:cs typeface="Calibri" panose="020F0502020204030204" pitchFamily="34" charset="0"/>
              </a:rPr>
            </a:br>
            <a:endParaRPr lang="es-ES" sz="3200" dirty="0">
              <a:solidFill>
                <a:schemeClr val="accent6">
                  <a:lumMod val="75000"/>
                </a:schemeClr>
              </a:solidFill>
              <a:latin typeface="Calibri" panose="020F0502020204030204" pitchFamily="34" charset="0"/>
              <a:ea typeface="+mj-ea"/>
              <a:cs typeface="Calibri" panose="020F0502020204030204" pitchFamily="34" charset="0"/>
            </a:endParaRPr>
          </a:p>
        </p:txBody>
      </p:sp>
    </p:spTree>
    <p:extLst>
      <p:ext uri="{BB962C8B-B14F-4D97-AF65-F5344CB8AC3E}">
        <p14:creationId xmlns:p14="http://schemas.microsoft.com/office/powerpoint/2010/main" val="19763243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9" name="8 Rectángulo"/>
          <p:cNvSpPr/>
          <p:nvPr/>
        </p:nvSpPr>
        <p:spPr>
          <a:xfrm>
            <a:off x="882931" y="1193957"/>
            <a:ext cx="10402666" cy="4924425"/>
          </a:xfrm>
          <a:prstGeom prst="rect">
            <a:avLst/>
          </a:prstGeom>
        </p:spPr>
        <p:txBody>
          <a:bodyPr wrap="square">
            <a:spAutoFit/>
          </a:bodyPr>
          <a:lstStyle/>
          <a:p>
            <a:pPr algn="ctr"/>
            <a:r>
              <a:rPr lang="es-AR" sz="3200" b="1" dirty="0" smtClean="0"/>
              <a:t>RESUMEN</a:t>
            </a:r>
          </a:p>
          <a:p>
            <a:endParaRPr lang="es-AR" dirty="0" smtClean="0"/>
          </a:p>
          <a:p>
            <a:pPr algn="just"/>
            <a:r>
              <a:rPr lang="es-AR" sz="2400" b="1" dirty="0" smtClean="0"/>
              <a:t>La chía y la </a:t>
            </a:r>
            <a:r>
              <a:rPr lang="es-AR" sz="2400" b="1" dirty="0" err="1" smtClean="0"/>
              <a:t>quinoa</a:t>
            </a:r>
            <a:r>
              <a:rPr lang="es-AR" sz="2400" b="1" dirty="0" smtClean="0"/>
              <a:t> se producen en la región NOA. La chía se utiliza principalmente para la extracción de ácidos grasos omega-3 y omega-6. El grano </a:t>
            </a:r>
            <a:r>
              <a:rPr lang="es-AR" sz="2400" b="1" dirty="0" err="1" smtClean="0"/>
              <a:t>degrasado</a:t>
            </a:r>
            <a:r>
              <a:rPr lang="es-AR" sz="2400" b="1" dirty="0" smtClean="0"/>
              <a:t> partido se comercializa para ser agregado a diversos alimentos. La </a:t>
            </a:r>
            <a:r>
              <a:rPr lang="es-AR" sz="2400" b="1" dirty="0" err="1" smtClean="0"/>
              <a:t>quinoa</a:t>
            </a:r>
            <a:r>
              <a:rPr lang="es-AR" sz="2400" b="1" dirty="0" smtClean="0"/>
              <a:t> es comercializada en forma de granos o harina para la fabricación de pastas y barras energéticas. Ambos granos tienen un alto contenido de proteínas con alta calidad nutricional. </a:t>
            </a:r>
          </a:p>
          <a:p>
            <a:pPr algn="just"/>
            <a:r>
              <a:rPr lang="es-AR" sz="2400" b="1" dirty="0" smtClean="0"/>
              <a:t>Este proyecto se plantea como objetivo principal estudiar y mejorar las propiedades funcionales y biológicas de las proteínas de chía y </a:t>
            </a:r>
            <a:r>
              <a:rPr lang="es-AR" sz="2400" b="1" dirty="0" err="1" smtClean="0"/>
              <a:t>quinoa</a:t>
            </a:r>
            <a:r>
              <a:rPr lang="es-AR" sz="2400" b="1" dirty="0" smtClean="0"/>
              <a:t> empleando una enzima proteolítica de Aspergillus </a:t>
            </a:r>
            <a:r>
              <a:rPr lang="es-AR" sz="2400" b="1" dirty="0" err="1" smtClean="0"/>
              <a:t>niger</a:t>
            </a:r>
            <a:r>
              <a:rPr lang="es-AR" sz="2400" b="1" dirty="0" smtClean="0"/>
              <a:t> producida por fermentación en estado sólido en condiciones ya optimizadas por el grupo de investigación.</a:t>
            </a:r>
            <a:endParaRPr lang="es-AR" sz="2400" b="1" dirty="0"/>
          </a:p>
        </p:txBody>
      </p:sp>
    </p:spTree>
    <p:extLst>
      <p:ext uri="{BB962C8B-B14F-4D97-AF65-F5344CB8AC3E}">
        <p14:creationId xmlns:p14="http://schemas.microsoft.com/office/powerpoint/2010/main" val="24244523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7" name="6 Rectángulo"/>
          <p:cNvSpPr/>
          <p:nvPr/>
        </p:nvSpPr>
        <p:spPr>
          <a:xfrm>
            <a:off x="1641942" y="1116013"/>
            <a:ext cx="8924904" cy="584775"/>
          </a:xfrm>
          <a:prstGeom prst="rect">
            <a:avLst/>
          </a:prstGeom>
        </p:spPr>
        <p:txBody>
          <a:bodyPr wrap="square">
            <a:spAutoFit/>
          </a:bodyPr>
          <a:lstStyle/>
          <a:p>
            <a:pPr algn="ctr"/>
            <a:r>
              <a:rPr lang="es-ES" sz="3200" b="1" dirty="0" smtClean="0"/>
              <a:t>Liofilización de preparaciones alimenticias</a:t>
            </a:r>
            <a:endParaRPr lang="es-ES" sz="3200" b="1" dirty="0"/>
          </a:p>
        </p:txBody>
      </p:sp>
      <p:sp>
        <p:nvSpPr>
          <p:cNvPr id="8" name="7 Rectángulo"/>
          <p:cNvSpPr/>
          <p:nvPr/>
        </p:nvSpPr>
        <p:spPr>
          <a:xfrm>
            <a:off x="629742" y="3656170"/>
            <a:ext cx="7344742" cy="2062103"/>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rPr>
              <a:t>Directora: Dra. </a:t>
            </a:r>
            <a:r>
              <a:rPr lang="es-ES" sz="3200" b="1" dirty="0" err="1" smtClean="0">
                <a:solidFill>
                  <a:schemeClr val="bg1"/>
                </a:solidFill>
                <a:effectLst>
                  <a:outerShdw blurRad="38100" dist="38100" dir="2700000" algn="tl">
                    <a:srgbClr val="000000">
                      <a:alpha val="43137"/>
                    </a:srgbClr>
                  </a:outerShdw>
                </a:effectLst>
              </a:rPr>
              <a:t>Emilce</a:t>
            </a:r>
            <a:r>
              <a:rPr lang="es-ES" sz="3200" b="1" dirty="0" smtClean="0">
                <a:solidFill>
                  <a:schemeClr val="bg1"/>
                </a:solidFill>
                <a:effectLst>
                  <a:outerShdw blurRad="38100" dist="38100" dir="2700000" algn="tl">
                    <a:srgbClr val="000000">
                      <a:alpha val="43137"/>
                    </a:srgbClr>
                  </a:outerShdw>
                </a:effectLst>
              </a:rPr>
              <a:t> </a:t>
            </a:r>
            <a:r>
              <a:rPr lang="es-ES" sz="3200" b="1" dirty="0" err="1" smtClean="0">
                <a:solidFill>
                  <a:schemeClr val="bg1"/>
                </a:solidFill>
                <a:effectLst>
                  <a:outerShdw blurRad="38100" dist="38100" dir="2700000" algn="tl">
                    <a:srgbClr val="000000">
                      <a:alpha val="43137"/>
                    </a:srgbClr>
                  </a:outerShdw>
                </a:effectLst>
              </a:rPr>
              <a:t>Llopart</a:t>
            </a:r>
            <a:endParaRPr lang="es-ES" sz="3200" b="1" dirty="0" smtClean="0">
              <a:solidFill>
                <a:schemeClr val="bg1"/>
              </a:solidFill>
              <a:effectLst>
                <a:outerShdw blurRad="38100" dist="38100" dir="2700000" algn="tl">
                  <a:srgbClr val="000000">
                    <a:alpha val="43137"/>
                  </a:srgbClr>
                </a:outerShdw>
              </a:effectLst>
            </a:endParaRPr>
          </a:p>
          <a:p>
            <a:r>
              <a:rPr lang="es-ES" sz="3200" b="1" dirty="0" smtClean="0">
                <a:solidFill>
                  <a:schemeClr val="bg1"/>
                </a:solidFill>
                <a:effectLst>
                  <a:outerShdw blurRad="38100" dist="38100" dir="2700000" algn="tl">
                    <a:srgbClr val="000000">
                      <a:alpha val="43137"/>
                    </a:srgbClr>
                  </a:outerShdw>
                </a:effectLst>
              </a:rPr>
              <a:t>Vacante: 2, cuatrimestre a confirmar</a:t>
            </a:r>
          </a:p>
          <a:p>
            <a:r>
              <a:rPr lang="es-ES" sz="3200" b="1" dirty="0" smtClean="0">
                <a:solidFill>
                  <a:schemeClr val="bg1"/>
                </a:solidFill>
                <a:effectLst>
                  <a:outerShdw blurRad="38100" dist="38100" dir="2700000" algn="tl">
                    <a:srgbClr val="000000">
                      <a:alpha val="43137"/>
                    </a:srgbClr>
                  </a:outerShdw>
                </a:effectLst>
              </a:rPr>
              <a:t>Lugar de Trabajo: Tecnología de Alimentos</a:t>
            </a:r>
          </a:p>
          <a:p>
            <a:r>
              <a:rPr lang="es-ES" sz="3200" b="1" dirty="0" smtClean="0">
                <a:solidFill>
                  <a:schemeClr val="bg1"/>
                </a:solidFill>
                <a:effectLst>
                  <a:outerShdw blurRad="38100" dist="38100" dir="2700000" algn="tl">
                    <a:srgbClr val="000000">
                      <a:alpha val="43137"/>
                    </a:srgbClr>
                  </a:outerShdw>
                </a:effectLst>
              </a:rPr>
              <a:t>Contacto: </a:t>
            </a:r>
            <a:r>
              <a:rPr lang="es-ES" sz="3200" b="1" dirty="0" smtClean="0">
                <a:solidFill>
                  <a:srgbClr val="FFFF00"/>
                </a:solidFill>
                <a:effectLst>
                  <a:outerShdw blurRad="38100" dist="38100" dir="2700000" algn="tl">
                    <a:srgbClr val="000000">
                      <a:alpha val="43137"/>
                    </a:srgbClr>
                  </a:outerShdw>
                </a:effectLst>
              </a:rPr>
              <a:t>ellopart@fbioyf.unr.edu.ar</a:t>
            </a:r>
            <a:endParaRPr lang="es-ES"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712017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7" name="6 Rectángulo"/>
          <p:cNvSpPr/>
          <p:nvPr/>
        </p:nvSpPr>
        <p:spPr>
          <a:xfrm>
            <a:off x="4806206" y="1260029"/>
            <a:ext cx="2232174" cy="1077218"/>
          </a:xfrm>
          <a:prstGeom prst="rect">
            <a:avLst/>
          </a:prstGeom>
        </p:spPr>
        <p:txBody>
          <a:bodyPr wrap="square">
            <a:spAutoFit/>
          </a:bodyPr>
          <a:lstStyle/>
          <a:p>
            <a:r>
              <a:rPr lang="es-ES" sz="3200" b="1" dirty="0" smtClean="0"/>
              <a:t>RESUMEN</a:t>
            </a:r>
          </a:p>
          <a:p>
            <a:endParaRPr lang="es-ES" sz="3200" b="1" dirty="0"/>
          </a:p>
        </p:txBody>
      </p:sp>
      <p:sp>
        <p:nvSpPr>
          <p:cNvPr id="8" name="7 Rectángulo"/>
          <p:cNvSpPr/>
          <p:nvPr/>
        </p:nvSpPr>
        <p:spPr>
          <a:xfrm>
            <a:off x="424958" y="2092181"/>
            <a:ext cx="11294016" cy="3416320"/>
          </a:xfrm>
          <a:prstGeom prst="rect">
            <a:avLst/>
          </a:prstGeom>
        </p:spPr>
        <p:txBody>
          <a:bodyPr wrap="square">
            <a:spAutoFit/>
          </a:bodyPr>
          <a:lstStyle/>
          <a:p>
            <a:pPr algn="just"/>
            <a:r>
              <a:rPr lang="es-AR" sz="2400" b="1" dirty="0" smtClean="0"/>
              <a:t>La liofilización es la eliminación de agua de un producto hidratado por sublimación. En la industria alimentaria, el interés en la liofilización comercial surge de la calidad superior de los productos obtenidos, por preservar el sabor, el color y la apariencia,  minimizando el daño térmico a los nutrientes sensibles al calor y evitando o disminuyendo el agregado de aditivos alimentarios. Se plantea obtener preparaciones liofilizadas en polvo a base de verduras, como ser puré. El desarrollo de estas formulaciones liofilizadas resultará de gran interés para la industria alimentaria, brindando la posibilidad de aumentar la diversidad, incrementar el valor agregado y ofrecer productos más saludables y sensorialmente aceptables. </a:t>
            </a:r>
            <a:endParaRPr lang="es-ES" sz="2400" b="1" dirty="0"/>
          </a:p>
        </p:txBody>
      </p:sp>
    </p:spTree>
    <p:extLst>
      <p:ext uri="{BB962C8B-B14F-4D97-AF65-F5344CB8AC3E}">
        <p14:creationId xmlns:p14="http://schemas.microsoft.com/office/powerpoint/2010/main" val="25712017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7" name="6 Rectángulo"/>
          <p:cNvSpPr/>
          <p:nvPr/>
        </p:nvSpPr>
        <p:spPr>
          <a:xfrm>
            <a:off x="629742" y="842497"/>
            <a:ext cx="10896008" cy="1569660"/>
          </a:xfrm>
          <a:prstGeom prst="rect">
            <a:avLst/>
          </a:prstGeom>
        </p:spPr>
        <p:txBody>
          <a:bodyPr wrap="square">
            <a:spAutoFit/>
          </a:bodyPr>
          <a:lstStyle/>
          <a:p>
            <a:pPr algn="ctr"/>
            <a:r>
              <a:rPr lang="es-AR" sz="3200" b="1" dirty="0" smtClean="0"/>
              <a:t>DESARROLLO DE ESPUMAS ALIMENTARIAS BASADAS EN PROTEÍNAS VEGETALES COMO REEMPLAZANTES DE PROTEÍNAS ANIMALES</a:t>
            </a:r>
            <a:endParaRPr lang="es-AR" sz="3200" b="1" dirty="0"/>
          </a:p>
        </p:txBody>
      </p:sp>
      <p:sp>
        <p:nvSpPr>
          <p:cNvPr id="8" name="7 Rectángulo"/>
          <p:cNvSpPr/>
          <p:nvPr/>
        </p:nvSpPr>
        <p:spPr>
          <a:xfrm>
            <a:off x="485726" y="3253601"/>
            <a:ext cx="8082024" cy="3046988"/>
          </a:xfrm>
          <a:prstGeom prst="rect">
            <a:avLst/>
          </a:prstGeom>
        </p:spPr>
        <p:txBody>
          <a:bodyPr wrap="square">
            <a:spAutoFit/>
          </a:bodyPr>
          <a:lstStyle/>
          <a:p>
            <a:r>
              <a:rPr lang="es-AR" sz="3200" b="1" dirty="0" smtClean="0">
                <a:solidFill>
                  <a:schemeClr val="bg1"/>
                </a:solidFill>
                <a:effectLst>
                  <a:outerShdw blurRad="38100" dist="38100" dir="2700000" algn="tl">
                    <a:srgbClr val="000000">
                      <a:alpha val="43137"/>
                    </a:srgbClr>
                  </a:outerShdw>
                </a:effectLst>
              </a:rPr>
              <a:t>Directores: Dr. Germán Báez / Dr. Pablo Pisano</a:t>
            </a:r>
          </a:p>
          <a:p>
            <a:r>
              <a:rPr lang="es-AR" sz="3200" b="1" dirty="0" smtClean="0">
                <a:solidFill>
                  <a:schemeClr val="bg1"/>
                </a:solidFill>
                <a:effectLst>
                  <a:outerShdw blurRad="38100" dist="38100" dir="2700000" algn="tl">
                    <a:srgbClr val="000000">
                      <a:alpha val="43137"/>
                    </a:srgbClr>
                  </a:outerShdw>
                </a:effectLst>
              </a:rPr>
              <a:t>Vacante: 1, cuatrimestre a confirmar</a:t>
            </a:r>
          </a:p>
          <a:p>
            <a:r>
              <a:rPr lang="es-AR" sz="3200" b="1" dirty="0" smtClean="0">
                <a:solidFill>
                  <a:schemeClr val="bg1"/>
                </a:solidFill>
                <a:effectLst>
                  <a:outerShdw blurRad="38100" dist="38100" dir="2700000" algn="tl">
                    <a:srgbClr val="000000">
                      <a:alpha val="43137"/>
                    </a:srgbClr>
                  </a:outerShdw>
                </a:effectLst>
              </a:rPr>
              <a:t>Lugar de Trabajo: Área Tecnología de los Alimentos/Área Química Analítica</a:t>
            </a:r>
          </a:p>
          <a:p>
            <a:r>
              <a:rPr lang="es-AR" sz="3200" b="1" dirty="0" smtClean="0">
                <a:solidFill>
                  <a:schemeClr val="bg1"/>
                </a:solidFill>
                <a:effectLst>
                  <a:outerShdw blurRad="38100" dist="38100" dir="2700000" algn="tl">
                    <a:srgbClr val="000000">
                      <a:alpha val="43137"/>
                    </a:srgbClr>
                  </a:outerShdw>
                </a:effectLst>
              </a:rPr>
              <a:t>Contacto: </a:t>
            </a:r>
            <a:r>
              <a:rPr lang="es-AR" sz="3200" b="1" dirty="0" smtClean="0">
                <a:solidFill>
                  <a:srgbClr val="FFFF00"/>
                </a:solidFill>
                <a:effectLst>
                  <a:outerShdw blurRad="38100" dist="38100" dir="2700000" algn="tl">
                    <a:srgbClr val="000000">
                      <a:alpha val="43137"/>
                    </a:srgbClr>
                  </a:outerShdw>
                </a:effectLst>
              </a:rPr>
              <a:t>gbaez@fbioyf.unr.edu.ar</a:t>
            </a:r>
          </a:p>
          <a:p>
            <a:endParaRPr lang="es-AR"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712017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7" name="6 Rectángulo"/>
          <p:cNvSpPr/>
          <p:nvPr/>
        </p:nvSpPr>
        <p:spPr>
          <a:xfrm>
            <a:off x="452211" y="1260029"/>
            <a:ext cx="11122747" cy="4185761"/>
          </a:xfrm>
          <a:prstGeom prst="rect">
            <a:avLst/>
          </a:prstGeom>
        </p:spPr>
        <p:txBody>
          <a:bodyPr wrap="square">
            <a:spAutoFit/>
          </a:bodyPr>
          <a:lstStyle/>
          <a:p>
            <a:pPr algn="ctr"/>
            <a:r>
              <a:rPr lang="es-AR" sz="3200" b="1" dirty="0" smtClean="0"/>
              <a:t>RESUMEN</a:t>
            </a:r>
          </a:p>
          <a:p>
            <a:pPr algn="just"/>
            <a:endParaRPr lang="es-AR" dirty="0" smtClean="0"/>
          </a:p>
          <a:p>
            <a:pPr algn="just"/>
            <a:r>
              <a:rPr lang="es-AR" sz="2400" b="1" dirty="0" smtClean="0"/>
              <a:t>Las proteínas animales (clara de huevo) se han usado tradicionalmente para hacer espumas comestibles. Sin embargo, se están desarrollando nuevos ingredientes de origen vegetal aptos para personas que no consumen proteínas animales. La propuesta tiene como objetivo estudiar la capacidad espumante del agua de cocción de garbanzos (</a:t>
            </a:r>
            <a:r>
              <a:rPr lang="es-AR" sz="2400" b="1" dirty="0" err="1" smtClean="0"/>
              <a:t>aquafaba</a:t>
            </a:r>
            <a:r>
              <a:rPr lang="es-AR" sz="2400" b="1" dirty="0" smtClean="0"/>
              <a:t>). Además, registrar información instrumental proveniente de diferentes técnicas analíticas como </a:t>
            </a:r>
            <a:r>
              <a:rPr lang="es-AR" sz="2400" b="1" dirty="0" err="1" smtClean="0"/>
              <a:t>espectroscopía</a:t>
            </a:r>
            <a:r>
              <a:rPr lang="es-AR" sz="2400" b="1" dirty="0" smtClean="0"/>
              <a:t> del infrarrojo cercano y/o cromatografía. Finalmente, desarrollar nuevas técnicas para la cocción y estabilización de merengues y bocaditos (snacks) generados con las proteínas vegetales presentes en el </a:t>
            </a:r>
            <a:r>
              <a:rPr lang="es-AR" sz="2400" b="1" dirty="0" err="1" smtClean="0"/>
              <a:t>aquafaba</a:t>
            </a:r>
            <a:r>
              <a:rPr lang="es-AR" sz="2400" b="1" dirty="0" smtClean="0"/>
              <a:t>.</a:t>
            </a:r>
            <a:endParaRPr lang="es-AR" sz="2400" b="1" dirty="0"/>
          </a:p>
        </p:txBody>
      </p:sp>
    </p:spTree>
    <p:extLst>
      <p:ext uri="{BB962C8B-B14F-4D97-AF65-F5344CB8AC3E}">
        <p14:creationId xmlns:p14="http://schemas.microsoft.com/office/powerpoint/2010/main" val="25712017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7" name="6 Rectángulo"/>
          <p:cNvSpPr/>
          <p:nvPr/>
        </p:nvSpPr>
        <p:spPr>
          <a:xfrm>
            <a:off x="917774" y="914505"/>
            <a:ext cx="10513168" cy="1569660"/>
          </a:xfrm>
          <a:prstGeom prst="rect">
            <a:avLst/>
          </a:prstGeom>
        </p:spPr>
        <p:txBody>
          <a:bodyPr wrap="square">
            <a:spAutoFit/>
          </a:bodyPr>
          <a:lstStyle/>
          <a:p>
            <a:pPr algn="ctr"/>
            <a:r>
              <a:rPr lang="es-AR" sz="3200" b="1" dirty="0" smtClean="0"/>
              <a:t>DESARROLLO DE GALLETITAS RICAS EN COMPUESTOS ANTIOXIDANTES Y FIBRA REUTILIZANDO RESIDUOS DE LA INDUSTRIALIZACIÓN DE LAS FRUTILLAS</a:t>
            </a:r>
            <a:endParaRPr lang="es-AR" sz="3200" b="1" dirty="0"/>
          </a:p>
        </p:txBody>
      </p:sp>
      <p:sp>
        <p:nvSpPr>
          <p:cNvPr id="8" name="7 Rectángulo"/>
          <p:cNvSpPr/>
          <p:nvPr/>
        </p:nvSpPr>
        <p:spPr>
          <a:xfrm>
            <a:off x="463211" y="3383733"/>
            <a:ext cx="7920880" cy="2554545"/>
          </a:xfrm>
          <a:prstGeom prst="rect">
            <a:avLst/>
          </a:prstGeom>
        </p:spPr>
        <p:txBody>
          <a:bodyPr wrap="square">
            <a:spAutoFit/>
          </a:bodyPr>
          <a:lstStyle/>
          <a:p>
            <a:r>
              <a:rPr lang="es-AR" sz="3200" b="1" dirty="0" smtClean="0">
                <a:solidFill>
                  <a:schemeClr val="bg1"/>
                </a:solidFill>
                <a:effectLst>
                  <a:outerShdw blurRad="38100" dist="38100" dir="2700000" algn="tl">
                    <a:srgbClr val="000000">
                      <a:alpha val="43137"/>
                    </a:srgbClr>
                  </a:outerShdw>
                </a:effectLst>
              </a:rPr>
              <a:t>Directores: Dra. Marina </a:t>
            </a:r>
            <a:r>
              <a:rPr lang="es-AR" sz="3200" b="1" dirty="0" err="1" smtClean="0">
                <a:solidFill>
                  <a:schemeClr val="bg1"/>
                </a:solidFill>
                <a:effectLst>
                  <a:outerShdw blurRad="38100" dist="38100" dir="2700000" algn="tl">
                    <a:srgbClr val="000000">
                      <a:alpha val="43137"/>
                    </a:srgbClr>
                  </a:outerShdw>
                </a:effectLst>
              </a:rPr>
              <a:t>Soazo</a:t>
            </a:r>
            <a:endParaRPr lang="es-AR" sz="3200" b="1" dirty="0" smtClean="0">
              <a:solidFill>
                <a:schemeClr val="bg1"/>
              </a:solidFill>
              <a:effectLst>
                <a:outerShdw blurRad="38100" dist="38100" dir="2700000" algn="tl">
                  <a:srgbClr val="000000">
                    <a:alpha val="43137"/>
                  </a:srgbClr>
                </a:outerShdw>
              </a:effectLst>
            </a:endParaRPr>
          </a:p>
          <a:p>
            <a:r>
              <a:rPr lang="es-AR" sz="3200" b="1" dirty="0" smtClean="0">
                <a:solidFill>
                  <a:schemeClr val="bg1"/>
                </a:solidFill>
                <a:effectLst>
                  <a:outerShdw blurRad="38100" dist="38100" dir="2700000" algn="tl">
                    <a:srgbClr val="000000">
                      <a:alpha val="43137"/>
                    </a:srgbClr>
                  </a:outerShdw>
                </a:effectLst>
              </a:rPr>
              <a:t>Vacante: 1, cuatrimestre a confirmar</a:t>
            </a:r>
          </a:p>
          <a:p>
            <a:r>
              <a:rPr lang="es-AR" sz="3200" b="1" dirty="0" smtClean="0">
                <a:solidFill>
                  <a:schemeClr val="bg1"/>
                </a:solidFill>
                <a:effectLst>
                  <a:outerShdw blurRad="38100" dist="38100" dir="2700000" algn="tl">
                    <a:srgbClr val="000000">
                      <a:alpha val="43137"/>
                    </a:srgbClr>
                  </a:outerShdw>
                </a:effectLst>
              </a:rPr>
              <a:t>Lugar de Trabajo: Área Bromatología y Nutrición</a:t>
            </a:r>
          </a:p>
          <a:p>
            <a:r>
              <a:rPr lang="es-AR" sz="3200" b="1" dirty="0" smtClean="0">
                <a:solidFill>
                  <a:schemeClr val="bg1"/>
                </a:solidFill>
                <a:effectLst>
                  <a:outerShdw blurRad="38100" dist="38100" dir="2700000" algn="tl">
                    <a:srgbClr val="000000">
                      <a:alpha val="43137"/>
                    </a:srgbClr>
                  </a:outerShdw>
                </a:effectLst>
              </a:rPr>
              <a:t>Contacto: </a:t>
            </a:r>
            <a:r>
              <a:rPr lang="es-AR" sz="3200" b="1" dirty="0" smtClean="0">
                <a:solidFill>
                  <a:srgbClr val="FFFF00"/>
                </a:solidFill>
                <a:effectLst>
                  <a:outerShdw blurRad="38100" dist="38100" dir="2700000" algn="tl">
                    <a:srgbClr val="000000">
                      <a:alpha val="43137"/>
                    </a:srgbClr>
                  </a:outerShdw>
                </a:effectLst>
              </a:rPr>
              <a:t>msoazo@fbioyf.unr.edu.ar</a:t>
            </a:r>
            <a:endParaRPr lang="es-AR"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712017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7" name="6 Rectángulo"/>
          <p:cNvSpPr/>
          <p:nvPr/>
        </p:nvSpPr>
        <p:spPr>
          <a:xfrm>
            <a:off x="618053" y="1188021"/>
            <a:ext cx="10690699" cy="4924425"/>
          </a:xfrm>
          <a:prstGeom prst="rect">
            <a:avLst/>
          </a:prstGeom>
        </p:spPr>
        <p:txBody>
          <a:bodyPr wrap="square">
            <a:spAutoFit/>
          </a:bodyPr>
          <a:lstStyle/>
          <a:p>
            <a:pPr algn="ctr"/>
            <a:r>
              <a:rPr lang="es-AR" sz="3200" b="1" dirty="0" smtClean="0"/>
              <a:t>RESUMEN</a:t>
            </a:r>
          </a:p>
          <a:p>
            <a:endParaRPr lang="es-AR" dirty="0" smtClean="0"/>
          </a:p>
          <a:p>
            <a:pPr algn="just"/>
            <a:r>
              <a:rPr lang="es-AR" sz="2400" b="1" dirty="0" smtClean="0"/>
              <a:t>Se ha demostrado que los hábitos alimentarios saludables previenen enfermedades como la obesidad, la diabetes mellitus, las enfermedades cardiovasculares, la hipertensión, los accidentes cerebrovasculares y algunos tipos de cánceres. Por lo tanto, resultaría interesante formular alimentos de consumo masivo para brindar a los consumidores opciones más saludables. El bagazo de frutilla es el residuo remanente del proceso de obtención de jugo y constituye una fuente prometedora de sustancias promotoras de la salud, particularmente de compuestos antioxidantes y fibra </a:t>
            </a:r>
            <a:r>
              <a:rPr lang="es-AR" sz="2400" b="1" dirty="0" err="1" smtClean="0"/>
              <a:t>dietaria</a:t>
            </a:r>
            <a:r>
              <a:rPr lang="es-AR" sz="2400" b="1" dirty="0" smtClean="0"/>
              <a:t>. Por lo tanto, se propone desarrollar galletitas dulces incorporando bagazo de frutilla, que aportaría al producto final altos niveles de antioxidantes y fibra </a:t>
            </a:r>
            <a:r>
              <a:rPr lang="es-AR" sz="2400" b="1" dirty="0" err="1" smtClean="0"/>
              <a:t>dietaria</a:t>
            </a:r>
            <a:r>
              <a:rPr lang="es-AR" sz="2400" b="1" dirty="0" smtClean="0"/>
              <a:t>.</a:t>
            </a:r>
          </a:p>
          <a:p>
            <a:pPr algn="just"/>
            <a:endParaRPr lang="es-AR" sz="2400" b="1" dirty="0"/>
          </a:p>
        </p:txBody>
      </p:sp>
    </p:spTree>
    <p:extLst>
      <p:ext uri="{BB962C8B-B14F-4D97-AF65-F5344CB8AC3E}">
        <p14:creationId xmlns:p14="http://schemas.microsoft.com/office/powerpoint/2010/main" val="25712017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7" name="6 Rectángulo"/>
          <p:cNvSpPr/>
          <p:nvPr/>
        </p:nvSpPr>
        <p:spPr>
          <a:xfrm>
            <a:off x="1085853" y="842678"/>
            <a:ext cx="9970618" cy="1569660"/>
          </a:xfrm>
          <a:prstGeom prst="rect">
            <a:avLst/>
          </a:prstGeom>
        </p:spPr>
        <p:txBody>
          <a:bodyPr wrap="square">
            <a:spAutoFit/>
          </a:bodyPr>
          <a:lstStyle/>
          <a:p>
            <a:pPr algn="ctr"/>
            <a:r>
              <a:rPr lang="es-AR" sz="3200" b="1" dirty="0" smtClean="0"/>
              <a:t>GALLETITAS SALUDABLES “FUENTE DE FIBRA ALIMENTARIA”, UN NUTRIENTE CARENTE EN LA DIETA ARGENTINA</a:t>
            </a:r>
            <a:endParaRPr lang="es-AR" sz="3200" b="1" dirty="0"/>
          </a:p>
        </p:txBody>
      </p:sp>
      <p:sp>
        <p:nvSpPr>
          <p:cNvPr id="8" name="7 Rectángulo"/>
          <p:cNvSpPr/>
          <p:nvPr/>
        </p:nvSpPr>
        <p:spPr>
          <a:xfrm>
            <a:off x="491990" y="3383733"/>
            <a:ext cx="7416824" cy="2554545"/>
          </a:xfrm>
          <a:prstGeom prst="rect">
            <a:avLst/>
          </a:prstGeom>
        </p:spPr>
        <p:txBody>
          <a:bodyPr wrap="square">
            <a:spAutoFit/>
          </a:bodyPr>
          <a:lstStyle/>
          <a:p>
            <a:r>
              <a:rPr lang="es-AR" sz="3200" b="1" dirty="0" smtClean="0">
                <a:solidFill>
                  <a:schemeClr val="bg1"/>
                </a:solidFill>
                <a:effectLst>
                  <a:outerShdw blurRad="38100" dist="38100" dir="2700000" algn="tl">
                    <a:srgbClr val="000000">
                      <a:alpha val="43137"/>
                    </a:srgbClr>
                  </a:outerShdw>
                </a:effectLst>
              </a:rPr>
              <a:t>Directores: Dra. Marina </a:t>
            </a:r>
            <a:r>
              <a:rPr lang="es-AR" sz="3200" b="1" dirty="0" err="1" smtClean="0">
                <a:solidFill>
                  <a:schemeClr val="bg1"/>
                </a:solidFill>
                <a:effectLst>
                  <a:outerShdw blurRad="38100" dist="38100" dir="2700000" algn="tl">
                    <a:srgbClr val="000000">
                      <a:alpha val="43137"/>
                    </a:srgbClr>
                  </a:outerShdw>
                </a:effectLst>
              </a:rPr>
              <a:t>Soazo</a:t>
            </a:r>
            <a:endParaRPr lang="es-AR" sz="3200" b="1" dirty="0" smtClean="0">
              <a:solidFill>
                <a:schemeClr val="bg1"/>
              </a:solidFill>
              <a:effectLst>
                <a:outerShdw blurRad="38100" dist="38100" dir="2700000" algn="tl">
                  <a:srgbClr val="000000">
                    <a:alpha val="43137"/>
                  </a:srgbClr>
                </a:outerShdw>
              </a:effectLst>
            </a:endParaRPr>
          </a:p>
          <a:p>
            <a:r>
              <a:rPr lang="es-AR" sz="3200" b="1" dirty="0" smtClean="0">
                <a:solidFill>
                  <a:schemeClr val="bg1"/>
                </a:solidFill>
                <a:effectLst>
                  <a:outerShdw blurRad="38100" dist="38100" dir="2700000" algn="tl">
                    <a:srgbClr val="000000">
                      <a:alpha val="43137"/>
                    </a:srgbClr>
                  </a:outerShdw>
                </a:effectLst>
              </a:rPr>
              <a:t>Vacante: 1, cuatrimestre a confirmar</a:t>
            </a:r>
          </a:p>
          <a:p>
            <a:r>
              <a:rPr lang="es-AR" sz="3200" b="1" dirty="0" smtClean="0">
                <a:solidFill>
                  <a:schemeClr val="bg1"/>
                </a:solidFill>
                <a:effectLst>
                  <a:outerShdw blurRad="38100" dist="38100" dir="2700000" algn="tl">
                    <a:srgbClr val="000000">
                      <a:alpha val="43137"/>
                    </a:srgbClr>
                  </a:outerShdw>
                </a:effectLst>
              </a:rPr>
              <a:t>Lugar de Trabajo: Área Bromatología y Nutrición</a:t>
            </a:r>
          </a:p>
          <a:p>
            <a:r>
              <a:rPr lang="es-AR" sz="3200" b="1" dirty="0" smtClean="0">
                <a:solidFill>
                  <a:schemeClr val="bg1"/>
                </a:solidFill>
                <a:effectLst>
                  <a:outerShdw blurRad="38100" dist="38100" dir="2700000" algn="tl">
                    <a:srgbClr val="000000">
                      <a:alpha val="43137"/>
                    </a:srgbClr>
                  </a:outerShdw>
                </a:effectLst>
              </a:rPr>
              <a:t>Contacto: </a:t>
            </a:r>
            <a:r>
              <a:rPr lang="es-AR" sz="3200" b="1" dirty="0" smtClean="0">
                <a:solidFill>
                  <a:srgbClr val="FFFF00"/>
                </a:solidFill>
                <a:effectLst>
                  <a:outerShdw blurRad="38100" dist="38100" dir="2700000" algn="tl">
                    <a:srgbClr val="000000">
                      <a:alpha val="43137"/>
                    </a:srgbClr>
                  </a:outerShdw>
                </a:effectLst>
              </a:rPr>
              <a:t>msoazo@fbioyf.unr.edu.ar</a:t>
            </a:r>
            <a:endParaRPr lang="es-AR"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712017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9" name="8 Rectángulo"/>
          <p:cNvSpPr/>
          <p:nvPr/>
        </p:nvSpPr>
        <p:spPr>
          <a:xfrm>
            <a:off x="434611" y="899989"/>
            <a:ext cx="11182956" cy="6032421"/>
          </a:xfrm>
          <a:prstGeom prst="rect">
            <a:avLst/>
          </a:prstGeom>
        </p:spPr>
        <p:txBody>
          <a:bodyPr wrap="square">
            <a:spAutoFit/>
          </a:bodyPr>
          <a:lstStyle/>
          <a:p>
            <a:pPr algn="ctr"/>
            <a:r>
              <a:rPr lang="es-AR" sz="3200" b="1" dirty="0" smtClean="0"/>
              <a:t>RESUMEN</a:t>
            </a:r>
          </a:p>
          <a:p>
            <a:endParaRPr lang="es-AR" dirty="0" smtClean="0"/>
          </a:p>
          <a:p>
            <a:pPr algn="just"/>
            <a:r>
              <a:rPr lang="es-AR" sz="2400" b="1" dirty="0" smtClean="0"/>
              <a:t>La última Encuesta Nacional de Nutrición y Salud Argentina reporta un déficit en el consumo de fibra superior al 90-95% desde los niños de 6 meses hasta las mujeres de 49 años, incluso en las embarazadas.  Las investigaciones realizadas en lo referido al consumo de fibra alimentaria en la población, informan los siguientes beneficios para la salud. </a:t>
            </a:r>
          </a:p>
          <a:p>
            <a:pPr algn="just"/>
            <a:r>
              <a:rPr lang="es-AR" sz="2400" b="1" dirty="0" smtClean="0"/>
              <a:t>Es por ello que se propone desarrollar dos productos dentro de la línea integral de galletitas MURKE de Alimentos Tahona. </a:t>
            </a:r>
          </a:p>
          <a:p>
            <a:pPr algn="just"/>
            <a:r>
              <a:rPr lang="es-AR" sz="2400" b="1" dirty="0" smtClean="0"/>
              <a:t>a) Galletita con </a:t>
            </a:r>
            <a:r>
              <a:rPr lang="es-AR" sz="2400" b="1" dirty="0" err="1" smtClean="0"/>
              <a:t>muesli</a:t>
            </a:r>
            <a:r>
              <a:rPr lang="es-AR" sz="2400" b="1" dirty="0" smtClean="0"/>
              <a:t> “fuente de fibra alimentaria”.  </a:t>
            </a:r>
          </a:p>
          <a:p>
            <a:pPr algn="just"/>
            <a:r>
              <a:rPr lang="es-AR" sz="2400" b="1" dirty="0" smtClean="0"/>
              <a:t>b) Galletita con </a:t>
            </a:r>
            <a:r>
              <a:rPr lang="es-AR" sz="2400" b="1" dirty="0" err="1" smtClean="0"/>
              <a:t>muesli</a:t>
            </a:r>
            <a:r>
              <a:rPr lang="es-AR" sz="2400" b="1" dirty="0" smtClean="0"/>
              <a:t> “sin azúcar” y “fuente de fibra alimentaria”. Dirigidos a la población que debe ingerir alimentos sin azúcar.</a:t>
            </a:r>
          </a:p>
          <a:p>
            <a:pPr algn="just"/>
            <a:r>
              <a:rPr lang="es-AR" sz="2400" b="1" dirty="0" smtClean="0"/>
              <a:t>En el desarrollo de estos productos se continúa con las recomendaciones saludables “bajo sodio”, “bajo en grasas saturadas”, “no contiene grasas </a:t>
            </a:r>
            <a:r>
              <a:rPr lang="es-AR" sz="2400" b="1" dirty="0" err="1" smtClean="0"/>
              <a:t>trans</a:t>
            </a:r>
            <a:r>
              <a:rPr lang="es-AR" sz="2400" b="1" dirty="0" smtClean="0"/>
              <a:t>”, y “alto contenido de ácidos grasos omega 9”.</a:t>
            </a:r>
          </a:p>
          <a:p>
            <a:pPr algn="just"/>
            <a:endParaRPr lang="es-AR" sz="2400" b="1" dirty="0"/>
          </a:p>
        </p:txBody>
      </p:sp>
    </p:spTree>
    <p:extLst>
      <p:ext uri="{BB962C8B-B14F-4D97-AF65-F5344CB8AC3E}">
        <p14:creationId xmlns:p14="http://schemas.microsoft.com/office/powerpoint/2010/main" val="9710611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7" name="6 Rectángulo"/>
          <p:cNvSpPr/>
          <p:nvPr/>
        </p:nvSpPr>
        <p:spPr>
          <a:xfrm>
            <a:off x="1925886" y="1046907"/>
            <a:ext cx="8352928" cy="1077218"/>
          </a:xfrm>
          <a:prstGeom prst="rect">
            <a:avLst/>
          </a:prstGeom>
        </p:spPr>
        <p:txBody>
          <a:bodyPr wrap="square">
            <a:spAutoFit/>
          </a:bodyPr>
          <a:lstStyle/>
          <a:p>
            <a:pPr algn="ctr"/>
            <a:r>
              <a:rPr lang="es-ES" sz="3200" b="1" dirty="0" smtClean="0"/>
              <a:t>BIOCONTROL DE PATÓGENOS MEDIANTE BACTERIÓFAGOS</a:t>
            </a:r>
            <a:endParaRPr lang="es-ES" sz="3200" b="1" dirty="0"/>
          </a:p>
        </p:txBody>
      </p:sp>
      <p:sp>
        <p:nvSpPr>
          <p:cNvPr id="8" name="7 Rectángulo"/>
          <p:cNvSpPr/>
          <p:nvPr/>
        </p:nvSpPr>
        <p:spPr>
          <a:xfrm>
            <a:off x="424958" y="3420269"/>
            <a:ext cx="8286808" cy="2554545"/>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rPr>
              <a:t>Directores: Dr. David </a:t>
            </a:r>
            <a:r>
              <a:rPr lang="es-ES" sz="3200" b="1" dirty="0" err="1" smtClean="0">
                <a:solidFill>
                  <a:schemeClr val="bg1"/>
                </a:solidFill>
                <a:effectLst>
                  <a:outerShdw blurRad="38100" dist="38100" dir="2700000" algn="tl">
                    <a:srgbClr val="000000">
                      <a:alpha val="43137"/>
                    </a:srgbClr>
                  </a:outerShdw>
                </a:effectLst>
              </a:rPr>
              <a:t>Tomat</a:t>
            </a:r>
            <a:r>
              <a:rPr lang="es-ES" sz="3200" b="1" dirty="0" smtClean="0">
                <a:solidFill>
                  <a:schemeClr val="bg1"/>
                </a:solidFill>
                <a:effectLst>
                  <a:outerShdw blurRad="38100" dist="38100" dir="2700000" algn="tl">
                    <a:srgbClr val="000000">
                      <a:alpha val="43137"/>
                    </a:srgbClr>
                  </a:outerShdw>
                </a:effectLst>
              </a:rPr>
              <a:t>/Dra. Cecilia </a:t>
            </a:r>
            <a:r>
              <a:rPr lang="es-ES" sz="3200" b="1" dirty="0" err="1" smtClean="0">
                <a:solidFill>
                  <a:schemeClr val="bg1"/>
                </a:solidFill>
                <a:effectLst>
                  <a:outerShdw blurRad="38100" dist="38100" dir="2700000" algn="tl">
                    <a:srgbClr val="000000">
                      <a:alpha val="43137"/>
                    </a:srgbClr>
                  </a:outerShdw>
                </a:effectLst>
              </a:rPr>
              <a:t>Casabonne</a:t>
            </a:r>
            <a:endParaRPr lang="es-ES" sz="3200" b="1" dirty="0" smtClean="0">
              <a:solidFill>
                <a:schemeClr val="bg1"/>
              </a:solidFill>
              <a:effectLst>
                <a:outerShdw blurRad="38100" dist="38100" dir="2700000" algn="tl">
                  <a:srgbClr val="000000">
                    <a:alpha val="43137"/>
                  </a:srgbClr>
                </a:outerShdw>
              </a:effectLst>
            </a:endParaRPr>
          </a:p>
          <a:p>
            <a:r>
              <a:rPr lang="es-ES" sz="3200" b="1" dirty="0" smtClean="0">
                <a:solidFill>
                  <a:schemeClr val="bg1"/>
                </a:solidFill>
                <a:effectLst>
                  <a:outerShdw blurRad="38100" dist="38100" dir="2700000" algn="tl">
                    <a:srgbClr val="000000">
                      <a:alpha val="43137"/>
                    </a:srgbClr>
                  </a:outerShdw>
                </a:effectLst>
              </a:rPr>
              <a:t>Vacante: 1, cuatrimestre a confirmar</a:t>
            </a:r>
          </a:p>
          <a:p>
            <a:r>
              <a:rPr lang="es-ES" sz="3200" b="1" dirty="0" smtClean="0">
                <a:solidFill>
                  <a:schemeClr val="bg1"/>
                </a:solidFill>
                <a:effectLst>
                  <a:outerShdw blurRad="38100" dist="38100" dir="2700000" algn="tl">
                    <a:srgbClr val="000000">
                      <a:alpha val="43137"/>
                    </a:srgbClr>
                  </a:outerShdw>
                </a:effectLst>
              </a:rPr>
              <a:t>Lugar de Trabajo: Área Bacteriología</a:t>
            </a:r>
          </a:p>
          <a:p>
            <a:r>
              <a:rPr lang="es-ES" sz="3200" b="1" dirty="0" smtClean="0">
                <a:solidFill>
                  <a:schemeClr val="bg1"/>
                </a:solidFill>
                <a:effectLst>
                  <a:outerShdw blurRad="38100" dist="38100" dir="2700000" algn="tl">
                    <a:srgbClr val="000000">
                      <a:alpha val="43137"/>
                    </a:srgbClr>
                  </a:outerShdw>
                </a:effectLst>
              </a:rPr>
              <a:t>Contacto: </a:t>
            </a:r>
            <a:r>
              <a:rPr lang="es-ES" sz="3200" b="1" dirty="0" smtClean="0">
                <a:solidFill>
                  <a:srgbClr val="FFFF00"/>
                </a:solidFill>
                <a:effectLst>
                  <a:outerShdw blurRad="38100" dist="38100" dir="2700000" algn="tl">
                    <a:srgbClr val="000000">
                      <a:alpha val="43137"/>
                    </a:srgbClr>
                  </a:outerShdw>
                </a:effectLst>
              </a:rPr>
              <a:t>dami231@hotmail.com</a:t>
            </a:r>
            <a:endParaRPr lang="es-ES"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95650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8" name="7 Rectángulo redondeado"/>
          <p:cNvSpPr/>
          <p:nvPr/>
        </p:nvSpPr>
        <p:spPr>
          <a:xfrm>
            <a:off x="424958" y="2721505"/>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9" name="8 Rectángulo"/>
          <p:cNvSpPr/>
          <p:nvPr/>
        </p:nvSpPr>
        <p:spPr>
          <a:xfrm>
            <a:off x="1709862" y="842497"/>
            <a:ext cx="8208912" cy="1569660"/>
          </a:xfrm>
          <a:prstGeom prst="rect">
            <a:avLst/>
          </a:prstGeom>
        </p:spPr>
        <p:txBody>
          <a:bodyPr wrap="square">
            <a:spAutoFit/>
          </a:bodyPr>
          <a:lstStyle/>
          <a:p>
            <a:pPr algn="ctr"/>
            <a:r>
              <a:rPr lang="es-AR" sz="3200" b="1" dirty="0" smtClean="0">
                <a:latin typeface="+mn-lt"/>
              </a:rPr>
              <a:t>DESARROLLO DE METODOLOGÍAS CROMATOGRÁFICAS PARA LA DETERMINACIÓN DE RESIDUOS QUÍMICOS EN ALIMENTOS</a:t>
            </a:r>
            <a:endParaRPr lang="es-AR" sz="3200" b="1" dirty="0">
              <a:latin typeface="+mn-lt"/>
            </a:endParaRPr>
          </a:p>
        </p:txBody>
      </p:sp>
      <p:sp>
        <p:nvSpPr>
          <p:cNvPr id="11" name="10 Rectángulo"/>
          <p:cNvSpPr/>
          <p:nvPr/>
        </p:nvSpPr>
        <p:spPr>
          <a:xfrm>
            <a:off x="557734" y="3458012"/>
            <a:ext cx="8208912" cy="2554545"/>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latin typeface="+mn-lt"/>
              </a:rPr>
              <a:t>Directores: a confirmar</a:t>
            </a:r>
          </a:p>
          <a:p>
            <a:r>
              <a:rPr lang="es-ES" sz="3200" b="1" dirty="0" smtClean="0">
                <a:solidFill>
                  <a:schemeClr val="bg1"/>
                </a:solidFill>
                <a:effectLst>
                  <a:outerShdw blurRad="38100" dist="38100" dir="2700000" algn="tl">
                    <a:srgbClr val="000000">
                      <a:alpha val="43137"/>
                    </a:srgbClr>
                  </a:outerShdw>
                </a:effectLst>
                <a:latin typeface="+mn-lt"/>
              </a:rPr>
              <a:t>Vacante: 1, cuatrimestre a confirmar</a:t>
            </a:r>
          </a:p>
          <a:p>
            <a:r>
              <a:rPr lang="es-ES" sz="3200" b="1" dirty="0" smtClean="0">
                <a:solidFill>
                  <a:schemeClr val="bg1"/>
                </a:solidFill>
                <a:effectLst>
                  <a:outerShdw blurRad="38100" dist="38100" dir="2700000" algn="tl">
                    <a:srgbClr val="000000">
                      <a:alpha val="43137"/>
                    </a:srgbClr>
                  </a:outerShdw>
                </a:effectLst>
                <a:latin typeface="+mn-lt"/>
              </a:rPr>
              <a:t>Lugar de Trabajo: Laboratorio de la Bolsa de Comercio de Rosario</a:t>
            </a:r>
          </a:p>
          <a:p>
            <a:r>
              <a:rPr lang="es-ES" sz="3200" b="1" dirty="0" smtClean="0">
                <a:solidFill>
                  <a:schemeClr val="bg1"/>
                </a:solidFill>
                <a:effectLst>
                  <a:outerShdw blurRad="38100" dist="38100" dir="2700000" algn="tl">
                    <a:srgbClr val="000000">
                      <a:alpha val="43137"/>
                    </a:srgbClr>
                  </a:outerShdw>
                </a:effectLst>
                <a:latin typeface="+mn-lt"/>
              </a:rPr>
              <a:t>Contacto: </a:t>
            </a:r>
            <a:r>
              <a:rPr lang="es-ES" sz="3200" b="1" dirty="0" smtClean="0">
                <a:solidFill>
                  <a:srgbClr val="FFFF00"/>
                </a:solidFill>
                <a:effectLst>
                  <a:outerShdw blurRad="38100" dist="38100" dir="2700000" algn="tl">
                    <a:srgbClr val="000000">
                      <a:alpha val="43137"/>
                    </a:srgbClr>
                  </a:outerShdw>
                </a:effectLst>
                <a:latin typeface="+mn-lt"/>
              </a:rPr>
              <a:t>rverdini@fbioyf.unr.edu.ar</a:t>
            </a:r>
            <a:endParaRPr lang="es-ES" sz="3200" b="1" dirty="0">
              <a:solidFill>
                <a:srgbClr val="FFFF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5846555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7" name="6 Rectángulo"/>
          <p:cNvSpPr/>
          <p:nvPr/>
        </p:nvSpPr>
        <p:spPr>
          <a:xfrm>
            <a:off x="424958" y="1116013"/>
            <a:ext cx="11222008" cy="4924425"/>
          </a:xfrm>
          <a:prstGeom prst="rect">
            <a:avLst/>
          </a:prstGeom>
        </p:spPr>
        <p:txBody>
          <a:bodyPr wrap="square">
            <a:spAutoFit/>
          </a:bodyPr>
          <a:lstStyle/>
          <a:p>
            <a:pPr algn="ctr"/>
            <a:r>
              <a:rPr lang="es-AR" sz="3200" b="1" dirty="0" smtClean="0"/>
              <a:t>RESUMEN</a:t>
            </a:r>
          </a:p>
          <a:p>
            <a:endParaRPr lang="es-AR" dirty="0" smtClean="0"/>
          </a:p>
          <a:p>
            <a:pPr algn="just"/>
            <a:r>
              <a:rPr lang="es-AR" sz="2400" b="1" dirty="0" smtClean="0"/>
              <a:t>Nuestro grupo centra sus estudios en la utilización de virus bacterianos (bacteriófagos) para el control de patógenos responsables de enfermedades transmitidas por alimentos (ETA) con el objetivo de disminuir la incidencia de estas enfermedades en nuestra región. Durante los últimos años nos enfocamos en el estudio de fagos con actividad lítica frente a </a:t>
            </a:r>
            <a:r>
              <a:rPr lang="es-AR" sz="2400" b="1" dirty="0" err="1" smtClean="0"/>
              <a:t>Escherichia</a:t>
            </a:r>
            <a:r>
              <a:rPr lang="es-AR" sz="2400" b="1" dirty="0" smtClean="0"/>
              <a:t> </a:t>
            </a:r>
            <a:r>
              <a:rPr lang="es-AR" sz="2400" b="1" dirty="0" err="1" smtClean="0"/>
              <a:t>coli</a:t>
            </a:r>
            <a:r>
              <a:rPr lang="es-AR" sz="2400" b="1" dirty="0" smtClean="0"/>
              <a:t>. Con este fin se realizó una caracterización tecnológica de fagos para evaluar su empleo en la industria alimenticia donde se estudió su potencial para </a:t>
            </a:r>
            <a:r>
              <a:rPr lang="es-AR" sz="2400" b="1" dirty="0" err="1" smtClean="0"/>
              <a:t>decontaminar</a:t>
            </a:r>
            <a:r>
              <a:rPr lang="es-AR" sz="2400" b="1" dirty="0" smtClean="0"/>
              <a:t> superficies sólidas así como su capacidad de </a:t>
            </a:r>
            <a:r>
              <a:rPr lang="es-AR" sz="2400" b="1" dirty="0" err="1" smtClean="0"/>
              <a:t>biocontrol</a:t>
            </a:r>
            <a:r>
              <a:rPr lang="es-AR" sz="2400" b="1" dirty="0" smtClean="0"/>
              <a:t> sobre alimentos. En este proyecto se propone el aislamiento y caracterización de fagos contra diferentes patógenos responsables de ETA en nuestra región. La propuesta involucra la aplicación de metodologías de biología molecular y microbiología.</a:t>
            </a:r>
            <a:endParaRPr lang="es-AR" sz="2400" b="1" dirty="0"/>
          </a:p>
        </p:txBody>
      </p:sp>
    </p:spTree>
    <p:extLst>
      <p:ext uri="{BB962C8B-B14F-4D97-AF65-F5344CB8AC3E}">
        <p14:creationId xmlns:p14="http://schemas.microsoft.com/office/powerpoint/2010/main" val="3295650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7" name="6 Rectángulo"/>
          <p:cNvSpPr/>
          <p:nvPr/>
        </p:nvSpPr>
        <p:spPr>
          <a:xfrm>
            <a:off x="424958" y="890059"/>
            <a:ext cx="11513574" cy="1569660"/>
          </a:xfrm>
          <a:prstGeom prst="rect">
            <a:avLst/>
          </a:prstGeom>
        </p:spPr>
        <p:txBody>
          <a:bodyPr wrap="square">
            <a:spAutoFit/>
          </a:bodyPr>
          <a:lstStyle/>
          <a:p>
            <a:pPr algn="ctr"/>
            <a:r>
              <a:rPr lang="es-AR" sz="3200" b="1" dirty="0" smtClean="0"/>
              <a:t>ANÁLISIS DE LOS PRINCIPIOS ACTIVOS DE SUPLEMENTOS DIETARIOS  COMERCIALIZADOS EN LA CIUDAD DE ROSARIO Y DE LOS POTENCIALES RIESGOS PARA LA SALUD DEL CONSUMIDOR</a:t>
            </a:r>
            <a:endParaRPr lang="es-AR" sz="3200" b="1" dirty="0"/>
          </a:p>
        </p:txBody>
      </p:sp>
      <p:sp>
        <p:nvSpPr>
          <p:cNvPr id="8" name="7 Rectángulo"/>
          <p:cNvSpPr/>
          <p:nvPr/>
        </p:nvSpPr>
        <p:spPr>
          <a:xfrm>
            <a:off x="485726" y="3492277"/>
            <a:ext cx="8082024" cy="2554545"/>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rPr>
              <a:t>Directora: Dra. Cintia N. </a:t>
            </a:r>
            <a:r>
              <a:rPr lang="es-ES" sz="3200" b="1" dirty="0" err="1" smtClean="0">
                <a:solidFill>
                  <a:schemeClr val="bg1"/>
                </a:solidFill>
                <a:effectLst>
                  <a:outerShdw blurRad="38100" dist="38100" dir="2700000" algn="tl">
                    <a:srgbClr val="000000">
                      <a:alpha val="43137"/>
                    </a:srgbClr>
                  </a:outerShdw>
                </a:effectLst>
              </a:rPr>
              <a:t>Konjuh</a:t>
            </a:r>
            <a:endParaRPr lang="es-ES" sz="3200" b="1" dirty="0" smtClean="0">
              <a:solidFill>
                <a:schemeClr val="bg1"/>
              </a:solidFill>
              <a:effectLst>
                <a:outerShdw blurRad="38100" dist="38100" dir="2700000" algn="tl">
                  <a:srgbClr val="000000">
                    <a:alpha val="43137"/>
                  </a:srgbClr>
                </a:outerShdw>
              </a:effectLst>
            </a:endParaRPr>
          </a:p>
          <a:p>
            <a:r>
              <a:rPr lang="es-ES" sz="3200" b="1" dirty="0" smtClean="0">
                <a:solidFill>
                  <a:schemeClr val="bg1"/>
                </a:solidFill>
                <a:effectLst>
                  <a:outerShdw blurRad="38100" dist="38100" dir="2700000" algn="tl">
                    <a:srgbClr val="000000">
                      <a:alpha val="43137"/>
                    </a:srgbClr>
                  </a:outerShdw>
                </a:effectLst>
              </a:rPr>
              <a:t>Vacante: 1, cuatrimestre a confirmar</a:t>
            </a:r>
          </a:p>
          <a:p>
            <a:r>
              <a:rPr lang="es-ES" sz="3200" b="1" dirty="0" smtClean="0">
                <a:solidFill>
                  <a:schemeClr val="bg1"/>
                </a:solidFill>
                <a:effectLst>
                  <a:outerShdw blurRad="38100" dist="38100" dir="2700000" algn="tl">
                    <a:srgbClr val="000000">
                      <a:alpha val="43137"/>
                    </a:srgbClr>
                  </a:outerShdw>
                </a:effectLst>
              </a:rPr>
              <a:t>Lugar de Trabajo: Área Toxicología</a:t>
            </a:r>
          </a:p>
          <a:p>
            <a:r>
              <a:rPr lang="es-ES" sz="3200" b="1" dirty="0" smtClean="0">
                <a:solidFill>
                  <a:schemeClr val="bg1"/>
                </a:solidFill>
                <a:effectLst>
                  <a:outerShdw blurRad="38100" dist="38100" dir="2700000" algn="tl">
                    <a:srgbClr val="000000">
                      <a:alpha val="43137"/>
                    </a:srgbClr>
                  </a:outerShdw>
                </a:effectLst>
              </a:rPr>
              <a:t>Contacto: </a:t>
            </a:r>
            <a:r>
              <a:rPr lang="es-ES" sz="3200" b="1" dirty="0" smtClean="0">
                <a:solidFill>
                  <a:srgbClr val="FFFF00"/>
                </a:solidFill>
                <a:effectLst>
                  <a:outerShdw blurRad="38100" dist="38100" dir="2700000" algn="tl">
                    <a:srgbClr val="000000">
                      <a:alpha val="43137"/>
                    </a:srgbClr>
                  </a:outerShdw>
                </a:effectLst>
              </a:rPr>
              <a:t>ckonjuh@fbioyf.unr.edu.ar</a:t>
            </a:r>
          </a:p>
          <a:p>
            <a:endParaRPr lang="es-E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95650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7" name="6 Rectángulo"/>
          <p:cNvSpPr/>
          <p:nvPr/>
        </p:nvSpPr>
        <p:spPr>
          <a:xfrm>
            <a:off x="424958" y="1100795"/>
            <a:ext cx="11513574" cy="4924425"/>
          </a:xfrm>
          <a:prstGeom prst="rect">
            <a:avLst/>
          </a:prstGeom>
        </p:spPr>
        <p:txBody>
          <a:bodyPr wrap="square">
            <a:spAutoFit/>
          </a:bodyPr>
          <a:lstStyle/>
          <a:p>
            <a:pPr algn="ctr"/>
            <a:r>
              <a:rPr lang="es-AR" sz="3200" b="1" dirty="0" smtClean="0"/>
              <a:t>RESUMEN</a:t>
            </a:r>
          </a:p>
          <a:p>
            <a:endParaRPr lang="es-AR" dirty="0" smtClean="0"/>
          </a:p>
          <a:p>
            <a:pPr algn="just"/>
            <a:r>
              <a:rPr lang="es-AR" sz="2400" b="1" dirty="0" smtClean="0"/>
              <a:t>La preocupación de algunos consumidores o sus familiares acerca del contenido de los suplementos dietarios (SD) hizo que se incrementara el pedido de análisis de dichos suplementos en el Laboratorio de Toxicología. </a:t>
            </a:r>
          </a:p>
          <a:p>
            <a:pPr algn="just"/>
            <a:r>
              <a:rPr lang="es-AR" sz="2400" b="1" dirty="0" smtClean="0"/>
              <a:t>Por estas razones,  el objetivo general  de este trabajo será estudiar los SD existentes en el mercado en la ciudad de Rosario mediante el análisis de sus etiquetas y de sus principios activos.</a:t>
            </a:r>
          </a:p>
          <a:p>
            <a:pPr algn="just"/>
            <a:r>
              <a:rPr lang="es-AR" sz="2400" b="1" dirty="0" smtClean="0"/>
              <a:t>Conocer la calidad de estos SD es importante con el propósito de aportar información y plantear actividades de educación y prevención acerca de los posibles riesgos para la salud que puede ocasionar su consumo, especialmente si estos productos se adquieren por internet y se consumen sin supervisión del médico o del nutricionista y por la creencia de la población en general de que “lo natural es inocuo”. </a:t>
            </a:r>
            <a:endParaRPr lang="es-AR" sz="2400" b="1" dirty="0"/>
          </a:p>
        </p:txBody>
      </p:sp>
    </p:spTree>
    <p:extLst>
      <p:ext uri="{BB962C8B-B14F-4D97-AF65-F5344CB8AC3E}">
        <p14:creationId xmlns:p14="http://schemas.microsoft.com/office/powerpoint/2010/main" val="3295650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7" name="6 Rectángulo"/>
          <p:cNvSpPr/>
          <p:nvPr/>
        </p:nvSpPr>
        <p:spPr>
          <a:xfrm>
            <a:off x="424958" y="1044005"/>
            <a:ext cx="11236782" cy="1077218"/>
          </a:xfrm>
          <a:prstGeom prst="rect">
            <a:avLst/>
          </a:prstGeom>
        </p:spPr>
        <p:txBody>
          <a:bodyPr wrap="square">
            <a:spAutoFit/>
          </a:bodyPr>
          <a:lstStyle/>
          <a:p>
            <a:pPr algn="ctr"/>
            <a:r>
              <a:rPr lang="es-AR" sz="3200" b="1" dirty="0" smtClean="0"/>
              <a:t>Alimentos cárneos cubiertos con </a:t>
            </a:r>
            <a:r>
              <a:rPr lang="es-AR" sz="3200" b="1" dirty="0" err="1" smtClean="0"/>
              <a:t>hidrocoloides</a:t>
            </a:r>
            <a:r>
              <a:rPr lang="es-AR" sz="3200" b="1" dirty="0" smtClean="0"/>
              <a:t>. </a:t>
            </a:r>
          </a:p>
          <a:p>
            <a:pPr algn="ctr"/>
            <a:r>
              <a:rPr lang="es-AR" sz="3200" b="1" dirty="0" smtClean="0"/>
              <a:t>Estudio de las capacidades como envases de estos polímeros.</a:t>
            </a:r>
            <a:endParaRPr lang="es-AR" sz="3200" b="1" dirty="0"/>
          </a:p>
        </p:txBody>
      </p:sp>
      <p:sp>
        <p:nvSpPr>
          <p:cNvPr id="8" name="7 Rectángulo"/>
          <p:cNvSpPr/>
          <p:nvPr/>
        </p:nvSpPr>
        <p:spPr>
          <a:xfrm>
            <a:off x="461322" y="3383733"/>
            <a:ext cx="7339116" cy="2554545"/>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rPr>
              <a:t>Director: Dr. Pablo Busti</a:t>
            </a:r>
          </a:p>
          <a:p>
            <a:r>
              <a:rPr lang="es-ES" sz="3200" b="1" dirty="0" smtClean="0">
                <a:solidFill>
                  <a:schemeClr val="bg1"/>
                </a:solidFill>
                <a:effectLst>
                  <a:outerShdw blurRad="38100" dist="38100" dir="2700000" algn="tl">
                    <a:srgbClr val="000000">
                      <a:alpha val="43137"/>
                    </a:srgbClr>
                  </a:outerShdw>
                </a:effectLst>
              </a:rPr>
              <a:t>Vacante: 1, cuatrimestre a confirmar</a:t>
            </a:r>
          </a:p>
          <a:p>
            <a:r>
              <a:rPr lang="es-ES" sz="3200" b="1" dirty="0" smtClean="0">
                <a:solidFill>
                  <a:schemeClr val="bg1"/>
                </a:solidFill>
                <a:effectLst>
                  <a:outerShdw blurRad="38100" dist="38100" dir="2700000" algn="tl">
                    <a:srgbClr val="000000">
                      <a:alpha val="43137"/>
                    </a:srgbClr>
                  </a:outerShdw>
                </a:effectLst>
              </a:rPr>
              <a:t>Lugar de Trabajo: Área Tecnología de Alimentos</a:t>
            </a:r>
          </a:p>
          <a:p>
            <a:r>
              <a:rPr lang="es-ES" sz="3200" b="1" dirty="0" smtClean="0">
                <a:solidFill>
                  <a:schemeClr val="bg1"/>
                </a:solidFill>
                <a:effectLst>
                  <a:outerShdw blurRad="38100" dist="38100" dir="2700000" algn="tl">
                    <a:srgbClr val="000000">
                      <a:alpha val="43137"/>
                    </a:srgbClr>
                  </a:outerShdw>
                </a:effectLst>
              </a:rPr>
              <a:t>Contacto: </a:t>
            </a:r>
            <a:r>
              <a:rPr lang="es-ES" sz="3200" b="1" dirty="0" smtClean="0">
                <a:solidFill>
                  <a:srgbClr val="FFFF00"/>
                </a:solidFill>
                <a:effectLst>
                  <a:outerShdw blurRad="38100" dist="38100" dir="2700000" algn="tl">
                    <a:srgbClr val="000000">
                      <a:alpha val="43137"/>
                    </a:srgbClr>
                  </a:outerShdw>
                </a:effectLst>
              </a:rPr>
              <a:t>pbusti@fbioyf.unr.edu.ar</a:t>
            </a:r>
            <a:endParaRPr lang="es-ES"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95650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7" name="6 Rectángulo"/>
          <p:cNvSpPr/>
          <p:nvPr/>
        </p:nvSpPr>
        <p:spPr>
          <a:xfrm>
            <a:off x="491888" y="1116013"/>
            <a:ext cx="11446644" cy="4555093"/>
          </a:xfrm>
          <a:prstGeom prst="rect">
            <a:avLst/>
          </a:prstGeom>
        </p:spPr>
        <p:txBody>
          <a:bodyPr wrap="square">
            <a:spAutoFit/>
          </a:bodyPr>
          <a:lstStyle/>
          <a:p>
            <a:pPr algn="ctr"/>
            <a:r>
              <a:rPr lang="es-AR" sz="3200" b="1" dirty="0" smtClean="0"/>
              <a:t>RESUMEN</a:t>
            </a:r>
          </a:p>
          <a:p>
            <a:pPr algn="just"/>
            <a:endParaRPr lang="es-AR" dirty="0" smtClean="0"/>
          </a:p>
          <a:p>
            <a:pPr algn="just"/>
            <a:r>
              <a:rPr lang="es-AR" sz="2400" b="1" dirty="0" smtClean="0"/>
              <a:t>El desarrollo de películas y recubrimientos comestibles pretende lograr estructuras inocuas que ayuden activamente a preservar la salud poblacional y a su vez ser más amigables con el ambiente. Dentro de sus objetivos puede destacarse el de sustituir, en alguna extensión, a los empaques plásticos por otros naturales, biodegradables. Las películas y recubrimientos comestibles mejoran la calidad, seguridad, y estabilidad de los alimentos recubiertos modificando sus propiedades mecánicas puesto que forman una barrera semipermeable a gases y vapores entre el alimento recubierto y la atmósfera circundante. Los recubrimientos pueden aplicarse en una o varias capas delgadas sobre el alimento como coberturas comestibles o pueden obtenerse como delgadas láminas preformadas y colocadas sobre el alimento en forma de películas comestibles. </a:t>
            </a:r>
            <a:endParaRPr lang="es-AR" sz="2400" b="1" dirty="0"/>
          </a:p>
        </p:txBody>
      </p:sp>
    </p:spTree>
    <p:extLst>
      <p:ext uri="{BB962C8B-B14F-4D97-AF65-F5344CB8AC3E}">
        <p14:creationId xmlns:p14="http://schemas.microsoft.com/office/powerpoint/2010/main" val="3295650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7" name="6 Rectángulo"/>
          <p:cNvSpPr/>
          <p:nvPr/>
        </p:nvSpPr>
        <p:spPr>
          <a:xfrm>
            <a:off x="1286326" y="1046907"/>
            <a:ext cx="9496544" cy="1077218"/>
          </a:xfrm>
          <a:prstGeom prst="rect">
            <a:avLst/>
          </a:prstGeom>
        </p:spPr>
        <p:txBody>
          <a:bodyPr wrap="square">
            <a:spAutoFit/>
          </a:bodyPr>
          <a:lstStyle/>
          <a:p>
            <a:pPr algn="ctr"/>
            <a:r>
              <a:rPr lang="es-ES" sz="3200" b="1" dirty="0" smtClean="0"/>
              <a:t>Control biológico de enfermedades producidas por hongos en alimentos</a:t>
            </a:r>
            <a:endParaRPr lang="es-ES" sz="3200" b="1" dirty="0"/>
          </a:p>
        </p:txBody>
      </p:sp>
      <p:sp>
        <p:nvSpPr>
          <p:cNvPr id="8" name="7 Rectángulo"/>
          <p:cNvSpPr/>
          <p:nvPr/>
        </p:nvSpPr>
        <p:spPr>
          <a:xfrm>
            <a:off x="424958" y="3636293"/>
            <a:ext cx="8286808" cy="2062103"/>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rPr>
              <a:t>Directores: Dra. Cecilia </a:t>
            </a:r>
            <a:r>
              <a:rPr lang="es-ES" sz="3200" b="1" dirty="0" err="1" smtClean="0">
                <a:solidFill>
                  <a:schemeClr val="bg1"/>
                </a:solidFill>
                <a:effectLst>
                  <a:outerShdw blurRad="38100" dist="38100" dir="2700000" algn="tl">
                    <a:srgbClr val="000000">
                      <a:alpha val="43137"/>
                    </a:srgbClr>
                  </a:outerShdw>
                </a:effectLst>
              </a:rPr>
              <a:t>Fulgueiras</a:t>
            </a:r>
            <a:endParaRPr lang="es-ES" sz="3200" b="1" dirty="0" smtClean="0">
              <a:solidFill>
                <a:schemeClr val="bg1"/>
              </a:solidFill>
              <a:effectLst>
                <a:outerShdw blurRad="38100" dist="38100" dir="2700000" algn="tl">
                  <a:srgbClr val="000000">
                    <a:alpha val="43137"/>
                  </a:srgbClr>
                </a:outerShdw>
              </a:effectLst>
            </a:endParaRPr>
          </a:p>
          <a:p>
            <a:r>
              <a:rPr lang="es-ES" sz="3200" b="1" dirty="0" smtClean="0">
                <a:solidFill>
                  <a:schemeClr val="bg1"/>
                </a:solidFill>
                <a:effectLst>
                  <a:outerShdw blurRad="38100" dist="38100" dir="2700000" algn="tl">
                    <a:srgbClr val="000000">
                      <a:alpha val="43137"/>
                    </a:srgbClr>
                  </a:outerShdw>
                </a:effectLst>
              </a:rPr>
              <a:t>Vacante: 1, cuatrimestre a confirmar</a:t>
            </a:r>
          </a:p>
          <a:p>
            <a:r>
              <a:rPr lang="es-ES" sz="3200" b="1" dirty="0" smtClean="0">
                <a:solidFill>
                  <a:schemeClr val="bg1"/>
                </a:solidFill>
                <a:effectLst>
                  <a:outerShdw blurRad="38100" dist="38100" dir="2700000" algn="tl">
                    <a:srgbClr val="000000">
                      <a:alpha val="43137"/>
                    </a:srgbClr>
                  </a:outerShdw>
                </a:effectLst>
              </a:rPr>
              <a:t>Lugar de trabajo: Área Micología – CEREMIC</a:t>
            </a:r>
          </a:p>
          <a:p>
            <a:r>
              <a:rPr lang="es-ES" sz="3200" b="1" dirty="0" smtClean="0">
                <a:solidFill>
                  <a:schemeClr val="bg1"/>
                </a:solidFill>
                <a:effectLst>
                  <a:outerShdw blurRad="38100" dist="38100" dir="2700000" algn="tl">
                    <a:srgbClr val="000000">
                      <a:alpha val="43137"/>
                    </a:srgbClr>
                  </a:outerShdw>
                </a:effectLst>
              </a:rPr>
              <a:t>Contacto: </a:t>
            </a:r>
            <a:r>
              <a:rPr lang="es-ES" sz="3200" b="1" dirty="0" smtClean="0">
                <a:solidFill>
                  <a:srgbClr val="FFFF00"/>
                </a:solidFill>
                <a:effectLst>
                  <a:outerShdw blurRad="38100" dist="38100" dir="2700000" algn="tl">
                    <a:srgbClr val="000000">
                      <a:alpha val="43137"/>
                    </a:srgbClr>
                  </a:outerShdw>
                </a:effectLst>
              </a:rPr>
              <a:t>cfulgueira@yahoo.com.ar</a:t>
            </a:r>
            <a:endParaRPr lang="es-ES"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95650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7" name="6 Rectángulo"/>
          <p:cNvSpPr/>
          <p:nvPr/>
        </p:nvSpPr>
        <p:spPr>
          <a:xfrm>
            <a:off x="424958" y="1332037"/>
            <a:ext cx="11513574" cy="4185761"/>
          </a:xfrm>
          <a:prstGeom prst="rect">
            <a:avLst/>
          </a:prstGeom>
        </p:spPr>
        <p:txBody>
          <a:bodyPr wrap="square">
            <a:spAutoFit/>
          </a:bodyPr>
          <a:lstStyle/>
          <a:p>
            <a:pPr algn="ctr"/>
            <a:r>
              <a:rPr lang="es-AR" sz="3200" b="1" dirty="0" smtClean="0"/>
              <a:t>RESUMEN</a:t>
            </a:r>
          </a:p>
          <a:p>
            <a:pPr algn="just"/>
            <a:endParaRPr lang="es-AR" dirty="0" smtClean="0"/>
          </a:p>
          <a:p>
            <a:pPr algn="just"/>
            <a:r>
              <a:rPr lang="es-AR" sz="2400" b="1" dirty="0" smtClean="0"/>
              <a:t>Argentina es productor de legumbres y debido al escaso consumo interno, muestra un perfil netamente exportador. Las enfermedades producidas por hongos impiden implementar las legumbres como un cultivo alternativo al trigo. El control actual con fungicidas </a:t>
            </a:r>
            <a:r>
              <a:rPr lang="es-AR" sz="2400" b="1" dirty="0" err="1" smtClean="0"/>
              <a:t>curasemillas</a:t>
            </a:r>
            <a:r>
              <a:rPr lang="es-AR" sz="2400" b="1" dirty="0" smtClean="0"/>
              <a:t> genera riesgos sanitarios y ambientales. Se propone como alternativa de manejo el </a:t>
            </a:r>
            <a:r>
              <a:rPr lang="es-AR" sz="2400" b="1" dirty="0" err="1" smtClean="0"/>
              <a:t>biocontrol</a:t>
            </a:r>
            <a:r>
              <a:rPr lang="es-AR" sz="2400" b="1" dirty="0" smtClean="0"/>
              <a:t> de hongos patógenos (</a:t>
            </a:r>
            <a:r>
              <a:rPr lang="es-AR" sz="2400" b="1" dirty="0" err="1" smtClean="0"/>
              <a:t>Ascochyta</a:t>
            </a:r>
            <a:r>
              <a:rPr lang="es-AR" sz="2400" b="1" dirty="0" smtClean="0"/>
              <a:t> </a:t>
            </a:r>
            <a:r>
              <a:rPr lang="es-AR" sz="2400" b="1" dirty="0" err="1" smtClean="0"/>
              <a:t>rabiei</a:t>
            </a:r>
            <a:r>
              <a:rPr lang="es-AR" sz="2400" b="1" dirty="0" smtClean="0"/>
              <a:t>, Fusarium </a:t>
            </a:r>
            <a:r>
              <a:rPr lang="es-AR" sz="2400" b="1" dirty="0" err="1" smtClean="0"/>
              <a:t>oxysporum</a:t>
            </a:r>
            <a:r>
              <a:rPr lang="es-AR" sz="2400" b="1" dirty="0" smtClean="0"/>
              <a:t>, F. </a:t>
            </a:r>
            <a:r>
              <a:rPr lang="es-AR" sz="2400" b="1" dirty="0" err="1" smtClean="0"/>
              <a:t>solani</a:t>
            </a:r>
            <a:r>
              <a:rPr lang="es-AR" sz="2400" b="1" dirty="0" smtClean="0"/>
              <a:t> </a:t>
            </a:r>
            <a:r>
              <a:rPr lang="es-AR" sz="2400" b="1" dirty="0" err="1" smtClean="0"/>
              <a:t>var</a:t>
            </a:r>
            <a:r>
              <a:rPr lang="es-AR" sz="2400" b="1" dirty="0" smtClean="0"/>
              <a:t>. </a:t>
            </a:r>
            <a:r>
              <a:rPr lang="es-AR" sz="2400" b="1" dirty="0" err="1" smtClean="0"/>
              <a:t>pisi</a:t>
            </a:r>
            <a:r>
              <a:rPr lang="es-AR" sz="2400" b="1" dirty="0" smtClean="0"/>
              <a:t>, </a:t>
            </a:r>
            <a:r>
              <a:rPr lang="es-AR" sz="2400" b="1" dirty="0" err="1" smtClean="0"/>
              <a:t>etc</a:t>
            </a:r>
            <a:r>
              <a:rPr lang="es-AR" sz="2400" b="1" dirty="0" smtClean="0"/>
              <a:t>) mediante el uso de microorganismos aislados de suelos productivos (cepas de </a:t>
            </a:r>
            <a:r>
              <a:rPr lang="es-AR" sz="2400" b="1" dirty="0" err="1" smtClean="0"/>
              <a:t>Streptomyces</a:t>
            </a:r>
            <a:r>
              <a:rPr lang="es-AR" sz="2400" b="1" dirty="0" smtClean="0"/>
              <a:t>) que resulten adecuados para el desarrollo de </a:t>
            </a:r>
            <a:r>
              <a:rPr lang="es-AR" sz="2400" b="1" dirty="0" err="1" smtClean="0"/>
              <a:t>bioproductos</a:t>
            </a:r>
            <a:r>
              <a:rPr lang="es-AR" sz="2400" b="1" dirty="0" smtClean="0"/>
              <a:t> inoculantes. Se realizarán pruebas de inhibición en placa y evaluación de la compatibilidad de las cepas seleccionadas con fungicidas químicos de uso frecuente.</a:t>
            </a:r>
            <a:endParaRPr lang="es-AR" sz="2400" b="1" dirty="0"/>
          </a:p>
        </p:txBody>
      </p:sp>
    </p:spTree>
    <p:extLst>
      <p:ext uri="{BB962C8B-B14F-4D97-AF65-F5344CB8AC3E}">
        <p14:creationId xmlns:p14="http://schemas.microsoft.com/office/powerpoint/2010/main" val="3295650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7" name="6 Rectángulo"/>
          <p:cNvSpPr/>
          <p:nvPr/>
        </p:nvSpPr>
        <p:spPr>
          <a:xfrm>
            <a:off x="463452" y="1044005"/>
            <a:ext cx="10895482" cy="1077218"/>
          </a:xfrm>
          <a:prstGeom prst="rect">
            <a:avLst/>
          </a:prstGeom>
        </p:spPr>
        <p:txBody>
          <a:bodyPr wrap="square">
            <a:spAutoFit/>
          </a:bodyPr>
          <a:lstStyle/>
          <a:p>
            <a:pPr algn="ctr"/>
            <a:r>
              <a:rPr lang="es-AR" sz="3200" b="1" dirty="0" smtClean="0"/>
              <a:t>Estudios sobre fisiología y genética de Bacterias lácticas: Estudios básicos y sus aplicaciones Industriales</a:t>
            </a:r>
            <a:endParaRPr lang="es-AR" sz="3200" b="1" dirty="0"/>
          </a:p>
        </p:txBody>
      </p:sp>
      <p:sp>
        <p:nvSpPr>
          <p:cNvPr id="8" name="7 Rectángulo"/>
          <p:cNvSpPr/>
          <p:nvPr/>
        </p:nvSpPr>
        <p:spPr>
          <a:xfrm>
            <a:off x="413718" y="3420269"/>
            <a:ext cx="7711489" cy="2554545"/>
          </a:xfrm>
          <a:prstGeom prst="rect">
            <a:avLst/>
          </a:prstGeom>
        </p:spPr>
        <p:txBody>
          <a:bodyPr wrap="square">
            <a:spAutoFit/>
          </a:bodyPr>
          <a:lstStyle/>
          <a:p>
            <a:r>
              <a:rPr lang="es-AR" sz="3200" b="1" dirty="0" smtClean="0">
                <a:solidFill>
                  <a:schemeClr val="bg1"/>
                </a:solidFill>
                <a:effectLst>
                  <a:outerShdw blurRad="38100" dist="38100" dir="2700000" algn="tl">
                    <a:srgbClr val="000000">
                      <a:alpha val="43137"/>
                    </a:srgbClr>
                  </a:outerShdw>
                </a:effectLst>
              </a:rPr>
              <a:t>Directores: Dr. Christian </a:t>
            </a:r>
            <a:r>
              <a:rPr lang="es-AR" sz="3200" b="1" dirty="0" err="1" smtClean="0">
                <a:solidFill>
                  <a:schemeClr val="bg1"/>
                </a:solidFill>
                <a:effectLst>
                  <a:outerShdw blurRad="38100" dist="38100" dir="2700000" algn="tl">
                    <a:srgbClr val="000000">
                      <a:alpha val="43137"/>
                    </a:srgbClr>
                  </a:outerShdw>
                </a:effectLst>
              </a:rPr>
              <a:t>Magni</a:t>
            </a:r>
            <a:endParaRPr lang="es-AR" sz="3200" b="1" dirty="0" smtClean="0">
              <a:solidFill>
                <a:schemeClr val="bg1"/>
              </a:solidFill>
              <a:effectLst>
                <a:outerShdw blurRad="38100" dist="38100" dir="2700000" algn="tl">
                  <a:srgbClr val="000000">
                    <a:alpha val="43137"/>
                  </a:srgbClr>
                </a:outerShdw>
              </a:effectLst>
            </a:endParaRPr>
          </a:p>
          <a:p>
            <a:r>
              <a:rPr lang="es-AR" sz="3200" b="1" dirty="0" smtClean="0">
                <a:solidFill>
                  <a:schemeClr val="bg1"/>
                </a:solidFill>
                <a:effectLst>
                  <a:outerShdw blurRad="38100" dist="38100" dir="2700000" algn="tl">
                    <a:srgbClr val="000000">
                      <a:alpha val="43137"/>
                    </a:srgbClr>
                  </a:outerShdw>
                </a:effectLst>
              </a:rPr>
              <a:t>Vacante: 1, cuatrimestre a confirmar</a:t>
            </a:r>
          </a:p>
          <a:p>
            <a:r>
              <a:rPr lang="es-AR" sz="3200" b="1" dirty="0" smtClean="0">
                <a:solidFill>
                  <a:schemeClr val="bg1"/>
                </a:solidFill>
                <a:effectLst>
                  <a:outerShdw blurRad="38100" dist="38100" dir="2700000" algn="tl">
                    <a:srgbClr val="000000">
                      <a:alpha val="43137"/>
                    </a:srgbClr>
                  </a:outerShdw>
                </a:effectLst>
              </a:rPr>
              <a:t>Lugar de trabajo: Laboratorio de Fisiología y Genética de Bacterias Lácticas - IBR</a:t>
            </a:r>
          </a:p>
          <a:p>
            <a:r>
              <a:rPr lang="es-AR" sz="3200" b="1" dirty="0" smtClean="0">
                <a:solidFill>
                  <a:schemeClr val="bg1"/>
                </a:solidFill>
                <a:effectLst>
                  <a:outerShdw blurRad="38100" dist="38100" dir="2700000" algn="tl">
                    <a:srgbClr val="000000">
                      <a:alpha val="43137"/>
                    </a:srgbClr>
                  </a:outerShdw>
                </a:effectLst>
              </a:rPr>
              <a:t>Contacto: </a:t>
            </a:r>
            <a:r>
              <a:rPr lang="es-AR" sz="3200" b="1" dirty="0" smtClean="0">
                <a:solidFill>
                  <a:srgbClr val="FFFF00"/>
                </a:solidFill>
                <a:effectLst>
                  <a:outerShdw blurRad="38100" dist="38100" dir="2700000" algn="tl">
                    <a:srgbClr val="000000">
                      <a:alpha val="43137"/>
                    </a:srgbClr>
                  </a:outerShdw>
                </a:effectLst>
              </a:rPr>
              <a:t>magni@ibr-conicet.gov.ar</a:t>
            </a:r>
            <a:endParaRPr lang="es-AR"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438406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5" name="Imagen 9"/>
          <p:cNvPicPr>
            <a:picLocks noChangeAspect="1"/>
          </p:cNvPicPr>
          <p:nvPr/>
        </p:nvPicPr>
        <p:blipFill>
          <a:blip r:embed="rId3"/>
          <a:stretch>
            <a:fillRect/>
          </a:stretch>
        </p:blipFill>
        <p:spPr>
          <a:xfrm>
            <a:off x="10702350" y="6088695"/>
            <a:ext cx="1236182" cy="611714"/>
          </a:xfrm>
          <a:prstGeom prst="rect">
            <a:avLst/>
          </a:prstGeom>
        </p:spPr>
      </p:pic>
      <p:sp>
        <p:nvSpPr>
          <p:cNvPr id="7" name="6 Rectángulo"/>
          <p:cNvSpPr/>
          <p:nvPr/>
        </p:nvSpPr>
        <p:spPr>
          <a:xfrm>
            <a:off x="629742" y="971997"/>
            <a:ext cx="10881720" cy="5293757"/>
          </a:xfrm>
          <a:prstGeom prst="rect">
            <a:avLst/>
          </a:prstGeom>
        </p:spPr>
        <p:txBody>
          <a:bodyPr wrap="square">
            <a:spAutoFit/>
          </a:bodyPr>
          <a:lstStyle/>
          <a:p>
            <a:pPr algn="ctr"/>
            <a:r>
              <a:rPr lang="es-AR" sz="3200" b="1" dirty="0" smtClean="0"/>
              <a:t>RESUMEN</a:t>
            </a:r>
          </a:p>
          <a:p>
            <a:pPr algn="just"/>
            <a:endParaRPr lang="es-AR" dirty="0" smtClean="0"/>
          </a:p>
          <a:p>
            <a:pPr algn="just"/>
            <a:r>
              <a:rPr lang="es-AR" sz="2400" b="1" dirty="0" smtClean="0"/>
              <a:t>Existe una demanda de la población por alimentos de alta calidad en las características sensoriales, en el valor nutritivo y en la ausencia de compuestos tóxicos o potencialmente peligrosos para la salud.  Las bacterias lácticas (BL) constituyen el principal grupo de microrganismos destinados a la producción de alimentos fermentados. La supervivencia de estos microorganismos, los cuales se encuentran sometidos continuamente al estrés ácido, constituye una línea de investigación fundamental para la selección de cepas de BL destinadas a la producción de alimentos. Nuestro laboratorio investiga aspectos vinculados a la producción de aromas y otros compuestos que mejoran la calidad de los alimentos.  Además, realizamos estudios tendientes a la producción de </a:t>
            </a:r>
            <a:r>
              <a:rPr lang="es-AR" sz="2400" b="1" dirty="0" err="1" smtClean="0"/>
              <a:t>bio</a:t>
            </a:r>
            <a:r>
              <a:rPr lang="es-AR" sz="2400" b="1" dirty="0" smtClean="0"/>
              <a:t> compuestos de interés farmacológicos, estos compuestos pueden ser hormonas, antígenos o adyuvantes </a:t>
            </a:r>
            <a:r>
              <a:rPr lang="es-AR" sz="2400" b="1" dirty="0" err="1" smtClean="0"/>
              <a:t>vacunales</a:t>
            </a:r>
            <a:r>
              <a:rPr lang="es-AR" sz="2400" b="1" dirty="0" smtClean="0"/>
              <a:t>. </a:t>
            </a:r>
            <a:endParaRPr lang="es-AR" sz="2400" b="1" dirty="0"/>
          </a:p>
        </p:txBody>
      </p:sp>
    </p:spTree>
    <p:extLst>
      <p:ext uri="{BB962C8B-B14F-4D97-AF65-F5344CB8AC3E}">
        <p14:creationId xmlns:p14="http://schemas.microsoft.com/office/powerpoint/2010/main" val="2743840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n 12"/>
          <p:cNvPicPr>
            <a:picLocks noChangeAspect="1"/>
          </p:cNvPicPr>
          <p:nvPr/>
        </p:nvPicPr>
        <p:blipFill>
          <a:blip r:embed="rId2"/>
          <a:stretch>
            <a:fillRect/>
          </a:stretch>
        </p:blipFill>
        <p:spPr>
          <a:xfrm>
            <a:off x="7614955" y="219572"/>
            <a:ext cx="4377859" cy="6435173"/>
          </a:xfrm>
          <a:prstGeom prst="rect">
            <a:avLst/>
          </a:prstGeom>
        </p:spPr>
      </p:pic>
      <p:sp>
        <p:nvSpPr>
          <p:cNvPr id="5" name="Rectángulo 4"/>
          <p:cNvSpPr/>
          <p:nvPr/>
        </p:nvSpPr>
        <p:spPr>
          <a:xfrm>
            <a:off x="-77902" y="-205477"/>
            <a:ext cx="8286861" cy="7413008"/>
          </a:xfrm>
          <a:prstGeom prst="rect">
            <a:avLst/>
          </a:prstGeom>
          <a:solidFill>
            <a:srgbClr val="23BA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ctrTitle"/>
          </p:nvPr>
        </p:nvSpPr>
        <p:spPr>
          <a:xfrm>
            <a:off x="701750" y="2577654"/>
            <a:ext cx="7128792" cy="914623"/>
          </a:xfrm>
        </p:spPr>
        <p:txBody>
          <a:bodyPr>
            <a:noAutofit/>
          </a:bodyPr>
          <a:lstStyle/>
          <a:p>
            <a:pPr algn="l"/>
            <a:r>
              <a:rPr lang="es-AR" sz="5400" b="1" dirty="0">
                <a:solidFill>
                  <a:srgbClr val="FFFF00"/>
                </a:solidFill>
                <a:effectLst>
                  <a:outerShdw blurRad="38100" dist="38100" dir="2700000" algn="tl">
                    <a:srgbClr val="000000">
                      <a:alpha val="43137"/>
                    </a:srgbClr>
                  </a:outerShdw>
                </a:effectLst>
                <a:latin typeface="+mn-lt"/>
                <a:cs typeface="Rubik" panose="00000500000000000000" pitchFamily="2" charset="-79"/>
              </a:rPr>
              <a:t>Gracias por su atención.</a:t>
            </a:r>
            <a:endParaRPr lang="en-US" sz="5400" b="1" dirty="0">
              <a:solidFill>
                <a:srgbClr val="FFFF00"/>
              </a:solidFill>
              <a:effectLst>
                <a:outerShdw blurRad="38100" dist="38100" dir="2700000" algn="tl">
                  <a:srgbClr val="000000">
                    <a:alpha val="43137"/>
                  </a:srgbClr>
                </a:outerShdw>
              </a:effectLst>
              <a:latin typeface="+mn-lt"/>
              <a:cs typeface="Rubik" panose="00000500000000000000" pitchFamily="2" charset="-79"/>
            </a:endParaRPr>
          </a:p>
        </p:txBody>
      </p:sp>
      <p:sp>
        <p:nvSpPr>
          <p:cNvPr id="9" name="Marcador de pie de página 3"/>
          <p:cNvSpPr>
            <a:spLocks noGrp="1"/>
          </p:cNvSpPr>
          <p:nvPr>
            <p:ph type="ftr" sz="quarter" idx="11"/>
          </p:nvPr>
        </p:nvSpPr>
        <p:spPr>
          <a:xfrm>
            <a:off x="3856346" y="5463739"/>
            <a:ext cx="4519340" cy="942125"/>
          </a:xfrm>
        </p:spPr>
        <p:txBody>
          <a:bodyPr/>
          <a:lstStyle/>
          <a:p>
            <a:pPr algn="l"/>
            <a:r>
              <a:rPr lang="es-AR" b="1" dirty="0" smtClean="0">
                <a:solidFill>
                  <a:schemeClr val="bg1"/>
                </a:solidFill>
                <a:latin typeface="Rubik" panose="00000500000000000000" pitchFamily="2" charset="-79"/>
                <a:cs typeface="Rubik" panose="00000500000000000000" pitchFamily="2" charset="-79"/>
              </a:rPr>
              <a:t>Facultad de Ciencias Bioquímicas y Farmacéuticas</a:t>
            </a:r>
            <a:endParaRPr lang="es-AR" dirty="0" smtClean="0">
              <a:solidFill>
                <a:schemeClr val="bg1"/>
              </a:solidFill>
              <a:latin typeface="Rubik" panose="00000500000000000000" pitchFamily="2" charset="-79"/>
              <a:cs typeface="Rubik" panose="00000500000000000000" pitchFamily="2" charset="-79"/>
            </a:endParaRPr>
          </a:p>
        </p:txBody>
      </p:sp>
      <p:pic>
        <p:nvPicPr>
          <p:cNvPr id="10" name="Imagen 9"/>
          <p:cNvPicPr>
            <a:picLocks noChangeAspect="1"/>
          </p:cNvPicPr>
          <p:nvPr/>
        </p:nvPicPr>
        <p:blipFill>
          <a:blip r:embed="rId3"/>
          <a:stretch>
            <a:fillRect/>
          </a:stretch>
        </p:blipFill>
        <p:spPr>
          <a:xfrm>
            <a:off x="8891255" y="5159966"/>
            <a:ext cx="2768105" cy="1366700"/>
          </a:xfrm>
          <a:prstGeom prst="rect">
            <a:avLst/>
          </a:prstGeom>
        </p:spPr>
      </p:pic>
      <p:pic>
        <p:nvPicPr>
          <p:cNvPr id="11" name="Imagen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3115" y="5518376"/>
            <a:ext cx="3136441" cy="753886"/>
          </a:xfrm>
          <a:prstGeom prst="rect">
            <a:avLst/>
          </a:prstGeom>
        </p:spPr>
      </p:pic>
    </p:spTree>
    <p:extLst>
      <p:ext uri="{BB962C8B-B14F-4D97-AF65-F5344CB8AC3E}">
        <p14:creationId xmlns:p14="http://schemas.microsoft.com/office/powerpoint/2010/main" val="39288327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529654"/>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endParaRPr lang="en-US" dirty="0">
              <a:solidFill>
                <a:srgbClr val="5F5E5F"/>
              </a:solidFill>
              <a:latin typeface="Rubik Medium" panose="00000600000000000000" pitchFamily="2" charset="-79"/>
              <a:cs typeface="Rubik Medium" panose="00000600000000000000" pitchFamily="2" charset="-79"/>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6" name="5 Rectángulo redondeado"/>
          <p:cNvSpPr/>
          <p:nvPr/>
        </p:nvSpPr>
        <p:spPr>
          <a:xfrm>
            <a:off x="424958" y="2621603"/>
            <a:ext cx="8286808" cy="4078806"/>
          </a:xfrm>
          <a:prstGeom prst="roundRect">
            <a:avLst/>
          </a:prstGeom>
          <a:solidFill>
            <a:srgbClr val="1E9CA6"/>
          </a:solidFill>
          <a:ln>
            <a:solidFill>
              <a:schemeClr val="accent1"/>
            </a:solidFill>
          </a:ln>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8" name="Rectangle 2"/>
          <p:cNvSpPr txBox="1">
            <a:spLocks noChangeArrowheads="1"/>
          </p:cNvSpPr>
          <p:nvPr/>
        </p:nvSpPr>
        <p:spPr>
          <a:xfrm>
            <a:off x="1558350" y="467941"/>
            <a:ext cx="9144000" cy="1837804"/>
          </a:xfrm>
          <a:prstGeom prst="rect">
            <a:avLst/>
          </a:prstGeom>
        </p:spPr>
        <p:txBody>
          <a:bodyPr/>
          <a:lstStyle/>
          <a:p>
            <a:pPr algn="ctr" fontAlgn="auto">
              <a:spcAft>
                <a:spcPts val="0"/>
              </a:spcAft>
              <a:defRPr/>
            </a:pPr>
            <a:endParaRPr lang="es-AR" sz="3200" b="1" cap="all" dirty="0">
              <a:latin typeface="Calibri" panose="020F0502020204030204" pitchFamily="34" charset="0"/>
              <a:ea typeface="+mj-ea"/>
              <a:cs typeface="Calibri" panose="020F0502020204030204" pitchFamily="34" charset="0"/>
            </a:endParaRPr>
          </a:p>
          <a:p>
            <a:pPr algn="ctr" fontAlgn="auto">
              <a:spcAft>
                <a:spcPts val="0"/>
              </a:spcAft>
              <a:defRPr/>
            </a:pPr>
            <a:r>
              <a:rPr lang="es-AR" sz="3200" b="1" dirty="0">
                <a:latin typeface="Calibri" panose="020F0502020204030204" pitchFamily="34" charset="0"/>
                <a:ea typeface="+mj-ea"/>
                <a:cs typeface="Calibri" panose="020F0502020204030204" pitchFamily="34" charset="0"/>
              </a:rPr>
              <a:t>DESARROLLO DE CALIBRACIONES PARA EL ANÁLISIS DE ALIMENTOS MEDIANTE ESPECTROSCOPÍA NIR</a:t>
            </a:r>
            <a:endParaRPr lang="es-ES" sz="3200" b="1" dirty="0">
              <a:latin typeface="Calibri" panose="020F0502020204030204" pitchFamily="34" charset="0"/>
              <a:ea typeface="+mj-ea"/>
              <a:cs typeface="Calibri" panose="020F0502020204030204" pitchFamily="34" charset="0"/>
            </a:endParaRPr>
          </a:p>
        </p:txBody>
      </p:sp>
      <p:sp>
        <p:nvSpPr>
          <p:cNvPr id="9" name="8 Rectángulo"/>
          <p:cNvSpPr/>
          <p:nvPr/>
        </p:nvSpPr>
        <p:spPr>
          <a:xfrm>
            <a:off x="485726" y="3383733"/>
            <a:ext cx="8208912" cy="2554545"/>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latin typeface="+mn-lt"/>
              </a:rPr>
              <a:t>Directores: a confirmar</a:t>
            </a:r>
          </a:p>
          <a:p>
            <a:r>
              <a:rPr lang="es-ES" sz="3200" b="1" dirty="0" smtClean="0">
                <a:solidFill>
                  <a:schemeClr val="bg1"/>
                </a:solidFill>
                <a:effectLst>
                  <a:outerShdw blurRad="38100" dist="38100" dir="2700000" algn="tl">
                    <a:srgbClr val="000000">
                      <a:alpha val="43137"/>
                    </a:srgbClr>
                  </a:outerShdw>
                </a:effectLst>
                <a:latin typeface="+mn-lt"/>
              </a:rPr>
              <a:t>Vacante: 1, cuatrimestre a confirmar</a:t>
            </a:r>
          </a:p>
          <a:p>
            <a:r>
              <a:rPr lang="es-ES" sz="3200" b="1" dirty="0" smtClean="0">
                <a:solidFill>
                  <a:schemeClr val="bg1"/>
                </a:solidFill>
                <a:effectLst>
                  <a:outerShdw blurRad="38100" dist="38100" dir="2700000" algn="tl">
                    <a:srgbClr val="000000">
                      <a:alpha val="43137"/>
                    </a:srgbClr>
                  </a:outerShdw>
                </a:effectLst>
                <a:latin typeface="+mn-lt"/>
              </a:rPr>
              <a:t>Lugar de Trabajo: Laboratorio de la Bolsa de Comercio de Rosario</a:t>
            </a:r>
          </a:p>
          <a:p>
            <a:r>
              <a:rPr lang="es-ES" sz="3200" b="1" dirty="0" smtClean="0">
                <a:solidFill>
                  <a:schemeClr val="bg1"/>
                </a:solidFill>
                <a:effectLst>
                  <a:outerShdw blurRad="38100" dist="38100" dir="2700000" algn="tl">
                    <a:srgbClr val="000000">
                      <a:alpha val="43137"/>
                    </a:srgbClr>
                  </a:outerShdw>
                </a:effectLst>
                <a:latin typeface="+mn-lt"/>
              </a:rPr>
              <a:t>Contacto: </a:t>
            </a:r>
            <a:r>
              <a:rPr lang="es-ES" sz="3200" b="1" dirty="0" smtClean="0">
                <a:solidFill>
                  <a:srgbClr val="FFFF00"/>
                </a:solidFill>
                <a:effectLst>
                  <a:outerShdw blurRad="38100" dist="38100" dir="2700000" algn="tl">
                    <a:srgbClr val="000000">
                      <a:alpha val="43137"/>
                    </a:srgbClr>
                  </a:outerShdw>
                </a:effectLst>
                <a:latin typeface="+mn-lt"/>
              </a:rPr>
              <a:t>rverdini@fbioyf.unr.edu.ar</a:t>
            </a:r>
            <a:endParaRPr lang="es-ES" sz="3200" b="1" dirty="0">
              <a:solidFill>
                <a:srgbClr val="FFFF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25397033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55835" y="-3973"/>
            <a:ext cx="11748865" cy="26025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pPr algn="ctr" fontAlgn="auto">
              <a:spcAft>
                <a:spcPts val="0"/>
              </a:spcAft>
              <a:defRPr/>
            </a:pPr>
            <a:r>
              <a:rPr lang="es-ES" sz="3200" b="1" cap="all" dirty="0">
                <a:solidFill>
                  <a:schemeClr val="tx1"/>
                </a:solidFill>
                <a:latin typeface="Calibri" panose="020F0502020204030204" pitchFamily="34" charset="0"/>
                <a:cs typeface="Calibri" panose="020F0502020204030204" pitchFamily="34" charset="0"/>
              </a:rPr>
              <a:t>Evaluación de proteínas y polisacáridos de grado alimentario como agentes </a:t>
            </a:r>
            <a:r>
              <a:rPr lang="es-ES" sz="3200" b="1" cap="all" dirty="0" err="1">
                <a:solidFill>
                  <a:schemeClr val="tx1"/>
                </a:solidFill>
                <a:latin typeface="Calibri" panose="020F0502020204030204" pitchFamily="34" charset="0"/>
                <a:cs typeface="Calibri" panose="020F0502020204030204" pitchFamily="34" charset="0"/>
              </a:rPr>
              <a:t>encapsulantes</a:t>
            </a:r>
            <a:endParaRPr lang="es-ES" sz="3200" b="1" cap="all" dirty="0">
              <a:solidFill>
                <a:schemeClr val="tx1"/>
              </a:solidFill>
              <a:latin typeface="Calibri" panose="020F0502020204030204" pitchFamily="34" charset="0"/>
              <a:cs typeface="Calibri" panose="020F0502020204030204" pitchFamily="34" charset="0"/>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5" name="4 Rectángulo redondeado"/>
          <p:cNvSpPr/>
          <p:nvPr/>
        </p:nvSpPr>
        <p:spPr>
          <a:xfrm>
            <a:off x="618181" y="2598610"/>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 sz="3200" dirty="0">
              <a:solidFill>
                <a:schemeClr val="bg1"/>
              </a:solidFill>
              <a:latin typeface="Calibri" panose="020F0502020204030204" pitchFamily="34" charset="0"/>
              <a:cs typeface="Calibri" panose="020F0502020204030204" pitchFamily="34" charset="0"/>
            </a:endParaRPr>
          </a:p>
        </p:txBody>
      </p:sp>
      <p:sp>
        <p:nvSpPr>
          <p:cNvPr id="6" name="5 Rectángulo"/>
          <p:cNvSpPr/>
          <p:nvPr/>
        </p:nvSpPr>
        <p:spPr>
          <a:xfrm>
            <a:off x="683568" y="3360740"/>
            <a:ext cx="7723038" cy="2554545"/>
          </a:xfrm>
          <a:prstGeom prst="rect">
            <a:avLst/>
          </a:prstGeom>
        </p:spPr>
        <p:txBody>
          <a:bodyPr wrap="square">
            <a:spAutoFit/>
          </a:bodyPr>
          <a:lstStyle/>
          <a:p>
            <a:r>
              <a:rPr lang="es-AR" sz="3200" b="1" dirty="0" smtClean="0">
                <a:solidFill>
                  <a:schemeClr val="bg1"/>
                </a:solidFill>
                <a:effectLst>
                  <a:outerShdw blurRad="38100" dist="38100" dir="2700000" algn="tl">
                    <a:srgbClr val="000000">
                      <a:alpha val="43137"/>
                    </a:srgbClr>
                  </a:outerShdw>
                </a:effectLst>
                <a:latin typeface="+mj-lt"/>
              </a:rPr>
              <a:t>Directora: Dra. María Eugenia Hidalgo </a:t>
            </a:r>
          </a:p>
          <a:p>
            <a:r>
              <a:rPr lang="es-AR" sz="3200" b="1" dirty="0" smtClean="0">
                <a:solidFill>
                  <a:schemeClr val="bg1"/>
                </a:solidFill>
                <a:effectLst>
                  <a:outerShdw blurRad="38100" dist="38100" dir="2700000" algn="tl">
                    <a:srgbClr val="000000">
                      <a:alpha val="43137"/>
                    </a:srgbClr>
                  </a:outerShdw>
                </a:effectLst>
                <a:latin typeface="+mj-lt"/>
              </a:rPr>
              <a:t>Vacante: 1, los dos cuatrimestres 2019</a:t>
            </a:r>
          </a:p>
          <a:p>
            <a:r>
              <a:rPr lang="es-AR" sz="3200" b="1" dirty="0" smtClean="0">
                <a:solidFill>
                  <a:schemeClr val="bg1"/>
                </a:solidFill>
                <a:effectLst>
                  <a:outerShdw blurRad="38100" dist="38100" dir="2700000" algn="tl">
                    <a:srgbClr val="000000">
                      <a:alpha val="43137"/>
                    </a:srgbClr>
                  </a:outerShdw>
                </a:effectLst>
                <a:latin typeface="+mj-lt"/>
              </a:rPr>
              <a:t>Lugar de Trabajo: Área Fisicoquímica. </a:t>
            </a:r>
          </a:p>
          <a:p>
            <a:r>
              <a:rPr lang="es-AR" sz="3200" b="1" dirty="0" smtClean="0">
                <a:solidFill>
                  <a:schemeClr val="bg1"/>
                </a:solidFill>
                <a:effectLst>
                  <a:outerShdw blurRad="38100" dist="38100" dir="2700000" algn="tl">
                    <a:srgbClr val="000000">
                      <a:alpha val="43137"/>
                    </a:srgbClr>
                  </a:outerShdw>
                </a:effectLst>
                <a:latin typeface="+mj-lt"/>
              </a:rPr>
              <a:t>Contacto: </a:t>
            </a:r>
            <a:r>
              <a:rPr lang="es-AR" sz="3200" b="1" dirty="0" smtClean="0">
                <a:solidFill>
                  <a:srgbClr val="FFFF00"/>
                </a:solidFill>
                <a:effectLst>
                  <a:outerShdw blurRad="38100" dist="38100" dir="2700000" algn="tl">
                    <a:srgbClr val="000000">
                      <a:alpha val="43137"/>
                    </a:srgbClr>
                  </a:outerShdw>
                </a:effectLst>
                <a:latin typeface="+mj-lt"/>
              </a:rPr>
              <a:t>maruhidalgo80@yahoo.com.ar</a:t>
            </a:r>
          </a:p>
          <a:p>
            <a:endParaRPr lang="es-AR" sz="3200" b="1" dirty="0">
              <a:solidFill>
                <a:schemeClr val="bg1"/>
              </a:solidFill>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584655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74165" y="551613"/>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pPr algn="ctr" fontAlgn="auto">
              <a:spcAft>
                <a:spcPts val="0"/>
              </a:spcAft>
              <a:defRPr/>
            </a:pPr>
            <a:endParaRPr lang="es-ES" sz="2000" b="1" dirty="0">
              <a:solidFill>
                <a:schemeClr val="tx1"/>
              </a:solidFill>
              <a:latin typeface="Calibri" panose="020F0502020204030204" pitchFamily="34" charset="0"/>
              <a:cs typeface="Calibri" panose="020F0502020204030204" pitchFamily="34" charset="0"/>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2" name="1 Rectángulo"/>
          <p:cNvSpPr/>
          <p:nvPr/>
        </p:nvSpPr>
        <p:spPr>
          <a:xfrm>
            <a:off x="773758" y="1044005"/>
            <a:ext cx="10729192" cy="4955203"/>
          </a:xfrm>
          <a:prstGeom prst="rect">
            <a:avLst/>
          </a:prstGeom>
        </p:spPr>
        <p:txBody>
          <a:bodyPr wrap="square">
            <a:spAutoFit/>
          </a:bodyPr>
          <a:lstStyle/>
          <a:p>
            <a:pPr algn="ctr"/>
            <a:r>
              <a:rPr lang="es-AR" sz="3200" b="1" dirty="0" smtClean="0"/>
              <a:t>RESUMEN</a:t>
            </a:r>
          </a:p>
          <a:p>
            <a:endParaRPr lang="es-AR" sz="2000" b="1" dirty="0"/>
          </a:p>
          <a:p>
            <a:pPr algn="just"/>
            <a:r>
              <a:rPr lang="es-AR" sz="2400" b="1" dirty="0"/>
              <a:t>Se plantea evaluar las condiciones fisicoquímicas para la formación de </a:t>
            </a:r>
            <a:r>
              <a:rPr lang="es-AR" sz="2400" b="1" dirty="0" err="1"/>
              <a:t>micropartículas</a:t>
            </a:r>
            <a:r>
              <a:rPr lang="es-AR" sz="2400" b="1" dirty="0"/>
              <a:t> por interacción entre proteínas y polisacáridos de grado alimentario y emplear diferentes métodos de encapsulación utilizando diversas matrices </a:t>
            </a:r>
            <a:r>
              <a:rPr lang="es-AR" sz="2400" b="1" dirty="0" err="1"/>
              <a:t>biopoliméricas</a:t>
            </a:r>
            <a:r>
              <a:rPr lang="es-AR" sz="2400" b="1" dirty="0"/>
              <a:t>, con el objetivo de evaluar la capacidad </a:t>
            </a:r>
            <a:r>
              <a:rPr lang="es-AR" sz="2400" b="1" dirty="0" err="1"/>
              <a:t>encapsulante</a:t>
            </a:r>
            <a:r>
              <a:rPr lang="es-AR" sz="2400" b="1" dirty="0"/>
              <a:t> de compuestos </a:t>
            </a:r>
            <a:r>
              <a:rPr lang="es-AR" sz="2400" b="1" dirty="0" err="1"/>
              <a:t>bioactivos</a:t>
            </a:r>
            <a:r>
              <a:rPr lang="es-AR" sz="2400" b="1" dirty="0"/>
              <a:t> (antioxidantes y/o péptidos </a:t>
            </a:r>
            <a:r>
              <a:rPr lang="es-AR" sz="2400" b="1" dirty="0" err="1"/>
              <a:t>bioactivos</a:t>
            </a:r>
            <a:r>
              <a:rPr lang="es-AR" sz="2400" b="1" dirty="0"/>
              <a:t>) por parte de dichas </a:t>
            </a:r>
            <a:r>
              <a:rPr lang="es-AR" sz="2400" b="1" dirty="0" err="1"/>
              <a:t>micropartículas</a:t>
            </a:r>
            <a:r>
              <a:rPr lang="es-AR" sz="2400" b="1" dirty="0"/>
              <a:t>. </a:t>
            </a:r>
          </a:p>
          <a:p>
            <a:pPr algn="just"/>
            <a:r>
              <a:rPr lang="es-AR" sz="2400" b="1" dirty="0"/>
              <a:t>Las proteínas empleadas serán las caseínas y proteínas del </a:t>
            </a:r>
            <a:r>
              <a:rPr lang="es-AR" sz="2400" b="1" dirty="0" err="1"/>
              <a:t>lactosuero</a:t>
            </a:r>
            <a:r>
              <a:rPr lang="es-AR" sz="2400" b="1" dirty="0"/>
              <a:t>, importantes ingredientes alimenticios debido a sus propiedades nutricionales y funcionales. </a:t>
            </a:r>
          </a:p>
          <a:p>
            <a:pPr algn="just"/>
            <a:r>
              <a:rPr lang="es-AR" sz="2400" b="1" dirty="0"/>
              <a:t>En la industria alimentaria los polisacáridos se utilizan como espesantes, estabilizantes y </a:t>
            </a:r>
            <a:r>
              <a:rPr lang="es-AR" sz="2400" b="1" dirty="0" err="1"/>
              <a:t>gelificantes</a:t>
            </a:r>
            <a:r>
              <a:rPr lang="es-AR" sz="2400" b="1" dirty="0"/>
              <a:t>. Se trabajará con distintos polisacáridos de grado alimentario neutros y con carga eléctrica. </a:t>
            </a:r>
          </a:p>
        </p:txBody>
      </p:sp>
    </p:spTree>
    <p:extLst>
      <p:ext uri="{BB962C8B-B14F-4D97-AF65-F5344CB8AC3E}">
        <p14:creationId xmlns:p14="http://schemas.microsoft.com/office/powerpoint/2010/main" val="584655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24958" y="-8473"/>
            <a:ext cx="11748865" cy="289061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pPr algn="ctr" fontAlgn="auto">
              <a:spcAft>
                <a:spcPts val="0"/>
              </a:spcAft>
              <a:defRPr/>
            </a:pPr>
            <a:r>
              <a:rPr lang="es-ES" sz="3200" b="1" cap="all" dirty="0">
                <a:solidFill>
                  <a:schemeClr val="tx1"/>
                </a:solidFill>
                <a:latin typeface="Calibri" panose="020F0502020204030204" pitchFamily="34" charset="0"/>
                <a:cs typeface="Calibri" panose="020F0502020204030204" pitchFamily="34" charset="0"/>
              </a:rPr>
              <a:t>Estudio de propiedades fisicoquímicas, funcionales y biológicas de hidrolizados de proteínas lácteas</a:t>
            </a: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5" name="4 Rectángulo redondeado"/>
          <p:cNvSpPr/>
          <p:nvPr/>
        </p:nvSpPr>
        <p:spPr>
          <a:xfrm>
            <a:off x="629742"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effectLst>
                <a:outerShdw blurRad="38100" dist="38100" dir="2700000" algn="tl">
                  <a:srgbClr val="000000">
                    <a:alpha val="43137"/>
                  </a:srgbClr>
                </a:outerShdw>
              </a:effectLst>
              <a:latin typeface="Comic Sans MS" pitchFamily="66" charset="0"/>
            </a:endParaRPr>
          </a:p>
        </p:txBody>
      </p:sp>
      <p:sp>
        <p:nvSpPr>
          <p:cNvPr id="6" name="5 Rectángulo"/>
          <p:cNvSpPr/>
          <p:nvPr/>
        </p:nvSpPr>
        <p:spPr>
          <a:xfrm>
            <a:off x="947631" y="3629954"/>
            <a:ext cx="7651030" cy="2062103"/>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latin typeface="+mn-lt"/>
              </a:rPr>
              <a:t>Directora: Dra. Pamela S. </a:t>
            </a:r>
            <a:r>
              <a:rPr lang="es-ES" sz="3200" b="1" dirty="0" err="1" smtClean="0">
                <a:solidFill>
                  <a:schemeClr val="bg1"/>
                </a:solidFill>
                <a:effectLst>
                  <a:outerShdw blurRad="38100" dist="38100" dir="2700000" algn="tl">
                    <a:srgbClr val="000000">
                      <a:alpha val="43137"/>
                    </a:srgbClr>
                  </a:outerShdw>
                </a:effectLst>
                <a:latin typeface="+mn-lt"/>
              </a:rPr>
              <a:t>Forastieri</a:t>
            </a:r>
            <a:endParaRPr lang="es-ES" sz="3200" b="1" dirty="0" smtClean="0">
              <a:solidFill>
                <a:schemeClr val="bg1"/>
              </a:solidFill>
              <a:effectLst>
                <a:outerShdw blurRad="38100" dist="38100" dir="2700000" algn="tl">
                  <a:srgbClr val="000000">
                    <a:alpha val="43137"/>
                  </a:srgbClr>
                </a:outerShdw>
              </a:effectLst>
              <a:latin typeface="+mn-lt"/>
            </a:endParaRPr>
          </a:p>
          <a:p>
            <a:r>
              <a:rPr lang="es-ES" sz="3200" b="1" dirty="0" smtClean="0">
                <a:solidFill>
                  <a:schemeClr val="bg1"/>
                </a:solidFill>
                <a:effectLst>
                  <a:outerShdw blurRad="38100" dist="38100" dir="2700000" algn="tl">
                    <a:srgbClr val="000000">
                      <a:alpha val="43137"/>
                    </a:srgbClr>
                  </a:outerShdw>
                </a:effectLst>
                <a:latin typeface="+mn-lt"/>
              </a:rPr>
              <a:t>Vacante: 1, ambos cuatrimestres</a:t>
            </a:r>
          </a:p>
          <a:p>
            <a:r>
              <a:rPr lang="es-ES" sz="3200" b="1" dirty="0" smtClean="0">
                <a:solidFill>
                  <a:schemeClr val="bg1"/>
                </a:solidFill>
                <a:effectLst>
                  <a:outerShdw blurRad="38100" dist="38100" dir="2700000" algn="tl">
                    <a:srgbClr val="000000">
                      <a:alpha val="43137"/>
                    </a:srgbClr>
                  </a:outerShdw>
                </a:effectLst>
                <a:latin typeface="+mn-lt"/>
              </a:rPr>
              <a:t>Lugar de Trabajo: Área Fisicoquímica</a:t>
            </a:r>
          </a:p>
          <a:p>
            <a:r>
              <a:rPr lang="es-ES" sz="3200" b="1" dirty="0" smtClean="0">
                <a:solidFill>
                  <a:schemeClr val="bg1"/>
                </a:solidFill>
                <a:effectLst>
                  <a:outerShdw blurRad="38100" dist="38100" dir="2700000" algn="tl">
                    <a:srgbClr val="000000">
                      <a:alpha val="43137"/>
                    </a:srgbClr>
                  </a:outerShdw>
                </a:effectLst>
                <a:latin typeface="+mn-lt"/>
              </a:rPr>
              <a:t>Contacto: </a:t>
            </a:r>
            <a:r>
              <a:rPr lang="es-ES" sz="3200" b="1" dirty="0" smtClean="0">
                <a:solidFill>
                  <a:srgbClr val="FFFF00"/>
                </a:solidFill>
                <a:effectLst>
                  <a:outerShdw blurRad="38100" dist="38100" dir="2700000" algn="tl">
                    <a:srgbClr val="000000">
                      <a:alpha val="43137"/>
                    </a:srgbClr>
                  </a:outerShdw>
                </a:effectLst>
                <a:latin typeface="+mn-lt"/>
              </a:rPr>
              <a:t>pforastieri@fbioyf.unr.edu.ar</a:t>
            </a:r>
            <a:endParaRPr lang="es-ES" sz="3200" b="1" dirty="0">
              <a:solidFill>
                <a:srgbClr val="FFFF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584655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55835" y="623621"/>
            <a:ext cx="11748865" cy="6253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pPr algn="ctr" fontAlgn="auto">
              <a:spcAft>
                <a:spcPts val="0"/>
              </a:spcAft>
              <a:defRPr/>
            </a:pPr>
            <a:endParaRPr lang="es-ES" b="1" dirty="0">
              <a:solidFill>
                <a:schemeClr val="tx1"/>
              </a:solidFill>
              <a:latin typeface="Calibri" panose="020F0502020204030204" pitchFamily="34" charset="0"/>
              <a:cs typeface="Calibri" panose="020F0502020204030204" pitchFamily="34" charset="0"/>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2" name="1 Rectángulo"/>
          <p:cNvSpPr/>
          <p:nvPr/>
        </p:nvSpPr>
        <p:spPr>
          <a:xfrm>
            <a:off x="455834" y="1018818"/>
            <a:ext cx="11119123" cy="5016758"/>
          </a:xfrm>
          <a:prstGeom prst="rect">
            <a:avLst/>
          </a:prstGeom>
        </p:spPr>
        <p:txBody>
          <a:bodyPr wrap="square">
            <a:spAutoFit/>
          </a:bodyPr>
          <a:lstStyle/>
          <a:p>
            <a:pPr algn="ctr"/>
            <a:r>
              <a:rPr lang="es-AR" sz="3200" b="1" dirty="0"/>
              <a:t>RESUMEN</a:t>
            </a:r>
          </a:p>
          <a:p>
            <a:endParaRPr lang="es-AR" sz="2400" b="1" dirty="0"/>
          </a:p>
          <a:p>
            <a:pPr algn="just"/>
            <a:r>
              <a:rPr lang="es-AR" sz="2400" b="1" dirty="0"/>
              <a:t>En este trabajo se propone producir hidrolizados de proteínas lácteas, empleando enzimas microbianas, ya que la hidrólisis enzimática, bajo condiciones suaves de pH (6-8) y temperatura (40-60°C), puede llevar al desarrollo de componentes nutricionales </a:t>
            </a:r>
            <a:r>
              <a:rPr lang="es-AR" sz="2400" b="1" dirty="0" err="1"/>
              <a:t>bioactivos</a:t>
            </a:r>
            <a:r>
              <a:rPr lang="es-AR" sz="2400" b="1" dirty="0"/>
              <a:t> y con propiedades funcionales optimizadas. </a:t>
            </a:r>
          </a:p>
          <a:p>
            <a:pPr algn="just"/>
            <a:r>
              <a:rPr lang="es-AR" sz="2400" b="1" dirty="0"/>
              <a:t>Específicamente, se evaluará la hidrólisis de proteínas lácteas por acción de </a:t>
            </a:r>
            <a:r>
              <a:rPr lang="es-AR" sz="2400" b="1" dirty="0" err="1"/>
              <a:t>peptidasas</a:t>
            </a:r>
            <a:r>
              <a:rPr lang="es-AR" sz="2400" b="1" dirty="0"/>
              <a:t> de </a:t>
            </a:r>
            <a:r>
              <a:rPr lang="es-AR" sz="2400" b="1" i="1" dirty="0"/>
              <a:t>Aspergillus </a:t>
            </a:r>
            <a:r>
              <a:rPr lang="es-AR" sz="2400" b="1" i="1" dirty="0" err="1"/>
              <a:t>niger</a:t>
            </a:r>
            <a:r>
              <a:rPr lang="es-AR" sz="2400" b="1" i="1" dirty="0"/>
              <a:t> </a:t>
            </a:r>
            <a:r>
              <a:rPr lang="es-AR" sz="2400" b="1" dirty="0"/>
              <a:t>(PAN) en distintas condiciones fisicoquímicas y se caracterizarán los hidrolizados generados durante la proteólisis enzimática, además de investigar la actividad biológica de los mismos. </a:t>
            </a:r>
          </a:p>
          <a:p>
            <a:pPr algn="just"/>
            <a:r>
              <a:rPr lang="es-AR" sz="2400" b="1" dirty="0"/>
              <a:t>Finalmente, se evaluarán las propiedades funcionales (solubilidad, capacidad de gelificar, capacidad emulsionante) de los hidrolizados obtenidos y de sus mezclas con otros biopolímeros.</a:t>
            </a:r>
          </a:p>
        </p:txBody>
      </p:sp>
    </p:spTree>
    <p:extLst>
      <p:ext uri="{BB962C8B-B14F-4D97-AF65-F5344CB8AC3E}">
        <p14:creationId xmlns:p14="http://schemas.microsoft.com/office/powerpoint/2010/main" val="584655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409769" y="529654"/>
            <a:ext cx="11748865" cy="63108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7200" tIns="1080000" rIns="1800000" rtlCol="0" anchor="t" anchorCtr="0"/>
          <a:lstStyle/>
          <a:p>
            <a:pPr algn="ctr" fontAlgn="auto">
              <a:spcAft>
                <a:spcPts val="0"/>
              </a:spcAft>
              <a:defRPr/>
            </a:pPr>
            <a:endParaRPr lang="es-AR" sz="3200" b="1" cap="all" dirty="0">
              <a:solidFill>
                <a:schemeClr val="tx1"/>
              </a:solidFill>
              <a:latin typeface="Calibri" panose="020F0502020204030204" pitchFamily="34" charset="0"/>
              <a:cs typeface="Calibri" panose="020F0502020204030204" pitchFamily="34" charset="0"/>
            </a:endParaRPr>
          </a:p>
        </p:txBody>
      </p:sp>
      <p:pic>
        <p:nvPicPr>
          <p:cNvPr id="4" name="Imagen 3"/>
          <p:cNvPicPr>
            <a:picLocks noChangeAspect="1"/>
          </p:cNvPicPr>
          <p:nvPr/>
        </p:nvPicPr>
        <p:blipFill>
          <a:blip r:embed="rId2"/>
          <a:stretch>
            <a:fillRect/>
          </a:stretch>
        </p:blipFill>
        <p:spPr>
          <a:xfrm>
            <a:off x="3632514" y="7"/>
            <a:ext cx="8306018" cy="696145"/>
          </a:xfrm>
          <a:prstGeom prst="rect">
            <a:avLst/>
          </a:prstGeom>
          <a:solidFill>
            <a:srgbClr val="23BAC6"/>
          </a:solidFill>
          <a:ln>
            <a:noFill/>
          </a:ln>
        </p:spPr>
      </p:pic>
      <p:pic>
        <p:nvPicPr>
          <p:cNvPr id="10" name="Imagen 9"/>
          <p:cNvPicPr>
            <a:picLocks noChangeAspect="1"/>
          </p:cNvPicPr>
          <p:nvPr/>
        </p:nvPicPr>
        <p:blipFill>
          <a:blip r:embed="rId3"/>
          <a:stretch>
            <a:fillRect/>
          </a:stretch>
        </p:blipFill>
        <p:spPr>
          <a:xfrm>
            <a:off x="10702350" y="6088695"/>
            <a:ext cx="1236182" cy="611714"/>
          </a:xfrm>
          <a:prstGeom prst="rect">
            <a:avLst/>
          </a:prstGeom>
        </p:spPr>
      </p:pic>
      <p:sp>
        <p:nvSpPr>
          <p:cNvPr id="5" name="4 Rectángulo redondeado"/>
          <p:cNvSpPr/>
          <p:nvPr/>
        </p:nvSpPr>
        <p:spPr>
          <a:xfrm>
            <a:off x="424958" y="2621603"/>
            <a:ext cx="8286808" cy="4078806"/>
          </a:xfrm>
          <a:prstGeom prst="roundRect">
            <a:avLst/>
          </a:prstGeom>
          <a:solidFill>
            <a:srgbClr val="1E9CA6"/>
          </a:solidFill>
        </p:spPr>
        <p:style>
          <a:lnRef idx="0">
            <a:schemeClr val="accent3"/>
          </a:lnRef>
          <a:fillRef idx="3">
            <a:schemeClr val="accent3"/>
          </a:fillRef>
          <a:effectRef idx="3">
            <a:schemeClr val="accent3"/>
          </a:effectRef>
          <a:fontRef idx="minor">
            <a:schemeClr val="lt1"/>
          </a:fontRef>
        </p:style>
        <p:txBody>
          <a:bodyPr anchor="ctr"/>
          <a:lstStyle/>
          <a:p>
            <a:pPr algn="just" fontAlgn="auto">
              <a:spcBef>
                <a:spcPts val="0"/>
              </a:spcBef>
              <a:spcAft>
                <a:spcPts val="0"/>
              </a:spcAft>
              <a:defRPr/>
            </a:pPr>
            <a:endParaRPr lang="es-ES_tradnl" sz="3200" dirty="0">
              <a:latin typeface="Calibri" panose="020F0502020204030204" pitchFamily="34" charset="0"/>
              <a:cs typeface="Calibri" panose="020F0502020204030204" pitchFamily="34" charset="0"/>
            </a:endParaRPr>
          </a:p>
        </p:txBody>
      </p:sp>
      <p:sp>
        <p:nvSpPr>
          <p:cNvPr id="2" name="1 Rectángulo"/>
          <p:cNvSpPr/>
          <p:nvPr/>
        </p:nvSpPr>
        <p:spPr>
          <a:xfrm>
            <a:off x="424958" y="899989"/>
            <a:ext cx="11779742" cy="1569660"/>
          </a:xfrm>
          <a:prstGeom prst="rect">
            <a:avLst/>
          </a:prstGeom>
        </p:spPr>
        <p:txBody>
          <a:bodyPr wrap="square">
            <a:spAutoFit/>
          </a:bodyPr>
          <a:lstStyle/>
          <a:p>
            <a:pPr algn="ctr"/>
            <a:r>
              <a:rPr lang="es-AR" sz="3200" b="1" dirty="0">
                <a:latin typeface="+mj-lt"/>
              </a:rPr>
              <a:t>Obtención de derivados proteicos de </a:t>
            </a:r>
            <a:r>
              <a:rPr lang="es-AR" sz="3200" b="1" dirty="0" err="1">
                <a:latin typeface="+mj-lt"/>
              </a:rPr>
              <a:t>Arthrospira</a:t>
            </a:r>
            <a:r>
              <a:rPr lang="es-AR" sz="3200" b="1" dirty="0">
                <a:latin typeface="+mj-lt"/>
              </a:rPr>
              <a:t> (</a:t>
            </a:r>
            <a:r>
              <a:rPr lang="es-AR" sz="3200" b="1" dirty="0" err="1">
                <a:latin typeface="+mj-lt"/>
              </a:rPr>
              <a:t>Spirulina</a:t>
            </a:r>
            <a:r>
              <a:rPr lang="es-AR" sz="3200" b="1" dirty="0">
                <a:latin typeface="+mj-lt"/>
              </a:rPr>
              <a:t>) </a:t>
            </a:r>
            <a:r>
              <a:rPr lang="es-AR" sz="3200" b="1" dirty="0" err="1">
                <a:latin typeface="+mj-lt"/>
              </a:rPr>
              <a:t>platensis</a:t>
            </a:r>
            <a:r>
              <a:rPr lang="es-AR" sz="3200" b="1" dirty="0">
                <a:latin typeface="+mj-lt"/>
              </a:rPr>
              <a:t> y evaluación de su potencialidad como aditivo </a:t>
            </a:r>
            <a:r>
              <a:rPr lang="es-AR" sz="3200" b="1" dirty="0" err="1">
                <a:latin typeface="+mj-lt"/>
              </a:rPr>
              <a:t>bioactivo</a:t>
            </a:r>
            <a:r>
              <a:rPr lang="es-AR" sz="3200" b="1" dirty="0">
                <a:latin typeface="+mj-lt"/>
              </a:rPr>
              <a:t> de un producto lácteo para aumentar su valor agregado</a:t>
            </a:r>
          </a:p>
        </p:txBody>
      </p:sp>
      <p:sp>
        <p:nvSpPr>
          <p:cNvPr id="8" name="7 Rectángulo"/>
          <p:cNvSpPr/>
          <p:nvPr/>
        </p:nvSpPr>
        <p:spPr>
          <a:xfrm>
            <a:off x="979597" y="3685096"/>
            <a:ext cx="6775714" cy="2062103"/>
          </a:xfrm>
          <a:prstGeom prst="rect">
            <a:avLst/>
          </a:prstGeom>
        </p:spPr>
        <p:txBody>
          <a:bodyPr wrap="square">
            <a:spAutoFit/>
          </a:bodyPr>
          <a:lstStyle/>
          <a:p>
            <a:r>
              <a:rPr lang="es-ES" sz="3200" b="1" dirty="0" smtClean="0">
                <a:solidFill>
                  <a:schemeClr val="bg1"/>
                </a:solidFill>
                <a:effectLst>
                  <a:outerShdw blurRad="38100" dist="38100" dir="2700000" algn="tl">
                    <a:srgbClr val="000000">
                      <a:alpha val="43137"/>
                    </a:srgbClr>
                  </a:outerShdw>
                </a:effectLst>
              </a:rPr>
              <a:t>Directora: Dra. Romina </a:t>
            </a:r>
            <a:r>
              <a:rPr lang="es-ES" sz="3200" b="1" dirty="0" err="1" smtClean="0">
                <a:solidFill>
                  <a:schemeClr val="bg1"/>
                </a:solidFill>
                <a:effectLst>
                  <a:outerShdw blurRad="38100" dist="38100" dir="2700000" algn="tl">
                    <a:srgbClr val="000000">
                      <a:alpha val="43137"/>
                    </a:srgbClr>
                  </a:outerShdw>
                </a:effectLst>
              </a:rPr>
              <a:t>Ingrassia</a:t>
            </a:r>
            <a:endParaRPr lang="es-ES" sz="3200" b="1" dirty="0" smtClean="0">
              <a:solidFill>
                <a:schemeClr val="bg1"/>
              </a:solidFill>
              <a:effectLst>
                <a:outerShdw blurRad="38100" dist="38100" dir="2700000" algn="tl">
                  <a:srgbClr val="000000">
                    <a:alpha val="43137"/>
                  </a:srgbClr>
                </a:outerShdw>
              </a:effectLst>
            </a:endParaRPr>
          </a:p>
          <a:p>
            <a:r>
              <a:rPr lang="es-ES" sz="3200" b="1" dirty="0" smtClean="0">
                <a:solidFill>
                  <a:schemeClr val="bg1"/>
                </a:solidFill>
                <a:effectLst>
                  <a:outerShdw blurRad="38100" dist="38100" dir="2700000" algn="tl">
                    <a:srgbClr val="000000">
                      <a:alpha val="43137"/>
                    </a:srgbClr>
                  </a:outerShdw>
                </a:effectLst>
              </a:rPr>
              <a:t>Vacante: 1, ambos cuatrimestres</a:t>
            </a:r>
          </a:p>
          <a:p>
            <a:r>
              <a:rPr lang="es-ES" sz="3200" b="1" dirty="0" smtClean="0">
                <a:solidFill>
                  <a:schemeClr val="bg1"/>
                </a:solidFill>
                <a:effectLst>
                  <a:outerShdw blurRad="38100" dist="38100" dir="2700000" algn="tl">
                    <a:srgbClr val="000000">
                      <a:alpha val="43137"/>
                    </a:srgbClr>
                  </a:outerShdw>
                </a:effectLst>
              </a:rPr>
              <a:t>Lugar de Trabajo: Área Fisicoquímica</a:t>
            </a:r>
          </a:p>
          <a:p>
            <a:r>
              <a:rPr lang="es-ES" sz="3200" b="1" dirty="0" smtClean="0">
                <a:solidFill>
                  <a:schemeClr val="bg1"/>
                </a:solidFill>
                <a:effectLst>
                  <a:outerShdw blurRad="38100" dist="38100" dir="2700000" algn="tl">
                    <a:srgbClr val="000000">
                      <a:alpha val="43137"/>
                    </a:srgbClr>
                  </a:outerShdw>
                </a:effectLst>
              </a:rPr>
              <a:t>Contacto: </a:t>
            </a:r>
            <a:r>
              <a:rPr lang="es-ES" sz="3200" b="1" dirty="0" smtClean="0">
                <a:solidFill>
                  <a:srgbClr val="FFFF00"/>
                </a:solidFill>
                <a:effectLst>
                  <a:outerShdw blurRad="38100" dist="38100" dir="2700000" algn="tl">
                    <a:srgbClr val="000000">
                      <a:alpha val="43137"/>
                    </a:srgbClr>
                  </a:outerShdw>
                </a:effectLst>
              </a:rPr>
              <a:t>ringrassia@fbioyf.unr.edu.ar</a:t>
            </a:r>
            <a:endParaRPr lang="es-ES"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8465552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1711</TotalTime>
  <Words>2847</Words>
  <Application>Microsoft Office PowerPoint</Application>
  <PresentationFormat>Personalizado</PresentationFormat>
  <Paragraphs>173</Paragraphs>
  <Slides>39</Slides>
  <Notes>0</Notes>
  <HiddenSlides>0</HiddenSlides>
  <MMClips>0</MMClips>
  <ScaleCrop>false</ScaleCrop>
  <HeadingPairs>
    <vt:vector size="4" baseType="variant">
      <vt:variant>
        <vt:lpstr>Tema</vt:lpstr>
      </vt:variant>
      <vt:variant>
        <vt:i4>2</vt:i4>
      </vt:variant>
      <vt:variant>
        <vt:lpstr>Títulos de diapositiva</vt:lpstr>
      </vt:variant>
      <vt:variant>
        <vt:i4>39</vt:i4>
      </vt:variant>
    </vt:vector>
  </HeadingPairs>
  <TitlesOfParts>
    <vt:vector size="41" baseType="lpstr">
      <vt:lpstr>Tema de Office</vt: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 por su atención.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USER</dc:creator>
  <cp:lastModifiedBy>PABLO</cp:lastModifiedBy>
  <cp:revision>192</cp:revision>
  <dcterms:created xsi:type="dcterms:W3CDTF">2012-04-05T20:53:31Z</dcterms:created>
  <dcterms:modified xsi:type="dcterms:W3CDTF">2021-09-01T13:39:54Z</dcterms:modified>
</cp:coreProperties>
</file>