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70" r:id="rId3"/>
    <p:sldId id="295" r:id="rId4"/>
    <p:sldId id="271" r:id="rId5"/>
    <p:sldId id="257" r:id="rId6"/>
    <p:sldId id="280" r:id="rId7"/>
    <p:sldId id="281" r:id="rId8"/>
    <p:sldId id="296" r:id="rId9"/>
    <p:sldId id="258" r:id="rId10"/>
    <p:sldId id="277" r:id="rId11"/>
    <p:sldId id="259" r:id="rId12"/>
    <p:sldId id="278" r:id="rId13"/>
    <p:sldId id="260" r:id="rId14"/>
    <p:sldId id="279" r:id="rId15"/>
    <p:sldId id="261" r:id="rId16"/>
    <p:sldId id="262" r:id="rId17"/>
    <p:sldId id="263" r:id="rId18"/>
    <p:sldId id="297" r:id="rId19"/>
    <p:sldId id="294" r:id="rId20"/>
    <p:sldId id="264" r:id="rId21"/>
    <p:sldId id="265" r:id="rId22"/>
    <p:sldId id="266" r:id="rId23"/>
    <p:sldId id="275" r:id="rId24"/>
    <p:sldId id="272" r:id="rId25"/>
    <p:sldId id="273" r:id="rId26"/>
    <p:sldId id="267" r:id="rId27"/>
    <p:sldId id="276" r:id="rId28"/>
    <p:sldId id="274" r:id="rId29"/>
    <p:sldId id="268" r:id="rId30"/>
    <p:sldId id="269" r:id="rId31"/>
    <p:sldId id="289" r:id="rId32"/>
    <p:sldId id="290" r:id="rId33"/>
    <p:sldId id="282" r:id="rId34"/>
    <p:sldId id="291" r:id="rId35"/>
    <p:sldId id="283" r:id="rId36"/>
    <p:sldId id="284" r:id="rId37"/>
    <p:sldId id="285" r:id="rId38"/>
    <p:sldId id="293" r:id="rId39"/>
    <p:sldId id="286" r:id="rId40"/>
    <p:sldId id="287" r:id="rId41"/>
    <p:sldId id="292" r:id="rId42"/>
    <p:sldId id="288" r:id="rId4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3">
        <a:schemeClr val="bg1"/>
      </p:bgRef>
    </p:bg>
    <p:spTree>
      <p:nvGrpSpPr>
        <p:cNvPr id="1" name=""/>
        <p:cNvGrpSpPr/>
        <p:nvPr/>
      </p:nvGrpSpPr>
      <p:grpSpPr>
        <a:xfrm>
          <a:off x="0" y="0"/>
          <a:ext cx="0" cy="0"/>
          <a:chOff x="0" y="0"/>
          <a:chExt cx="0" cy="0"/>
        </a:xfrm>
      </p:grpSpPr>
      <p:sp>
        <p:nvSpPr>
          <p:cNvPr id="12" name="11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12 Rectángulo redondeado"/>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8 Subtítulo"/>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p:txBody>
          <a:bodyPr/>
          <a:lstStyle/>
          <a:p>
            <a:fld id="{03055AD4-49AA-4EE2-A8E4-EE8B77EDA44E}" type="datetimeFigureOut">
              <a:rPr lang="es-ES" smtClean="0"/>
              <a:pPr/>
              <a:t>01/10/2018</a:t>
            </a:fld>
            <a:endParaRPr lang="es-ES"/>
          </a:p>
        </p:txBody>
      </p:sp>
      <p:sp>
        <p:nvSpPr>
          <p:cNvPr id="17" name="16 Marcador de pie de página"/>
          <p:cNvSpPr>
            <a:spLocks noGrp="1"/>
          </p:cNvSpPr>
          <p:nvPr>
            <p:ph type="ftr" sz="quarter" idx="11"/>
          </p:nvPr>
        </p:nvSpPr>
        <p:spPr/>
        <p:txBody>
          <a:bodyPr/>
          <a:lstStyle/>
          <a:p>
            <a:endParaRPr lang="es-ES"/>
          </a:p>
        </p:txBody>
      </p:sp>
      <p:sp>
        <p:nvSpPr>
          <p:cNvPr id="29" name="28 Marcador de número de diapositiva"/>
          <p:cNvSpPr>
            <a:spLocks noGrp="1"/>
          </p:cNvSpPr>
          <p:nvPr>
            <p:ph type="sldNum" sz="quarter" idx="12"/>
          </p:nvPr>
        </p:nvSpPr>
        <p:spPr/>
        <p:txBody>
          <a:bodyPr lIns="0" tIns="0" rIns="0" bIns="0">
            <a:noAutofit/>
          </a:bodyPr>
          <a:lstStyle>
            <a:lvl1pPr>
              <a:defRPr sz="1400">
                <a:solidFill>
                  <a:srgbClr val="FFFFFF"/>
                </a:solidFill>
              </a:defRPr>
            </a:lvl1pPr>
          </a:lstStyle>
          <a:p>
            <a:fld id="{B6C1245C-6FAB-435D-842B-52BFA6E2045F}" type="slidenum">
              <a:rPr lang="es-ES" smtClean="0"/>
              <a:pPr/>
              <a:t>‹#›</a:t>
            </a:fld>
            <a:endParaRPr lang="es-ES"/>
          </a:p>
        </p:txBody>
      </p:sp>
      <p:sp>
        <p:nvSpPr>
          <p:cNvPr id="7" name="6 Rectángulo"/>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s-ES"/>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03055AD4-49AA-4EE2-A8E4-EE8B77EDA44E}" type="datetimeFigureOut">
              <a:rPr lang="es-ES" smtClean="0"/>
              <a:pPr/>
              <a:t>01/10/2018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6C1245C-6FAB-435D-842B-52BFA6E2045F}" type="slidenum">
              <a:rPr lang="es-ES" smtClean="0"/>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1"/>
            <a:ext cx="2011680" cy="5851525"/>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914400" y="274640"/>
            <a:ext cx="55626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03055AD4-49AA-4EE2-A8E4-EE8B77EDA44E}" type="datetimeFigureOut">
              <a:rPr lang="es-ES" smtClean="0"/>
              <a:pPr/>
              <a:t>01/10/2018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6C1245C-6FAB-435D-842B-52BFA6E2045F}" type="slidenum">
              <a:rPr lang="es-ES" smtClean="0"/>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4" name="3 Marcador de fecha"/>
          <p:cNvSpPr>
            <a:spLocks noGrp="1"/>
          </p:cNvSpPr>
          <p:nvPr>
            <p:ph type="dt" sz="half" idx="10"/>
          </p:nvPr>
        </p:nvSpPr>
        <p:spPr/>
        <p:txBody>
          <a:bodyPr/>
          <a:lstStyle/>
          <a:p>
            <a:fld id="{03055AD4-49AA-4EE2-A8E4-EE8B77EDA44E}" type="datetimeFigureOut">
              <a:rPr lang="es-ES" smtClean="0"/>
              <a:pPr/>
              <a:t>01/10/2018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6C1245C-6FAB-435D-842B-52BFA6E2045F}" type="slidenum">
              <a:rPr lang="es-ES" smtClean="0"/>
              <a:pPr/>
              <a:t>‹#›</a:t>
            </a:fld>
            <a:endParaRPr lang="es-ES"/>
          </a:p>
        </p:txBody>
      </p:sp>
      <p:sp>
        <p:nvSpPr>
          <p:cNvPr id="8" name="7 Marcador de contenido"/>
          <p:cNvSpPr>
            <a:spLocks noGrp="1"/>
          </p:cNvSpPr>
          <p:nvPr>
            <p:ph sz="quarter" idx="1"/>
          </p:nvPr>
        </p:nvSpPr>
        <p:spPr>
          <a:xfrm>
            <a:off x="914400" y="1447800"/>
            <a:ext cx="7772400" cy="4572000"/>
          </a:xfrm>
        </p:spPr>
        <p:txBody>
          <a:bodyPr vert="horz"/>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1"/>
      </p:bgRef>
    </p:bg>
    <p:spTree>
      <p:nvGrpSpPr>
        <p:cNvPr id="1" name=""/>
        <p:cNvGrpSpPr/>
        <p:nvPr/>
      </p:nvGrpSpPr>
      <p:grpSpPr>
        <a:xfrm>
          <a:off x="0" y="0"/>
          <a:ext cx="0" cy="0"/>
          <a:chOff x="0" y="0"/>
          <a:chExt cx="0" cy="0"/>
        </a:xfrm>
      </p:grpSpPr>
      <p:sp>
        <p:nvSpPr>
          <p:cNvPr id="11" name="10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9 Rectángulo redondeado"/>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722313" y="952500"/>
            <a:ext cx="7772400" cy="1362075"/>
          </a:xfrm>
        </p:spPr>
        <p:txBody>
          <a:bodyPr anchor="b" anchorCtr="0"/>
          <a:lstStyle>
            <a:lvl1pPr algn="l">
              <a:buNone/>
              <a:defRPr sz="4000" b="0" cap="none"/>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p:txBody>
          <a:bodyPr/>
          <a:lstStyle/>
          <a:p>
            <a:fld id="{03055AD4-49AA-4EE2-A8E4-EE8B77EDA44E}" type="datetimeFigureOut">
              <a:rPr lang="es-ES" smtClean="0"/>
              <a:pPr/>
              <a:t>01/10/2018</a:t>
            </a:fld>
            <a:endParaRPr lang="es-ES"/>
          </a:p>
        </p:txBody>
      </p:sp>
      <p:sp>
        <p:nvSpPr>
          <p:cNvPr id="5" name="4 Marcador de pie de página"/>
          <p:cNvSpPr>
            <a:spLocks noGrp="1"/>
          </p:cNvSpPr>
          <p:nvPr>
            <p:ph type="ftr" sz="quarter" idx="11"/>
          </p:nvPr>
        </p:nvSpPr>
        <p:spPr>
          <a:xfrm>
            <a:off x="800100" y="6172200"/>
            <a:ext cx="4000500" cy="457200"/>
          </a:xfrm>
        </p:spPr>
        <p:txBody>
          <a:bodyPr/>
          <a:lstStyle/>
          <a:p>
            <a:endParaRPr lang="es-ES"/>
          </a:p>
        </p:txBody>
      </p:sp>
      <p:sp>
        <p:nvSpPr>
          <p:cNvPr id="7" name="6 Rectángulo"/>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Rectángulo"/>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Marcador de número de diapositiva"/>
          <p:cNvSpPr>
            <a:spLocks noGrp="1"/>
          </p:cNvSpPr>
          <p:nvPr>
            <p:ph type="sldNum" sz="quarter" idx="12"/>
          </p:nvPr>
        </p:nvSpPr>
        <p:spPr>
          <a:xfrm>
            <a:off x="146304" y="6208776"/>
            <a:ext cx="457200" cy="457200"/>
          </a:xfrm>
        </p:spPr>
        <p:txBody>
          <a:bodyPr/>
          <a:lstStyle/>
          <a:p>
            <a:fld id="{B6C1245C-6FAB-435D-842B-52BFA6E2045F}" type="slidenum">
              <a:rPr lang="es-ES" smtClean="0"/>
              <a:pPr/>
              <a:t>‹#›</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5" name="4 Marcador de fecha"/>
          <p:cNvSpPr>
            <a:spLocks noGrp="1"/>
          </p:cNvSpPr>
          <p:nvPr>
            <p:ph type="dt" sz="half" idx="10"/>
          </p:nvPr>
        </p:nvSpPr>
        <p:spPr/>
        <p:txBody>
          <a:bodyPr/>
          <a:lstStyle/>
          <a:p>
            <a:fld id="{03055AD4-49AA-4EE2-A8E4-EE8B77EDA44E}" type="datetimeFigureOut">
              <a:rPr lang="es-ES" smtClean="0"/>
              <a:pPr/>
              <a:t>01/10/2018</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B6C1245C-6FAB-435D-842B-52BFA6E2045F}" type="slidenum">
              <a:rPr lang="es-ES" smtClean="0"/>
              <a:pPr/>
              <a:t>‹#›</a:t>
            </a:fld>
            <a:endParaRPr lang="es-ES"/>
          </a:p>
        </p:txBody>
      </p:sp>
      <p:sp>
        <p:nvSpPr>
          <p:cNvPr id="9" name="8 Marcador de contenido"/>
          <p:cNvSpPr>
            <a:spLocks noGrp="1"/>
          </p:cNvSpPr>
          <p:nvPr>
            <p:ph sz="quarter" idx="1"/>
          </p:nvPr>
        </p:nvSpPr>
        <p:spPr>
          <a:xfrm>
            <a:off x="914400" y="1447800"/>
            <a:ext cx="3749040" cy="4572000"/>
          </a:xfrm>
        </p:spPr>
        <p:txBody>
          <a:bodyPr vert="horz"/>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1" name="10 Marcador de contenido"/>
          <p:cNvSpPr>
            <a:spLocks noGrp="1"/>
          </p:cNvSpPr>
          <p:nvPr>
            <p:ph sz="quarter" idx="2"/>
          </p:nvPr>
        </p:nvSpPr>
        <p:spPr>
          <a:xfrm>
            <a:off x="4933950" y="1447800"/>
            <a:ext cx="3749040" cy="4572000"/>
          </a:xfrm>
        </p:spPr>
        <p:txBody>
          <a:bodyPr vert="horz"/>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3050"/>
            <a:ext cx="7772400" cy="1143000"/>
          </a:xfrm>
        </p:spPr>
        <p:txBody>
          <a:bodyPr anchor="b" anchorCtr="0"/>
          <a:lstStyle>
            <a:lvl1pPr>
              <a:defRPr/>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4" name="3 Marcador de texto"/>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7" name="6 Marcador de fecha"/>
          <p:cNvSpPr>
            <a:spLocks noGrp="1"/>
          </p:cNvSpPr>
          <p:nvPr>
            <p:ph type="dt" sz="half" idx="10"/>
          </p:nvPr>
        </p:nvSpPr>
        <p:spPr/>
        <p:txBody>
          <a:bodyPr/>
          <a:lstStyle/>
          <a:p>
            <a:fld id="{03055AD4-49AA-4EE2-A8E4-EE8B77EDA44E}" type="datetimeFigureOut">
              <a:rPr lang="es-ES" smtClean="0"/>
              <a:pPr/>
              <a:t>01/10/2018</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B6C1245C-6FAB-435D-842B-52BFA6E2045F}" type="slidenum">
              <a:rPr lang="es-ES" smtClean="0"/>
              <a:pPr/>
              <a:t>‹#›</a:t>
            </a:fld>
            <a:endParaRPr lang="es-ES"/>
          </a:p>
        </p:txBody>
      </p:sp>
      <p:sp>
        <p:nvSpPr>
          <p:cNvPr id="11" name="10 Marcador de contenido"/>
          <p:cNvSpPr>
            <a:spLocks noGrp="1"/>
          </p:cNvSpPr>
          <p:nvPr>
            <p:ph sz="half" idx="2"/>
          </p:nvPr>
        </p:nvSpPr>
        <p:spPr>
          <a:xfrm>
            <a:off x="914400" y="2247900"/>
            <a:ext cx="3733800" cy="3886200"/>
          </a:xfrm>
        </p:spPr>
        <p:txBody>
          <a:bodyPr vert="horz"/>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3" name="12 Marcador de contenido"/>
          <p:cNvSpPr>
            <a:spLocks noGrp="1"/>
          </p:cNvSpPr>
          <p:nvPr>
            <p:ph sz="half" idx="4"/>
          </p:nvPr>
        </p:nvSpPr>
        <p:spPr>
          <a:xfrm>
            <a:off x="4953000" y="2247900"/>
            <a:ext cx="3733800" cy="3886200"/>
          </a:xfrm>
        </p:spPr>
        <p:txBody>
          <a:bodyPr vert="horz"/>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fecha"/>
          <p:cNvSpPr>
            <a:spLocks noGrp="1"/>
          </p:cNvSpPr>
          <p:nvPr>
            <p:ph type="dt" sz="half" idx="10"/>
          </p:nvPr>
        </p:nvSpPr>
        <p:spPr/>
        <p:txBody>
          <a:bodyPr/>
          <a:lstStyle/>
          <a:p>
            <a:fld id="{03055AD4-49AA-4EE2-A8E4-EE8B77EDA44E}" type="datetimeFigureOut">
              <a:rPr lang="es-ES" smtClean="0"/>
              <a:pPr/>
              <a:t>01/10/2018</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B6C1245C-6FAB-435D-842B-52BFA6E2045F}" type="slidenum">
              <a:rPr lang="es-ES" smtClean="0"/>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3055AD4-49AA-4EE2-A8E4-EE8B77EDA44E}" type="datetimeFigureOut">
              <a:rPr lang="es-ES" smtClean="0"/>
              <a:pPr/>
              <a:t>01/10/2018</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B6C1245C-6FAB-435D-842B-52BFA6E2045F}" type="slidenum">
              <a:rPr lang="es-ES" smtClean="0"/>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8" name="7 Rectángulo"/>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8 Rectángulo redondeado"/>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914400" y="273050"/>
            <a:ext cx="7772400" cy="1143000"/>
          </a:xfrm>
        </p:spPr>
        <p:txBody>
          <a:bodyPr anchor="b" anchorCtr="0"/>
          <a:lstStyle>
            <a:lvl1pPr algn="l">
              <a:buNone/>
              <a:defRPr sz="4000" b="0"/>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5" name="4 Marcador de fecha"/>
          <p:cNvSpPr>
            <a:spLocks noGrp="1"/>
          </p:cNvSpPr>
          <p:nvPr>
            <p:ph type="dt" sz="half" idx="10"/>
          </p:nvPr>
        </p:nvSpPr>
        <p:spPr/>
        <p:txBody>
          <a:bodyPr/>
          <a:lstStyle/>
          <a:p>
            <a:fld id="{03055AD4-49AA-4EE2-A8E4-EE8B77EDA44E}" type="datetimeFigureOut">
              <a:rPr lang="es-ES" smtClean="0"/>
              <a:pPr/>
              <a:t>01/10/2018</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B6C1245C-6FAB-435D-842B-52BFA6E2045F}" type="slidenum">
              <a:rPr lang="es-ES" smtClean="0"/>
              <a:pPr/>
              <a:t>‹#›</a:t>
            </a:fld>
            <a:endParaRPr lang="es-ES"/>
          </a:p>
        </p:txBody>
      </p:sp>
      <p:sp>
        <p:nvSpPr>
          <p:cNvPr id="11" name="10 Marcador de contenido"/>
          <p:cNvSpPr>
            <a:spLocks noGrp="1"/>
          </p:cNvSpPr>
          <p:nvPr>
            <p:ph sz="quarter" idx="1"/>
          </p:nvPr>
        </p:nvSpPr>
        <p:spPr>
          <a:xfrm>
            <a:off x="2971800" y="1600200"/>
            <a:ext cx="5715000" cy="4495800"/>
          </a:xfrm>
        </p:spPr>
        <p:txBody>
          <a:bodyPr vert="horz"/>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s-ES"/>
              <a:t>Haga clic para modificar el estilo de título del patrón</a:t>
            </a:r>
            <a:endParaRPr kumimoji="0" lang="en-US"/>
          </a:p>
        </p:txBody>
      </p:sp>
      <p:sp>
        <p:nvSpPr>
          <p:cNvPr id="4" name="3 Marcador de texto"/>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5" name="4 Marcador de fecha"/>
          <p:cNvSpPr>
            <a:spLocks noGrp="1"/>
          </p:cNvSpPr>
          <p:nvPr>
            <p:ph type="dt" sz="half" idx="10"/>
          </p:nvPr>
        </p:nvSpPr>
        <p:spPr/>
        <p:txBody>
          <a:bodyPr/>
          <a:lstStyle/>
          <a:p>
            <a:fld id="{03055AD4-49AA-4EE2-A8E4-EE8B77EDA44E}" type="datetimeFigureOut">
              <a:rPr lang="es-ES" smtClean="0"/>
              <a:pPr/>
              <a:t>01/10/2018</a:t>
            </a:fld>
            <a:endParaRPr lang="es-ES"/>
          </a:p>
        </p:txBody>
      </p:sp>
      <p:sp>
        <p:nvSpPr>
          <p:cNvPr id="6" name="5 Marcador de pie de página"/>
          <p:cNvSpPr>
            <a:spLocks noGrp="1"/>
          </p:cNvSpPr>
          <p:nvPr>
            <p:ph type="ftr" sz="quarter" idx="11"/>
          </p:nvPr>
        </p:nvSpPr>
        <p:spPr>
          <a:xfrm>
            <a:off x="914400" y="6172200"/>
            <a:ext cx="3886200" cy="457200"/>
          </a:xfrm>
        </p:spPr>
        <p:txBody>
          <a:bodyPr/>
          <a:lstStyle/>
          <a:p>
            <a:endParaRPr lang="es-ES"/>
          </a:p>
        </p:txBody>
      </p:sp>
      <p:sp>
        <p:nvSpPr>
          <p:cNvPr id="7" name="6 Marcador de número de diapositiva"/>
          <p:cNvSpPr>
            <a:spLocks noGrp="1"/>
          </p:cNvSpPr>
          <p:nvPr>
            <p:ph type="sldNum" sz="quarter" idx="12"/>
          </p:nvPr>
        </p:nvSpPr>
        <p:spPr>
          <a:xfrm>
            <a:off x="146304" y="6208776"/>
            <a:ext cx="457200" cy="457200"/>
          </a:xfrm>
        </p:spPr>
        <p:txBody>
          <a:bodyPr/>
          <a:lstStyle/>
          <a:p>
            <a:fld id="{B6C1245C-6FAB-435D-842B-52BFA6E2045F}" type="slidenum">
              <a:rPr lang="es-ES" smtClean="0"/>
              <a:pPr/>
              <a:t>‹#›</a:t>
            </a:fld>
            <a:endParaRPr lang="es-ES"/>
          </a:p>
        </p:txBody>
      </p:sp>
      <p:sp>
        <p:nvSpPr>
          <p:cNvPr id="11" name="10 Rectángulo"/>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Rectángulo"/>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Marcador de posición de imagen"/>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s-ES"/>
              <a:t>Haga clic en el icono para agregar una imagen</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7 Rectángulo redondeado"/>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21 Marcador de título"/>
          <p:cNvSpPr>
            <a:spLocks noGrp="1"/>
          </p:cNvSpPr>
          <p:nvPr>
            <p:ph type="title"/>
          </p:nvPr>
        </p:nvSpPr>
        <p:spPr>
          <a:xfrm>
            <a:off x="914400" y="274638"/>
            <a:ext cx="7772400" cy="1143000"/>
          </a:xfrm>
          <a:prstGeom prst="rect">
            <a:avLst/>
          </a:prstGeom>
        </p:spPr>
        <p:txBody>
          <a:bodyPr bIns="91440" anchor="b" anchorCtr="0">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4" name="13 Marcador de fecha"/>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03055AD4-49AA-4EE2-A8E4-EE8B77EDA44E}" type="datetimeFigureOut">
              <a:rPr lang="es-ES" smtClean="0"/>
              <a:pPr/>
              <a:t>01/10/2018</a:t>
            </a:fld>
            <a:endParaRPr lang="es-ES"/>
          </a:p>
        </p:txBody>
      </p:sp>
      <p:sp>
        <p:nvSpPr>
          <p:cNvPr id="3" name="2 Marcador de pie de página"/>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s-ES"/>
          </a:p>
        </p:txBody>
      </p:sp>
      <p:sp>
        <p:nvSpPr>
          <p:cNvPr id="23" name="22 Marcador de número de diapositiva"/>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6C1245C-6FAB-435D-842B-52BFA6E2045F}" type="slidenum">
              <a:rPr lang="es-ES" smtClean="0"/>
              <a:pPr/>
              <a:t>‹#›</a:t>
            </a:fld>
            <a:endParaRPr lang="es-E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p:txBody>
          <a:bodyPr/>
          <a:lstStyle/>
          <a:p>
            <a:endParaRPr lang="es-ES"/>
          </a:p>
        </p:txBody>
      </p:sp>
      <p:sp>
        <p:nvSpPr>
          <p:cNvPr id="2" name="1 Título"/>
          <p:cNvSpPr>
            <a:spLocks noGrp="1"/>
          </p:cNvSpPr>
          <p:nvPr>
            <p:ph type="ctrTitle"/>
          </p:nvPr>
        </p:nvSpPr>
        <p:spPr/>
        <p:txBody>
          <a:bodyPr/>
          <a:lstStyle/>
          <a:p>
            <a:r>
              <a:rPr lang="es-AR" dirty="0"/>
              <a:t>Enfermedades del corazón I</a:t>
            </a:r>
            <a:endParaRPr lang="es-E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19325" y="95250"/>
            <a:ext cx="4705350" cy="666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45845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err="1"/>
              <a:t>Miocardiopatía</a:t>
            </a:r>
            <a:r>
              <a:rPr lang="es-AR" dirty="0"/>
              <a:t> dilatadas</a:t>
            </a:r>
            <a:endParaRPr lang="es-ES" dirty="0"/>
          </a:p>
        </p:txBody>
      </p:sp>
      <p:sp>
        <p:nvSpPr>
          <p:cNvPr id="3" name="2 Marcador de contenido"/>
          <p:cNvSpPr>
            <a:spLocks noGrp="1"/>
          </p:cNvSpPr>
          <p:nvPr>
            <p:ph sz="quarter" idx="1"/>
          </p:nvPr>
        </p:nvSpPr>
        <p:spPr/>
        <p:txBody>
          <a:bodyPr>
            <a:normAutofit lnSpcReduction="10000"/>
          </a:bodyPr>
          <a:lstStyle/>
          <a:p>
            <a:r>
              <a:rPr lang="es-AR" dirty="0"/>
              <a:t>Se caracteriza por un agrandamiento de las cámaras cardíacas que resulta en una función ventricular marcadamente reducida.</a:t>
            </a:r>
          </a:p>
          <a:p>
            <a:r>
              <a:rPr lang="es-AR" dirty="0"/>
              <a:t>La mitad es idiopática</a:t>
            </a:r>
          </a:p>
          <a:p>
            <a:r>
              <a:rPr lang="es-AR" dirty="0"/>
              <a:t>La otra mitad es secuela de infección crónica, quimioterapia, alcoholismo o miocarditis crónica.</a:t>
            </a:r>
          </a:p>
          <a:p>
            <a:pPr>
              <a:buNone/>
            </a:pPr>
            <a:r>
              <a:rPr lang="es-AR" dirty="0"/>
              <a:t>Manifestaciones:</a:t>
            </a:r>
          </a:p>
          <a:p>
            <a:r>
              <a:rPr lang="es-AR" dirty="0"/>
              <a:t>Fatiga debida a gasto cardíaco reducido, disnea y congestión pulmonar.</a:t>
            </a:r>
          </a:p>
          <a:p>
            <a:r>
              <a:rPr lang="es-AR" dirty="0"/>
              <a:t>Arritmia por alteraciones en la conducción dentro de un miocardio dilatado.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tretch>
            <a:fillRect/>
          </a:stretch>
        </p:blipFill>
        <p:spPr bwMode="auto">
          <a:xfrm>
            <a:off x="1193499" y="1447800"/>
            <a:ext cx="7214201"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1613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err="1"/>
              <a:t>Miocardiopatía</a:t>
            </a:r>
            <a:r>
              <a:rPr lang="es-AR" dirty="0"/>
              <a:t> hipertrófica</a:t>
            </a:r>
            <a:endParaRPr lang="es-ES" dirty="0"/>
          </a:p>
        </p:txBody>
      </p:sp>
      <p:sp>
        <p:nvSpPr>
          <p:cNvPr id="3" name="2 Marcador de contenido"/>
          <p:cNvSpPr>
            <a:spLocks noGrp="1"/>
          </p:cNvSpPr>
          <p:nvPr>
            <p:ph sz="quarter" idx="1"/>
          </p:nvPr>
        </p:nvSpPr>
        <p:spPr/>
        <p:txBody>
          <a:bodyPr>
            <a:normAutofit/>
          </a:bodyPr>
          <a:lstStyle/>
          <a:p>
            <a:r>
              <a:rPr lang="es-AR" dirty="0"/>
              <a:t>Hipertrofia masiva de los ventrículos y el septo interventricular que limita severamente el volumen ventricular y el gasto cardíaco</a:t>
            </a:r>
          </a:p>
          <a:p>
            <a:r>
              <a:rPr lang="es-AR" dirty="0"/>
              <a:t>Como enfermedad en sí, se desconoce la causa aunque hay un gen </a:t>
            </a:r>
            <a:r>
              <a:rPr lang="es-AR" dirty="0" err="1"/>
              <a:t>autosómico</a:t>
            </a:r>
            <a:r>
              <a:rPr lang="es-AR" dirty="0"/>
              <a:t> dominante que se asocia con este desorden.</a:t>
            </a:r>
          </a:p>
          <a:p>
            <a:r>
              <a:rPr lang="es-AR" dirty="0"/>
              <a:t>La hipertrofia puede ser secuela de </a:t>
            </a:r>
            <a:r>
              <a:rPr lang="es-AR" dirty="0" err="1"/>
              <a:t>postcarga</a:t>
            </a:r>
            <a:r>
              <a:rPr lang="es-AR" dirty="0"/>
              <a:t> elevada permanentemente (hipertensión crónica)</a:t>
            </a:r>
          </a:p>
          <a:p>
            <a:pPr>
              <a:buNone/>
            </a:pPr>
            <a:r>
              <a:rPr lang="es-AR" dirty="0"/>
              <a:t>Manifestaciones:</a:t>
            </a:r>
          </a:p>
          <a:p>
            <a:r>
              <a:rPr lang="es-AR" dirty="0"/>
              <a:t>Fatiga, angina.</a:t>
            </a:r>
          </a:p>
          <a:p>
            <a:r>
              <a:rPr lang="es-AR" dirty="0"/>
              <a:t>Arritmia, IAM e insuficiencia pueden aparecer como secuelas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0175" y="95250"/>
            <a:ext cx="6343650" cy="666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49331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err="1"/>
              <a:t>Miocardiopatía</a:t>
            </a:r>
            <a:r>
              <a:rPr lang="es-AR" dirty="0"/>
              <a:t> restrictiva</a:t>
            </a:r>
            <a:endParaRPr lang="es-ES" dirty="0"/>
          </a:p>
        </p:txBody>
      </p:sp>
      <p:sp>
        <p:nvSpPr>
          <p:cNvPr id="3" name="2 Marcador de contenido"/>
          <p:cNvSpPr>
            <a:spLocks noGrp="1"/>
          </p:cNvSpPr>
          <p:nvPr>
            <p:ph sz="quarter" idx="1"/>
          </p:nvPr>
        </p:nvSpPr>
        <p:spPr/>
        <p:txBody>
          <a:bodyPr>
            <a:normAutofit/>
          </a:bodyPr>
          <a:lstStyle/>
          <a:p>
            <a:r>
              <a:rPr lang="es-AR"/>
              <a:t>Desorden caracterizado por rigidez excesiva de la pared ventricular.</a:t>
            </a:r>
          </a:p>
          <a:p>
            <a:r>
              <a:rPr lang="es-AR"/>
              <a:t>Es relativamente raro, pudiendo ser causado por infiltración amiloide o enfermedades de almacenamiento del glucógeno.</a:t>
            </a:r>
          </a:p>
          <a:p>
            <a:pPr>
              <a:buNone/>
            </a:pPr>
            <a:r>
              <a:rPr lang="es-AR"/>
              <a:t>Manifestaciones:</a:t>
            </a:r>
          </a:p>
          <a:p>
            <a:r>
              <a:rPr lang="es-AR"/>
              <a:t>Gasto cardíaco disminuido ya que la rigidez excesiva limita el llenado (precarga disminuida).</a:t>
            </a:r>
          </a:p>
          <a:p>
            <a:r>
              <a:rPr lang="es-AR"/>
              <a:t>La arritmia es común. </a:t>
            </a:r>
          </a:p>
          <a:p>
            <a:r>
              <a:rPr lang="es-AR"/>
              <a:t>Puede llevar a insuficiencia congestiva.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Enfermedades del endocardio</a:t>
            </a:r>
            <a:endParaRPr lang="es-ES" dirty="0"/>
          </a:p>
        </p:txBody>
      </p:sp>
      <p:sp>
        <p:nvSpPr>
          <p:cNvPr id="3" name="2 Marcador de contenido"/>
          <p:cNvSpPr>
            <a:spLocks noGrp="1"/>
          </p:cNvSpPr>
          <p:nvPr>
            <p:ph sz="quarter" idx="1"/>
          </p:nvPr>
        </p:nvSpPr>
        <p:spPr>
          <a:xfrm>
            <a:off x="899592" y="2492896"/>
            <a:ext cx="7772400" cy="1909192"/>
          </a:xfrm>
        </p:spPr>
        <p:txBody>
          <a:bodyPr>
            <a:normAutofit/>
          </a:bodyPr>
          <a:lstStyle/>
          <a:p>
            <a:r>
              <a:rPr lang="es-AR" dirty="0"/>
              <a:t>El endocardio es la capa más interna de la pared de corazón. Las enfermedades del endocardio a menudo se extiende para involucrar las válvulas cardíacas que son continuas con el endocardio.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4638"/>
            <a:ext cx="7772400" cy="634082"/>
          </a:xfrm>
        </p:spPr>
        <p:txBody>
          <a:bodyPr>
            <a:normAutofit fontScale="90000"/>
          </a:bodyPr>
          <a:lstStyle/>
          <a:p>
            <a:r>
              <a:rPr lang="es-AR" dirty="0"/>
              <a:t>Endocarditis infecciosa  - Patogénesis</a:t>
            </a:r>
            <a:endParaRPr lang="es-ES" dirty="0"/>
          </a:p>
        </p:txBody>
      </p:sp>
      <p:sp>
        <p:nvSpPr>
          <p:cNvPr id="3" name="2 Marcador de contenido"/>
          <p:cNvSpPr>
            <a:spLocks noGrp="1"/>
          </p:cNvSpPr>
          <p:nvPr>
            <p:ph sz="quarter" idx="1"/>
          </p:nvPr>
        </p:nvSpPr>
        <p:spPr>
          <a:xfrm>
            <a:off x="251520" y="908720"/>
            <a:ext cx="8640960" cy="5832648"/>
          </a:xfrm>
        </p:spPr>
        <p:txBody>
          <a:bodyPr>
            <a:noAutofit/>
          </a:bodyPr>
          <a:lstStyle/>
          <a:p>
            <a:pPr marL="0" indent="0">
              <a:buNone/>
            </a:pPr>
            <a:r>
              <a:rPr lang="es-AR" sz="1400" dirty="0">
                <a:latin typeface="Calibri" pitchFamily="34" charset="0"/>
              </a:rPr>
              <a:t>Infección microbiana que se localiza sobre las válvulas cardíacas o sobre el endocardio mural. A pesar que la mayoría de estas infecciones son causadas por bacterias, se considera más apropiado denominarla en forma global como endocarditis infecciosa debido a que también puede ser producida por hongos, </a:t>
            </a:r>
            <a:r>
              <a:rPr lang="es-AR" sz="1400" dirty="0" err="1">
                <a:latin typeface="Calibri" pitchFamily="34" charset="0"/>
              </a:rPr>
              <a:t>rickettsias</a:t>
            </a:r>
            <a:r>
              <a:rPr lang="es-AR" sz="1400" dirty="0">
                <a:latin typeface="Calibri" pitchFamily="34" charset="0"/>
              </a:rPr>
              <a:t> o clamidias.</a:t>
            </a:r>
          </a:p>
          <a:p>
            <a:pPr marL="176213" indent="-176213"/>
            <a:r>
              <a:rPr lang="es-AR" sz="1400" dirty="0">
                <a:latin typeface="Calibri" pitchFamily="34" charset="0"/>
              </a:rPr>
              <a:t>La endocarditis bacteriana es la forma más reconocida y se clasifica en </a:t>
            </a:r>
            <a:r>
              <a:rPr lang="es-AR" sz="1400" b="1" dirty="0">
                <a:latin typeface="Calibri" pitchFamily="34" charset="0"/>
              </a:rPr>
              <a:t>aguda</a:t>
            </a:r>
            <a:r>
              <a:rPr lang="es-AR" sz="1400" dirty="0">
                <a:latin typeface="Calibri" pitchFamily="34" charset="0"/>
              </a:rPr>
              <a:t> o </a:t>
            </a:r>
            <a:r>
              <a:rPr lang="es-AR" sz="1400" b="1" dirty="0" err="1">
                <a:latin typeface="Calibri" pitchFamily="34" charset="0"/>
              </a:rPr>
              <a:t>subaguda</a:t>
            </a:r>
            <a:r>
              <a:rPr lang="es-AR" sz="1400" dirty="0">
                <a:latin typeface="Calibri" pitchFamily="34" charset="0"/>
              </a:rPr>
              <a:t> según su presentación clínica.</a:t>
            </a:r>
          </a:p>
          <a:p>
            <a:pPr marL="176213" indent="-176213"/>
            <a:r>
              <a:rPr lang="es-AR" sz="1400" dirty="0">
                <a:latin typeface="Calibri" pitchFamily="34" charset="0"/>
              </a:rPr>
              <a:t>El daño </a:t>
            </a:r>
            <a:r>
              <a:rPr lang="es-AR" sz="1400" dirty="0" err="1">
                <a:latin typeface="Calibri" pitchFamily="34" charset="0"/>
              </a:rPr>
              <a:t>endocárdico</a:t>
            </a:r>
            <a:r>
              <a:rPr lang="es-AR" sz="1400" dirty="0">
                <a:latin typeface="Calibri" pitchFamily="34" charset="0"/>
              </a:rPr>
              <a:t> puede iniciarse por condiciones inflamatorias previas como la </a:t>
            </a:r>
            <a:r>
              <a:rPr lang="es-AR" sz="1400" b="1" dirty="0">
                <a:latin typeface="Calibri" pitchFamily="34" charset="0"/>
              </a:rPr>
              <a:t>valvulitis reumática o por trauma debido a flujos turbulentos por gradientes de alta presión en orificios estrechos, como en la estenosis aórtica o la comunicación inter ventricular (CIV). </a:t>
            </a:r>
            <a:r>
              <a:rPr lang="es-AR" sz="1400" dirty="0">
                <a:latin typeface="Calibri" pitchFamily="34" charset="0"/>
              </a:rPr>
              <a:t>A la lesión endotelial se adhieren específicamente ciertos organismos de acuerdo con su afinidad selectiva, (por ejemplo el </a:t>
            </a:r>
            <a:r>
              <a:rPr lang="es-AR" sz="1400" i="1" dirty="0">
                <a:latin typeface="Calibri" pitchFamily="34" charset="0"/>
              </a:rPr>
              <a:t>S. </a:t>
            </a:r>
            <a:r>
              <a:rPr lang="es-AR" sz="1400" i="1" dirty="0" err="1">
                <a:latin typeface="Calibri" pitchFamily="34" charset="0"/>
              </a:rPr>
              <a:t>aureus</a:t>
            </a:r>
            <a:r>
              <a:rPr lang="es-AR" sz="1400" dirty="0">
                <a:latin typeface="Calibri" pitchFamily="34" charset="0"/>
              </a:rPr>
              <a:t> se une a la </a:t>
            </a:r>
            <a:r>
              <a:rPr lang="es-AR" sz="1400" dirty="0" err="1">
                <a:latin typeface="Calibri" pitchFamily="34" charset="0"/>
              </a:rPr>
              <a:t>fibronectina</a:t>
            </a:r>
            <a:r>
              <a:rPr lang="es-AR" sz="1400" dirty="0">
                <a:latin typeface="Calibri" pitchFamily="34" charset="0"/>
              </a:rPr>
              <a:t>). La multiplicación de organismos y la agregación de plaquetas y fibrina originan la vegetación.</a:t>
            </a:r>
          </a:p>
          <a:p>
            <a:pPr marL="176213" indent="-176213"/>
            <a:r>
              <a:rPr lang="es-AR" sz="1400" dirty="0">
                <a:latin typeface="Calibri" pitchFamily="34" charset="0"/>
              </a:rPr>
              <a:t>Localización de la infección. La hidrodinámica del flujo que pasa a través de un orificio desde una área de alta presión a una de baja presión favorece el </a:t>
            </a:r>
            <a:r>
              <a:rPr lang="es-AR" sz="1400" b="1" dirty="0">
                <a:latin typeface="Calibri" pitchFamily="34" charset="0"/>
              </a:rPr>
              <a:t>depósito de bacterias en el sitio donde el chorro lesiona la superficie </a:t>
            </a:r>
            <a:r>
              <a:rPr lang="es-AR" sz="1400" b="1" dirty="0" err="1">
                <a:latin typeface="Calibri" pitchFamily="34" charset="0"/>
              </a:rPr>
              <a:t>endocárdica</a:t>
            </a:r>
            <a:r>
              <a:rPr lang="es-AR" sz="1400" dirty="0">
                <a:latin typeface="Calibri" pitchFamily="34" charset="0"/>
              </a:rPr>
              <a:t>. Es así como en la insuficiencia mitral la endocarditis bacteriana compromete la superficie auricular de la válvula mitral; en la insuficiencia aórtica la superficie ventricular de la válvula aórtica es la afectada, lo mismo que las cuerdas tendinosas. </a:t>
            </a:r>
          </a:p>
          <a:p>
            <a:pPr marL="176213" indent="-176213"/>
            <a:r>
              <a:rPr lang="es-AR" sz="1400" b="1" dirty="0">
                <a:latin typeface="Calibri" pitchFamily="34" charset="0"/>
              </a:rPr>
              <a:t>Adherencia de las bacterias</a:t>
            </a:r>
            <a:r>
              <a:rPr lang="es-AR" sz="1400" dirty="0">
                <a:latin typeface="Calibri" pitchFamily="34" charset="0"/>
              </a:rPr>
              <a:t>. La habilidad del microorganismo de adherirse a la superficie endotelial juega un papel importante en la patogénesis de la infección. El </a:t>
            </a:r>
            <a:r>
              <a:rPr lang="es-AR" sz="1400" b="1" dirty="0">
                <a:latin typeface="Calibri" pitchFamily="34" charset="0"/>
              </a:rPr>
              <a:t>estreptococo y el estafilococo </a:t>
            </a:r>
            <a:r>
              <a:rPr lang="es-AR" sz="1400" dirty="0">
                <a:latin typeface="Calibri" pitchFamily="34" charset="0"/>
              </a:rPr>
              <a:t>son los gérmenes causales más comunes de la endocarditis bacteriana, pero los bacilos </a:t>
            </a:r>
            <a:r>
              <a:rPr lang="es-AR" sz="1400" dirty="0" err="1">
                <a:latin typeface="Calibri" pitchFamily="34" charset="0"/>
              </a:rPr>
              <a:t>gram</a:t>
            </a:r>
            <a:r>
              <a:rPr lang="es-AR" sz="1400" dirty="0">
                <a:latin typeface="Calibri" pitchFamily="34" charset="0"/>
              </a:rPr>
              <a:t> negativos han incrementado su participación en frecuencia, en particular la </a:t>
            </a:r>
            <a:r>
              <a:rPr lang="es-AR" sz="1400" dirty="0" err="1">
                <a:latin typeface="Calibri" pitchFamily="34" charset="0"/>
              </a:rPr>
              <a:t>pseudomona</a:t>
            </a:r>
            <a:r>
              <a:rPr lang="es-AR" sz="1400" dirty="0">
                <a:latin typeface="Calibri" pitchFamily="34" charset="0"/>
              </a:rPr>
              <a:t> </a:t>
            </a:r>
            <a:r>
              <a:rPr lang="es-AR" sz="1400" dirty="0" err="1">
                <a:latin typeface="Calibri" pitchFamily="34" charset="0"/>
              </a:rPr>
              <a:t>aeruginosa</a:t>
            </a:r>
            <a:r>
              <a:rPr lang="es-AR" sz="1400" dirty="0">
                <a:latin typeface="Calibri" pitchFamily="34" charset="0"/>
              </a:rPr>
              <a:t> y la </a:t>
            </a:r>
            <a:r>
              <a:rPr lang="es-AR" sz="1400" i="1" dirty="0" err="1">
                <a:latin typeface="Calibri" pitchFamily="34" charset="0"/>
              </a:rPr>
              <a:t>Serratia</a:t>
            </a:r>
            <a:r>
              <a:rPr lang="es-AR" sz="1400" i="1" dirty="0">
                <a:latin typeface="Calibri" pitchFamily="34" charset="0"/>
              </a:rPr>
              <a:t> </a:t>
            </a:r>
            <a:r>
              <a:rPr lang="es-AR" sz="1400" i="1" dirty="0" err="1">
                <a:latin typeface="Calibri" pitchFamily="34" charset="0"/>
              </a:rPr>
              <a:t>marcescens</a:t>
            </a:r>
            <a:r>
              <a:rPr lang="es-AR" sz="1400" dirty="0">
                <a:latin typeface="Calibri" pitchFamily="34" charset="0"/>
              </a:rPr>
              <a:t> en los drogadictos, y en las complicaciones de la cirugía de prótesis valvulares. También se han relacionado como causa de endocarditis infecciosa a las especies del género </a:t>
            </a:r>
            <a:r>
              <a:rPr lang="es-AR" sz="1400" i="1" dirty="0">
                <a:latin typeface="Calibri" pitchFamily="34" charset="0"/>
              </a:rPr>
              <a:t>Salmonella</a:t>
            </a:r>
            <a:r>
              <a:rPr lang="es-AR" sz="1400" dirty="0">
                <a:latin typeface="Calibri" pitchFamily="34" charset="0"/>
              </a:rPr>
              <a:t>, que dan origen a una </a:t>
            </a:r>
            <a:r>
              <a:rPr lang="es-AR" sz="1400" dirty="0" err="1">
                <a:latin typeface="Calibri" pitchFamily="34" charset="0"/>
              </a:rPr>
              <a:t>bacteremia</a:t>
            </a:r>
            <a:r>
              <a:rPr lang="es-AR" sz="1400" dirty="0">
                <a:latin typeface="Calibri" pitchFamily="34" charset="0"/>
              </a:rPr>
              <a:t> en ausencia de soplos o de un foco </a:t>
            </a:r>
            <a:r>
              <a:rPr lang="es-AR" sz="1400" dirty="0" err="1">
                <a:latin typeface="Calibri" pitchFamily="34" charset="0"/>
              </a:rPr>
              <a:t>intracardíaco</a:t>
            </a:r>
            <a:r>
              <a:rPr lang="es-AR" sz="1400" dirty="0">
                <a:latin typeface="Calibri" pitchFamily="34" charset="0"/>
              </a:rPr>
              <a:t> evidente. </a:t>
            </a:r>
          </a:p>
          <a:p>
            <a:pPr marL="176213" indent="-176213"/>
            <a:r>
              <a:rPr lang="es-AR" sz="1400" dirty="0">
                <a:latin typeface="Calibri" pitchFamily="34" charset="0"/>
              </a:rPr>
              <a:t>Vía de entrada. En el 60% de los pacientes con endocarditis infecciosa de válvulas naturales se desconoce la vía de entrada; se ha calculado que un 15% de ellas tiene un </a:t>
            </a:r>
            <a:r>
              <a:rPr lang="es-AR" sz="1400" b="1" dirty="0">
                <a:latin typeface="Calibri" pitchFamily="34" charset="0"/>
              </a:rPr>
              <a:t>origen odontológico </a:t>
            </a:r>
            <a:r>
              <a:rPr lang="es-AR" sz="1400" dirty="0">
                <a:latin typeface="Calibri" pitchFamily="34" charset="0"/>
              </a:rPr>
              <a:t>y un 5% </a:t>
            </a:r>
            <a:r>
              <a:rPr lang="es-AR" sz="1400" b="1" dirty="0">
                <a:latin typeface="Calibri" pitchFamily="34" charset="0"/>
              </a:rPr>
              <a:t>genitourinario</a:t>
            </a:r>
            <a:r>
              <a:rPr lang="es-AR" sz="1400" dirty="0">
                <a:latin typeface="Calibri" pitchFamily="34" charset="0"/>
              </a:rPr>
              <a:t>, siendo esta infección tres veces mayor en personas con cardiopatía coexistente.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9F3D19-F440-46CA-9C43-130E26ACFC72}"/>
              </a:ext>
            </a:extLst>
          </p:cNvPr>
          <p:cNvPicPr>
            <a:picLocks noChangeAspect="1"/>
          </p:cNvPicPr>
          <p:nvPr/>
        </p:nvPicPr>
        <p:blipFill>
          <a:blip r:embed="rId2"/>
          <a:stretch>
            <a:fillRect/>
          </a:stretch>
        </p:blipFill>
        <p:spPr>
          <a:xfrm>
            <a:off x="1050324" y="0"/>
            <a:ext cx="7043351" cy="6858000"/>
          </a:xfrm>
          <a:prstGeom prst="rect">
            <a:avLst/>
          </a:prstGeom>
        </p:spPr>
      </p:pic>
    </p:spTree>
    <p:extLst>
      <p:ext uri="{BB962C8B-B14F-4D97-AF65-F5344CB8AC3E}">
        <p14:creationId xmlns:p14="http://schemas.microsoft.com/office/powerpoint/2010/main" val="3120825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4638"/>
            <a:ext cx="7772400" cy="706090"/>
          </a:xfrm>
        </p:spPr>
        <p:txBody>
          <a:bodyPr>
            <a:normAutofit fontScale="90000"/>
          </a:bodyPr>
          <a:lstStyle/>
          <a:p>
            <a:r>
              <a:rPr lang="es-MX" dirty="0"/>
              <a:t>Cuadro clínico</a:t>
            </a:r>
            <a:endParaRPr lang="es-AR" dirty="0"/>
          </a:p>
        </p:txBody>
      </p:sp>
      <p:sp>
        <p:nvSpPr>
          <p:cNvPr id="3" name="2 Marcador de contenido"/>
          <p:cNvSpPr>
            <a:spLocks noGrp="1"/>
          </p:cNvSpPr>
          <p:nvPr>
            <p:ph sz="quarter" idx="1"/>
          </p:nvPr>
        </p:nvSpPr>
        <p:spPr>
          <a:xfrm>
            <a:off x="323528" y="980728"/>
            <a:ext cx="8568952" cy="5616624"/>
          </a:xfrm>
        </p:spPr>
        <p:txBody>
          <a:bodyPr>
            <a:noAutofit/>
          </a:bodyPr>
          <a:lstStyle/>
          <a:p>
            <a:pPr marL="176213" indent="-176213"/>
            <a:r>
              <a:rPr lang="es-AR" sz="1500" dirty="0">
                <a:latin typeface="Calibri" pitchFamily="34" charset="0"/>
              </a:rPr>
              <a:t>Las manifestaciones clínicas reflejan los cambios fisiopatológicos de base: el proceso infeccioso; el daño cardíaco valvular; la infección </a:t>
            </a:r>
            <a:r>
              <a:rPr lang="es-AR" sz="1500" dirty="0" err="1">
                <a:latin typeface="Calibri" pitchFamily="34" charset="0"/>
              </a:rPr>
              <a:t>metastásica</a:t>
            </a:r>
            <a:r>
              <a:rPr lang="es-AR" sz="1500" dirty="0">
                <a:latin typeface="Calibri" pitchFamily="34" charset="0"/>
              </a:rPr>
              <a:t>; las respuestas inmunológicas por la producción de auto anticuerpos y el desarrollo de complejos inmunes (nefritis por complejos inmunes, artritis, artralgias). Existen diversos cuadros clínicos que se asocian con etiologías microbianas diferentes.</a:t>
            </a:r>
          </a:p>
          <a:p>
            <a:pPr marL="176213" indent="-176213"/>
            <a:r>
              <a:rPr lang="es-AR" sz="1500" b="1" dirty="0">
                <a:latin typeface="Calibri" pitchFamily="34" charset="0"/>
              </a:rPr>
              <a:t>Endocarditis bacteriana </a:t>
            </a:r>
            <a:r>
              <a:rPr lang="es-AR" sz="1500" b="1" dirty="0" err="1">
                <a:latin typeface="Calibri" pitchFamily="34" charset="0"/>
              </a:rPr>
              <a:t>subaguda</a:t>
            </a:r>
            <a:r>
              <a:rPr lang="es-AR" sz="1500" dirty="0">
                <a:latin typeface="Calibri" pitchFamily="34" charset="0"/>
              </a:rPr>
              <a:t>. Los síntomas se inician en forma insidiosa, son inespecíficos y pueden persistir durante varios meses. Las molestias más frecuentes son: fiebre, diaforesis, mialgias, malestar, artralgias y debilidad. La anorexia es un dato casi constante. Los gérmenes causantes más frecuentes son el </a:t>
            </a:r>
            <a:r>
              <a:rPr lang="es-AR" sz="1500" i="1" dirty="0" err="1">
                <a:latin typeface="Calibri" pitchFamily="34" charset="0"/>
              </a:rPr>
              <a:t>Streptococcus</a:t>
            </a:r>
            <a:r>
              <a:rPr lang="es-AR" sz="1500" i="1" dirty="0">
                <a:latin typeface="Calibri" pitchFamily="34" charset="0"/>
              </a:rPr>
              <a:t> </a:t>
            </a:r>
            <a:r>
              <a:rPr lang="es-AR" sz="1500" i="1" dirty="0" err="1">
                <a:latin typeface="Calibri" pitchFamily="34" charset="0"/>
              </a:rPr>
              <a:t>viridans</a:t>
            </a:r>
            <a:r>
              <a:rPr lang="es-AR" sz="1500" dirty="0">
                <a:latin typeface="Calibri" pitchFamily="34" charset="0"/>
              </a:rPr>
              <a:t> (más del 50% de los casos) y el </a:t>
            </a:r>
            <a:r>
              <a:rPr lang="es-AR" sz="1500" i="1" dirty="0" err="1">
                <a:latin typeface="Calibri" pitchFamily="34" charset="0"/>
              </a:rPr>
              <a:t>Enterococcus</a:t>
            </a:r>
            <a:r>
              <a:rPr lang="es-AR" sz="1500" i="1" dirty="0">
                <a:latin typeface="Calibri" pitchFamily="34" charset="0"/>
              </a:rPr>
              <a:t> </a:t>
            </a:r>
            <a:r>
              <a:rPr lang="es-AR" sz="1500" i="1" dirty="0" err="1">
                <a:latin typeface="Calibri" pitchFamily="34" charset="0"/>
              </a:rPr>
              <a:t>faecalis</a:t>
            </a:r>
            <a:r>
              <a:rPr lang="es-AR" sz="1500" dirty="0">
                <a:latin typeface="Calibri" pitchFamily="34" charset="0"/>
              </a:rPr>
              <a:t>.</a:t>
            </a:r>
          </a:p>
          <a:p>
            <a:pPr marL="176213" indent="-176213"/>
            <a:r>
              <a:rPr lang="es-AR" sz="1500" dirty="0">
                <a:latin typeface="Calibri" pitchFamily="34" charset="0"/>
              </a:rPr>
              <a:t>El examen físico detecta en 1/3 de los pacientes esplenomegalia y manifestaciones neurológicas como </a:t>
            </a:r>
            <a:r>
              <a:rPr lang="es-AR" sz="1500" dirty="0" err="1">
                <a:latin typeface="Calibri" pitchFamily="34" charset="0"/>
              </a:rPr>
              <a:t>hemiparesia</a:t>
            </a:r>
            <a:r>
              <a:rPr lang="es-AR" sz="1500" dirty="0">
                <a:latin typeface="Calibri" pitchFamily="34" charset="0"/>
              </a:rPr>
              <a:t> y/o </a:t>
            </a:r>
            <a:r>
              <a:rPr lang="es-AR" sz="1500" dirty="0" err="1">
                <a:latin typeface="Calibri" pitchFamily="34" charset="0"/>
              </a:rPr>
              <a:t>monoplejia</a:t>
            </a:r>
            <a:r>
              <a:rPr lang="es-AR" sz="1500" dirty="0">
                <a:latin typeface="Calibri" pitchFamily="34" charset="0"/>
              </a:rPr>
              <a:t>. Las expresiones cardíacas son las de la lesión congénita o valvular de fondo. En más del 90% de los pacientes se detectan soplos cardíacos que pueden ser leves en intensidad y ser catalogados, en forma errónea, como inocentes o funcionales.</a:t>
            </a:r>
          </a:p>
          <a:p>
            <a:pPr marL="176213" indent="-176213"/>
            <a:r>
              <a:rPr lang="es-AR" sz="1500" b="1" dirty="0">
                <a:latin typeface="Calibri" pitchFamily="34" charset="0"/>
              </a:rPr>
              <a:t>Endocarditis bacteriana aguda.</a:t>
            </a:r>
            <a:r>
              <a:rPr lang="es-AR" sz="1500" dirty="0">
                <a:latin typeface="Calibri" pitchFamily="34" charset="0"/>
              </a:rPr>
              <a:t> El inicio es súbito, con una evolución progresiva donde la fiebre es elevada y a menudo remitente de 39.4 a 40.6ºC. Las manifestaciones cutáneas, en particular las petequias, son importantes. En el 50% de los casos se desarrolla sin enfermedad cardíaca subyacente y se asocia a procesos piógenos de otra localización, a uso de fármacos intravenosos o de catéteres centrales de larga permanencia. Son comunes</a:t>
            </a:r>
            <a:r>
              <a:rPr lang="es-AR" sz="1500" b="1" dirty="0">
                <a:latin typeface="Calibri" pitchFamily="34" charset="0"/>
              </a:rPr>
              <a:t> </a:t>
            </a:r>
            <a:r>
              <a:rPr lang="es-AR" sz="1500" dirty="0">
                <a:latin typeface="Calibri" pitchFamily="34" charset="0"/>
              </a:rPr>
              <a:t>las manifestaciones </a:t>
            </a:r>
            <a:r>
              <a:rPr lang="es-AR" sz="1500" dirty="0" err="1">
                <a:latin typeface="Calibri" pitchFamily="34" charset="0"/>
              </a:rPr>
              <a:t>embólicas</a:t>
            </a:r>
            <a:r>
              <a:rPr lang="es-AR" sz="1500" dirty="0">
                <a:latin typeface="Calibri" pitchFamily="34" charset="0"/>
              </a:rPr>
              <a:t> particularmente en el sistema nervioso central y riñones.</a:t>
            </a:r>
          </a:p>
          <a:p>
            <a:pPr marL="176213" indent="-176213"/>
            <a:r>
              <a:rPr lang="es-AR" sz="1500" dirty="0">
                <a:latin typeface="Calibri" pitchFamily="34" charset="0"/>
              </a:rPr>
              <a:t>La endocarditis bacteriana aguda puede presentarse en ausencia de soplos cardíacos, pero la aparición súbita, a los pocos días de haberse iniciado la enfermedad, de un nuevo soplo, especialmente si se trata uno de insuficiencia valvular, es muy sugestiva de destrucción de la válvula y se hace perentorio confirmar el diagnóstico. Estos cambios pueden evolucionar hacia una insuficiencia cardíaca congestiva, lo que requiere una substitución valvular inmediata.</a:t>
            </a:r>
          </a:p>
          <a:p>
            <a:endParaRPr lang="es-AR" sz="1400" dirty="0">
              <a:latin typeface="Calibri"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sz="quarter" idx="1"/>
          </p:nvPr>
        </p:nvSpPr>
        <p:spPr/>
        <p:txBody>
          <a:bodyPr/>
          <a:lstStyle/>
          <a:p>
            <a:endParaRPr lang="es-AR"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9625" y="71438"/>
            <a:ext cx="7524750" cy="6715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55318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dirty="0"/>
              <a:t>Enfermedad reumática cardíaca</a:t>
            </a:r>
            <a:endParaRPr lang="es-ES" dirty="0"/>
          </a:p>
        </p:txBody>
      </p:sp>
      <p:sp>
        <p:nvSpPr>
          <p:cNvPr id="3" name="2 Marcador de contenido"/>
          <p:cNvSpPr>
            <a:spLocks noGrp="1"/>
          </p:cNvSpPr>
          <p:nvPr>
            <p:ph sz="quarter" idx="1"/>
          </p:nvPr>
        </p:nvSpPr>
        <p:spPr>
          <a:xfrm>
            <a:off x="755576" y="1484784"/>
            <a:ext cx="7772400" cy="4572000"/>
          </a:xfrm>
        </p:spPr>
        <p:txBody>
          <a:bodyPr>
            <a:normAutofit/>
          </a:bodyPr>
          <a:lstStyle/>
          <a:p>
            <a:r>
              <a:rPr lang="es-AR" dirty="0"/>
              <a:t>Inflamación aguda, recurrente o crónica del corazón que puede afectar al endocardio, miocardio y válvulas.</a:t>
            </a:r>
          </a:p>
          <a:p>
            <a:r>
              <a:rPr lang="es-AR" dirty="0"/>
              <a:t>Puede seguir a faringitis por estreptococo β-hemolítico del grupo A, aunque la etiología exacta no es clara, sugiriéndose la participación del sistema inmune.</a:t>
            </a:r>
          </a:p>
          <a:p>
            <a:r>
              <a:rPr lang="es-AR" dirty="0"/>
              <a:t>Es principalmente una enfermedad de niños en edad escolar.</a:t>
            </a:r>
          </a:p>
          <a:p>
            <a:pPr>
              <a:buNone/>
            </a:pPr>
            <a:r>
              <a:rPr lang="es-ES" i="1" dirty="0"/>
              <a:t>Manifestaciones</a:t>
            </a:r>
          </a:p>
          <a:p>
            <a:r>
              <a:rPr lang="es-AR" dirty="0"/>
              <a:t>La manifestación más seria es la enfermedad crónica de las válvulas cardíacas que puede alterar marcadamente la función cardíaca y llevar a insuficiencia cardíaca años más tarde.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99592" y="332656"/>
            <a:ext cx="7772400" cy="796950"/>
          </a:xfrm>
        </p:spPr>
        <p:txBody>
          <a:bodyPr>
            <a:normAutofit/>
          </a:bodyPr>
          <a:lstStyle/>
          <a:p>
            <a:r>
              <a:rPr lang="es-AR" dirty="0"/>
              <a:t>Patología de las válvulas cardíacas</a:t>
            </a:r>
            <a:endParaRPr lang="es-ES" dirty="0"/>
          </a:p>
        </p:txBody>
      </p:sp>
      <p:sp>
        <p:nvSpPr>
          <p:cNvPr id="3" name="2 Marcador de contenido"/>
          <p:cNvSpPr>
            <a:spLocks noGrp="1"/>
          </p:cNvSpPr>
          <p:nvPr>
            <p:ph sz="quarter" idx="1"/>
          </p:nvPr>
        </p:nvSpPr>
        <p:spPr/>
        <p:txBody>
          <a:bodyPr>
            <a:normAutofit/>
          </a:bodyPr>
          <a:lstStyle/>
          <a:p>
            <a:r>
              <a:rPr lang="es-AR" dirty="0"/>
              <a:t>El daño y la disfunción de las válvulas ocurre principalmente como resultado de inflamación o infección del endocardio secundaria a endocarditis infecciosa o fiebre reumática. </a:t>
            </a:r>
          </a:p>
          <a:p>
            <a:r>
              <a:rPr lang="es-AR" dirty="0"/>
              <a:t>El daño también puede ocurrir por isquemia o trauma directo.</a:t>
            </a:r>
          </a:p>
          <a:p>
            <a:r>
              <a:rPr lang="es-AR" dirty="0"/>
              <a:t>Defectos congénitos o anormalidades de las válvulas pueden estar presentes al nacimiento.</a:t>
            </a:r>
          </a:p>
          <a:p>
            <a:r>
              <a:rPr lang="es-AR" dirty="0"/>
              <a:t>Dos tipos de cambios patológicos se observan en la válvulas:</a:t>
            </a:r>
          </a:p>
          <a:p>
            <a:pPr marL="719138"/>
            <a:r>
              <a:rPr lang="es-AR" i="1" dirty="0"/>
              <a:t>Estenosis</a:t>
            </a:r>
          </a:p>
          <a:p>
            <a:pPr marL="719138"/>
            <a:r>
              <a:rPr lang="es-AR" i="1" dirty="0"/>
              <a:t>Insuficiencias</a:t>
            </a:r>
          </a:p>
          <a:p>
            <a:pPr>
              <a:buNone/>
            </a:pPr>
            <a:endParaRPr lang="es-A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4638"/>
            <a:ext cx="7772400" cy="850106"/>
          </a:xfrm>
        </p:spPr>
        <p:txBody>
          <a:bodyPr/>
          <a:lstStyle/>
          <a:p>
            <a:r>
              <a:rPr lang="es-AR" dirty="0"/>
              <a:t>Estenosis</a:t>
            </a:r>
            <a:endParaRPr lang="es-ES" dirty="0"/>
          </a:p>
        </p:txBody>
      </p:sp>
      <p:sp>
        <p:nvSpPr>
          <p:cNvPr id="3" name="2 Marcador de contenido"/>
          <p:cNvSpPr>
            <a:spLocks noGrp="1"/>
          </p:cNvSpPr>
          <p:nvPr>
            <p:ph sz="quarter" idx="1"/>
          </p:nvPr>
        </p:nvSpPr>
        <p:spPr>
          <a:xfrm>
            <a:off x="683568" y="1196752"/>
            <a:ext cx="8003232" cy="4823048"/>
          </a:xfrm>
        </p:spPr>
        <p:txBody>
          <a:bodyPr>
            <a:normAutofit fontScale="92500" lnSpcReduction="20000"/>
          </a:bodyPr>
          <a:lstStyle/>
          <a:p>
            <a:pPr marL="0" indent="0">
              <a:buNone/>
            </a:pPr>
            <a:r>
              <a:rPr lang="es-AR" dirty="0"/>
              <a:t>Estrechamiento de la apertura valvular debido a engrosamiento de las paredes valvulares. El resultado es un flujo turbulento que lleva a disminución de la eficiencia del bombeo de sangre y aumento de la carga de trabajo de la cámara que está bombeando.</a:t>
            </a:r>
          </a:p>
          <a:p>
            <a:r>
              <a:rPr lang="es-AR" i="1" dirty="0"/>
              <a:t>Estenosis Aórtica : </a:t>
            </a:r>
            <a:r>
              <a:rPr lang="es-AR" dirty="0"/>
              <a:t>afecta la válvula semilunar aórtica y reduce el flujo sanguíneo que va del ventrículo izquierdo a la aorta.</a:t>
            </a:r>
          </a:p>
          <a:p>
            <a:r>
              <a:rPr lang="es-AR" i="1" dirty="0"/>
              <a:t>Estenosis Mitral : </a:t>
            </a:r>
            <a:r>
              <a:rPr lang="es-AR" dirty="0"/>
              <a:t>afecta la válvula mitral localizada entre la aurícula y el ventrículo izquierdo y reduce el flujo entre ambas cámaras.</a:t>
            </a:r>
          </a:p>
          <a:p>
            <a:pPr>
              <a:buNone/>
            </a:pPr>
            <a:r>
              <a:rPr lang="es-AR" dirty="0"/>
              <a:t>Manifestaciones:</a:t>
            </a:r>
          </a:p>
          <a:p>
            <a:r>
              <a:rPr lang="es-AR" dirty="0"/>
              <a:t>Hipertrofia de las cámaras que bombean debido a la resistencia al flujo</a:t>
            </a:r>
          </a:p>
          <a:p>
            <a:r>
              <a:rPr lang="es-AR" dirty="0"/>
              <a:t>Disminución del gasto cardíaco</a:t>
            </a:r>
          </a:p>
          <a:p>
            <a:r>
              <a:rPr lang="es-AR" dirty="0"/>
              <a:t>Cambios electrocardiográficos, arritmias</a:t>
            </a:r>
          </a:p>
          <a:p>
            <a:r>
              <a:rPr lang="es-AR" dirty="0"/>
              <a:t>Insuficiencia cardíaca como consecuencia a largo plazo</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9825" y="95250"/>
            <a:ext cx="4324350" cy="666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3787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dirty="0"/>
          </a:p>
        </p:txBody>
      </p:sp>
      <p:sp>
        <p:nvSpPr>
          <p:cNvPr id="3" name="2 Marcador de contenido"/>
          <p:cNvSpPr>
            <a:spLocks noGrp="1"/>
          </p:cNvSpPr>
          <p:nvPr>
            <p:ph sz="quarter" idx="1"/>
          </p:nvPr>
        </p:nvSpPr>
        <p:spPr/>
        <p:txBody>
          <a:bodyPr/>
          <a:lstStyle/>
          <a:p>
            <a:endParaRPr lang="es-AR"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3" y="260648"/>
            <a:ext cx="8919173"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3608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sz="quarter" idx="1"/>
          </p:nvPr>
        </p:nvSpPr>
        <p:spPr/>
        <p:txBody>
          <a:bodyPr/>
          <a:lstStyle/>
          <a:p>
            <a:endParaRPr lang="es-AR"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53135"/>
            <a:ext cx="8441952" cy="67912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99031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Válvulas insuficientes</a:t>
            </a:r>
            <a:endParaRPr lang="es-ES" dirty="0"/>
          </a:p>
        </p:txBody>
      </p:sp>
      <p:sp>
        <p:nvSpPr>
          <p:cNvPr id="3" name="2 Marcador de contenido"/>
          <p:cNvSpPr>
            <a:spLocks noGrp="1"/>
          </p:cNvSpPr>
          <p:nvPr>
            <p:ph sz="quarter" idx="1"/>
          </p:nvPr>
        </p:nvSpPr>
        <p:spPr/>
        <p:txBody>
          <a:bodyPr>
            <a:normAutofit fontScale="92500" lnSpcReduction="20000"/>
          </a:bodyPr>
          <a:lstStyle/>
          <a:p>
            <a:r>
              <a:rPr lang="es-AR" dirty="0"/>
              <a:t>Las válvulas insuficientes o </a:t>
            </a:r>
            <a:r>
              <a:rPr lang="es-AR" dirty="0" err="1"/>
              <a:t>regurgitantes</a:t>
            </a:r>
            <a:r>
              <a:rPr lang="es-AR" dirty="0"/>
              <a:t> son aquellas que no cierran completamente y permiten que la sangre siga fluyendo aunque estén en la fase de cierre. </a:t>
            </a:r>
          </a:p>
          <a:p>
            <a:r>
              <a:rPr lang="es-AR" dirty="0"/>
              <a:t>En la </a:t>
            </a:r>
            <a:r>
              <a:rPr lang="es-AR" i="1" dirty="0"/>
              <a:t>insuficiencia aórtica </a:t>
            </a:r>
            <a:r>
              <a:rPr lang="es-AR" dirty="0"/>
              <a:t>la válvula semilunar aórtica no cierra adecuadamente y algo de sangre refluye (regurgita) al ventrículo izquierdo durante la diástole.</a:t>
            </a:r>
          </a:p>
          <a:p>
            <a:r>
              <a:rPr lang="es-AR" i="1" dirty="0"/>
              <a:t>La insuficiencia Mitral </a:t>
            </a:r>
            <a:r>
              <a:rPr lang="es-AR" dirty="0"/>
              <a:t>se caracteriza por un reflujo  desde el ventrículo izquierdo a la aurícula durante la contracción.</a:t>
            </a:r>
          </a:p>
          <a:p>
            <a:pPr>
              <a:buNone/>
            </a:pPr>
            <a:r>
              <a:rPr lang="es-AR" dirty="0"/>
              <a:t>Manifestaciones:</a:t>
            </a:r>
          </a:p>
          <a:p>
            <a:r>
              <a:rPr lang="es-AR" dirty="0"/>
              <a:t>Flujo turbulento que produce un sonido prominente o “soplo” audible con un estetoscopio</a:t>
            </a:r>
          </a:p>
          <a:p>
            <a:r>
              <a:rPr lang="es-AR" dirty="0"/>
              <a:t>Hipertrofia y dilatación de los ventrículos</a:t>
            </a:r>
          </a:p>
          <a:p>
            <a:r>
              <a:rPr lang="es-AR" dirty="0"/>
              <a:t>Eventual insuficiencia ventricular</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sz="quarter" idx="1"/>
          </p:nvPr>
        </p:nvSpPr>
        <p:spPr/>
        <p:txBody>
          <a:bodyPr/>
          <a:lstStyle/>
          <a:p>
            <a:endParaRPr lang="es-AR"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3625" y="57150"/>
            <a:ext cx="4476750" cy="6743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187205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sz="quarter" idx="1"/>
          </p:nvPr>
        </p:nvSpPr>
        <p:spPr/>
        <p:txBody>
          <a:bodyPr/>
          <a:lstStyle/>
          <a:p>
            <a:endParaRPr lang="es-AR"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9825" y="114300"/>
            <a:ext cx="4324350" cy="662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3273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Prolapso de la válvula mitral</a:t>
            </a:r>
            <a:endParaRPr lang="es-ES" dirty="0"/>
          </a:p>
        </p:txBody>
      </p:sp>
      <p:sp>
        <p:nvSpPr>
          <p:cNvPr id="3" name="2 Marcador de contenido"/>
          <p:cNvSpPr>
            <a:spLocks noGrp="1"/>
          </p:cNvSpPr>
          <p:nvPr>
            <p:ph sz="quarter" idx="1"/>
          </p:nvPr>
        </p:nvSpPr>
        <p:spPr/>
        <p:txBody>
          <a:bodyPr>
            <a:normAutofit lnSpcReduction="10000"/>
          </a:bodyPr>
          <a:lstStyle/>
          <a:p>
            <a:r>
              <a:rPr lang="es-AR" dirty="0"/>
              <a:t>Es una condición en la que los bordes superiores de la válvula mitral protruyen hacia la aurícula durante la contracción debido a que las cuerdas tendinosas que soportan la válvula son demasiado largas. La válvula mitral se engrosa y agranda.</a:t>
            </a:r>
          </a:p>
          <a:p>
            <a:r>
              <a:rPr lang="es-AR" dirty="0"/>
              <a:t>La causa real de la alteración se desconoce pero su incidencia es mayor en mujeres.</a:t>
            </a:r>
          </a:p>
          <a:p>
            <a:r>
              <a:rPr lang="es-AR" dirty="0"/>
              <a:t>Se la ha asociado a otros desórdenes del tejido conectivo como el síndrome de </a:t>
            </a:r>
            <a:r>
              <a:rPr lang="es-AR" dirty="0" err="1"/>
              <a:t>Marfan</a:t>
            </a:r>
            <a:r>
              <a:rPr lang="es-AR" dirty="0"/>
              <a:t>.</a:t>
            </a:r>
          </a:p>
          <a:p>
            <a:r>
              <a:rPr lang="es-AR" dirty="0"/>
              <a:t>Aunque muchas veces es asintomática, algunos pacientes experimentan fatiga, mareos y dolor torácico atípico no asociado a ejercicio.</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Electrocardiograma</a:t>
            </a:r>
            <a:endParaRPr lang="es-AR" dirty="0"/>
          </a:p>
        </p:txBody>
      </p:sp>
      <p:sp>
        <p:nvSpPr>
          <p:cNvPr id="3" name="2 Marcador de contenido"/>
          <p:cNvSpPr>
            <a:spLocks noGrp="1"/>
          </p:cNvSpPr>
          <p:nvPr>
            <p:ph sz="quarter" idx="1"/>
          </p:nvPr>
        </p:nvSpPr>
        <p:spPr/>
        <p:txBody>
          <a:bodyPr>
            <a:normAutofit fontScale="92500" lnSpcReduction="10000"/>
          </a:bodyPr>
          <a:lstStyle/>
          <a:p>
            <a:pPr>
              <a:buNone/>
            </a:pPr>
            <a:r>
              <a:rPr lang="es-AR" dirty="0"/>
              <a:t>El ECG se usa para medir la actividad eléctrica del corazón.</a:t>
            </a:r>
          </a:p>
          <a:p>
            <a:pPr marL="0" indent="0">
              <a:buNone/>
            </a:pPr>
            <a:r>
              <a:rPr lang="es-AR" dirty="0"/>
              <a:t>Se realiza ubicando electrodos sensores en la superficie de los antebrazos derecho e izquierdo y en el tobillo izquierdo para medir la actividad eléctrica cardíaca que se conduce a la superficie de la piel.</a:t>
            </a:r>
          </a:p>
          <a:p>
            <a:pPr>
              <a:buNone/>
            </a:pPr>
            <a:r>
              <a:rPr lang="es-AR" i="1" dirty="0"/>
              <a:t>Componentes de un ECG normal</a:t>
            </a:r>
          </a:p>
          <a:p>
            <a:r>
              <a:rPr lang="es-AR" dirty="0"/>
              <a:t>1. Onda P— Despolarización de la aurícula</a:t>
            </a:r>
          </a:p>
          <a:p>
            <a:r>
              <a:rPr lang="es-AR" dirty="0"/>
              <a:t>2. Intervalo P-Q— Conducción a través del nodo AV, haz de </a:t>
            </a:r>
            <a:r>
              <a:rPr lang="es-AR" dirty="0" err="1"/>
              <a:t>His</a:t>
            </a:r>
            <a:r>
              <a:rPr lang="es-AR" dirty="0"/>
              <a:t>, ramas derecha e izquierda y fibras de </a:t>
            </a:r>
            <a:r>
              <a:rPr lang="es-AR" dirty="0" err="1"/>
              <a:t>Purkinje</a:t>
            </a:r>
            <a:endParaRPr lang="es-AR" dirty="0"/>
          </a:p>
          <a:p>
            <a:r>
              <a:rPr lang="es-AR" dirty="0"/>
              <a:t>3. </a:t>
            </a:r>
            <a:r>
              <a:rPr lang="es-AR" dirty="0" err="1"/>
              <a:t>Compleljo</a:t>
            </a:r>
            <a:r>
              <a:rPr lang="es-AR" dirty="0"/>
              <a:t> QRS— Despolarización de los ventrículos</a:t>
            </a:r>
          </a:p>
          <a:p>
            <a:r>
              <a:rPr lang="es-AR" dirty="0"/>
              <a:t>4. Onda T— </a:t>
            </a:r>
            <a:r>
              <a:rPr lang="es-AR" dirty="0" err="1"/>
              <a:t>Repolarización</a:t>
            </a:r>
            <a:r>
              <a:rPr lang="es-AR" dirty="0"/>
              <a:t> ventricular; la </a:t>
            </a:r>
            <a:r>
              <a:rPr lang="es-AR" dirty="0" err="1"/>
              <a:t>repolarización</a:t>
            </a:r>
            <a:r>
              <a:rPr lang="es-AR" dirty="0"/>
              <a:t> auricular se pierde en el complejo QRS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AR"/>
          </a:p>
        </p:txBody>
      </p:sp>
      <p:sp>
        <p:nvSpPr>
          <p:cNvPr id="4" name="3 Título"/>
          <p:cNvSpPr>
            <a:spLocks noGrp="1"/>
          </p:cNvSpPr>
          <p:nvPr>
            <p:ph type="ctrTitle"/>
          </p:nvPr>
        </p:nvSpPr>
        <p:spPr/>
        <p:txBody>
          <a:bodyPr/>
          <a:lstStyle/>
          <a:p>
            <a:r>
              <a:rPr lang="es-AR" dirty="0"/>
              <a:t>Isquemia miocárdica</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sz="quarter" idx="1"/>
          </p:nvPr>
        </p:nvSpPr>
        <p:spPr/>
        <p:txBody>
          <a:bodyPr/>
          <a:lstStyle/>
          <a:p>
            <a:endParaRPr lang="es-AR"/>
          </a:p>
        </p:txBody>
      </p:sp>
      <p:pic>
        <p:nvPicPr>
          <p:cNvPr id="1026" name="Picture 2" descr="\\ENRIQUE-PC\Fisiopatologia\coronaria1.JPG"/>
          <p:cNvPicPr>
            <a:picLocks noChangeAspect="1" noChangeArrowheads="1"/>
          </p:cNvPicPr>
          <p:nvPr/>
        </p:nvPicPr>
        <p:blipFill>
          <a:blip r:embed="rId2" cstate="print"/>
          <a:srcRect/>
          <a:stretch>
            <a:fillRect/>
          </a:stretch>
        </p:blipFill>
        <p:spPr bwMode="auto">
          <a:xfrm>
            <a:off x="85144" y="692697"/>
            <a:ext cx="9058856" cy="4968552"/>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sz="quarter" idx="1"/>
          </p:nvPr>
        </p:nvSpPr>
        <p:spPr/>
        <p:txBody>
          <a:bodyPr/>
          <a:lstStyle/>
          <a:p>
            <a:endParaRPr lang="es-AR"/>
          </a:p>
        </p:txBody>
      </p:sp>
      <p:pic>
        <p:nvPicPr>
          <p:cNvPr id="2050" name="Picture 2" descr="\\ENRIQUE-PC\Fisiopatologia\coronaria2.JPG"/>
          <p:cNvPicPr>
            <a:picLocks noChangeAspect="1" noChangeArrowheads="1"/>
          </p:cNvPicPr>
          <p:nvPr/>
        </p:nvPicPr>
        <p:blipFill>
          <a:blip r:embed="rId2" cstate="print"/>
          <a:srcRect/>
          <a:stretch>
            <a:fillRect/>
          </a:stretch>
        </p:blipFill>
        <p:spPr bwMode="auto">
          <a:xfrm>
            <a:off x="0" y="836712"/>
            <a:ext cx="9125595" cy="4522142"/>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4638"/>
            <a:ext cx="7772400" cy="778098"/>
          </a:xfrm>
        </p:spPr>
        <p:txBody>
          <a:bodyPr/>
          <a:lstStyle/>
          <a:p>
            <a:r>
              <a:rPr lang="es-AR" dirty="0"/>
              <a:t>Fisiopatología</a:t>
            </a:r>
          </a:p>
        </p:txBody>
      </p:sp>
      <p:sp>
        <p:nvSpPr>
          <p:cNvPr id="3" name="2 Marcador de contenido"/>
          <p:cNvSpPr>
            <a:spLocks noGrp="1"/>
          </p:cNvSpPr>
          <p:nvPr>
            <p:ph sz="quarter" idx="1"/>
          </p:nvPr>
        </p:nvSpPr>
        <p:spPr>
          <a:xfrm>
            <a:off x="323528" y="1268760"/>
            <a:ext cx="8496944" cy="4857403"/>
          </a:xfrm>
        </p:spPr>
        <p:txBody>
          <a:bodyPr>
            <a:noAutofit/>
          </a:bodyPr>
          <a:lstStyle/>
          <a:p>
            <a:pPr marL="180975" indent="-180975"/>
            <a:r>
              <a:rPr lang="es-AR" sz="1900" dirty="0"/>
              <a:t>La isquemia miocárdica ocurre cuando la demanda de flujo sanguíneo excede el suministro del mismo por las arterias coronaria. </a:t>
            </a:r>
          </a:p>
          <a:p>
            <a:pPr marL="180975" indent="-180975"/>
            <a:r>
              <a:rPr lang="es-AR" sz="1900" dirty="0"/>
              <a:t>La principal causa es la Aterosclerosis donde la luz arterial disminuye por las placas o trombos.</a:t>
            </a:r>
          </a:p>
          <a:p>
            <a:pPr marL="180975" indent="-180975"/>
            <a:r>
              <a:rPr lang="es-AR" sz="1900" dirty="0"/>
              <a:t>En condiciones de reposo, el suministro de oxígeno y nutrientes al miocardio a través de las coronarias puede satisfacer las necesidades metabólicas. Cuando las necesidades se incrementan, el flujo coronario tendría que aumentar en forma paralela. Si esto no ocurre, aparecerán síntomas de isquemia (angina) de esfuerzo.</a:t>
            </a:r>
          </a:p>
          <a:p>
            <a:pPr marL="180975" indent="-180975"/>
            <a:r>
              <a:rPr lang="es-AR" sz="1900" dirty="0"/>
              <a:t>Con la edad y la oclusión progresiva de las arterias coronarias, pequeños vasos colaterales pueden llevar una gran proporción de sangre y proveen por lo tanto un medio alternativo de perfusión. Estos vasos se conectan entre sí con otros vasos pequeños mediante anastomosis</a:t>
            </a:r>
            <a:endParaRPr lang="es-AR" sz="1900" i="1" dirty="0"/>
          </a:p>
          <a:p>
            <a:pPr marL="180975" indent="-180975"/>
            <a:r>
              <a:rPr lang="es-AR" sz="1900" dirty="0"/>
              <a:t>El desarrollo de circulación colateral puede reducir o retrasar la aparición de síntomas de isquemia hasta que el bloqueo haya progresado mucho. La presenta de circulación colateral muy desarrollada puede explicar porque muchos ancianos pueden sobrevivir a ataques cardíacos muy severos cuando pacientes jóvenes frecuentemente no lo hacen.</a:t>
            </a:r>
          </a:p>
        </p:txBody>
      </p:sp>
    </p:spTree>
    <p:extLst>
      <p:ext uri="{BB962C8B-B14F-4D97-AF65-F5344CB8AC3E}">
        <p14:creationId xmlns:p14="http://schemas.microsoft.com/office/powerpoint/2010/main" val="10737933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sz="quarter" idx="1"/>
          </p:nvPr>
        </p:nvSpPr>
        <p:spPr/>
        <p:txBody>
          <a:bodyPr/>
          <a:lstStyle/>
          <a:p>
            <a:endParaRPr lang="es-AR"/>
          </a:p>
        </p:txBody>
      </p:sp>
      <p:pic>
        <p:nvPicPr>
          <p:cNvPr id="3074" name="Picture 2" descr="\\ENRIQUE-PC\Fisiopatologia\coronaria3.JPG"/>
          <p:cNvPicPr>
            <a:picLocks noChangeAspect="1" noChangeArrowheads="1"/>
          </p:cNvPicPr>
          <p:nvPr/>
        </p:nvPicPr>
        <p:blipFill>
          <a:blip r:embed="rId2" cstate="print"/>
          <a:srcRect/>
          <a:stretch>
            <a:fillRect/>
          </a:stretch>
        </p:blipFill>
        <p:spPr bwMode="auto">
          <a:xfrm>
            <a:off x="0" y="1196752"/>
            <a:ext cx="8964488" cy="4433124"/>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4638"/>
            <a:ext cx="7772400" cy="778098"/>
          </a:xfrm>
        </p:spPr>
        <p:txBody>
          <a:bodyPr/>
          <a:lstStyle/>
          <a:p>
            <a:r>
              <a:rPr lang="es-AR" dirty="0"/>
              <a:t>Manifestaciones clínicas</a:t>
            </a:r>
          </a:p>
        </p:txBody>
      </p:sp>
      <p:sp>
        <p:nvSpPr>
          <p:cNvPr id="3" name="2 Marcador de contenido"/>
          <p:cNvSpPr>
            <a:spLocks noGrp="1"/>
          </p:cNvSpPr>
          <p:nvPr>
            <p:ph sz="quarter" idx="1"/>
          </p:nvPr>
        </p:nvSpPr>
        <p:spPr>
          <a:xfrm>
            <a:off x="323528" y="1052736"/>
            <a:ext cx="8568952" cy="5328592"/>
          </a:xfrm>
        </p:spPr>
        <p:txBody>
          <a:bodyPr>
            <a:noAutofit/>
          </a:bodyPr>
          <a:lstStyle/>
          <a:p>
            <a:pPr marL="0" indent="0">
              <a:buNone/>
            </a:pPr>
            <a:r>
              <a:rPr lang="es-AR" sz="1500" i="1" dirty="0" err="1">
                <a:latin typeface="Calibri" pitchFamily="34" charset="0"/>
              </a:rPr>
              <a:t>Angor</a:t>
            </a:r>
            <a:r>
              <a:rPr lang="es-AR" sz="1500" i="1" dirty="0">
                <a:latin typeface="Calibri" pitchFamily="34" charset="0"/>
              </a:rPr>
              <a:t> </a:t>
            </a:r>
            <a:r>
              <a:rPr lang="es-AR" sz="1500" i="1" dirty="0" err="1">
                <a:latin typeface="Calibri" pitchFamily="34" charset="0"/>
              </a:rPr>
              <a:t>pectoris</a:t>
            </a:r>
            <a:r>
              <a:rPr lang="es-AR" sz="1500" i="1" dirty="0">
                <a:latin typeface="Calibri" pitchFamily="34" charset="0"/>
              </a:rPr>
              <a:t> </a:t>
            </a:r>
            <a:r>
              <a:rPr lang="es-AR" sz="1500" dirty="0">
                <a:latin typeface="Calibri" pitchFamily="34" charset="0"/>
              </a:rPr>
              <a:t>es el principal síntoma de la isquemia. La angina se presenta como dolor, sensación de presión o quemazón en el área esternal.</a:t>
            </a:r>
          </a:p>
          <a:p>
            <a:pPr marL="0" indent="0">
              <a:buNone/>
            </a:pPr>
            <a:r>
              <a:rPr lang="es-AR" sz="1500" dirty="0">
                <a:latin typeface="Calibri" pitchFamily="34" charset="0"/>
              </a:rPr>
              <a:t>Hay tres tipos de angina de pecho:</a:t>
            </a:r>
          </a:p>
          <a:p>
            <a:pPr marL="0" indent="0">
              <a:buNone/>
            </a:pPr>
            <a:r>
              <a:rPr lang="es-AR" sz="1500" dirty="0">
                <a:latin typeface="Calibri" pitchFamily="34" charset="0"/>
              </a:rPr>
              <a:t>1. Angina Clásica o de esfuerzo</a:t>
            </a:r>
          </a:p>
          <a:p>
            <a:pPr marL="180975" indent="-180975"/>
            <a:r>
              <a:rPr lang="es-AR" sz="1500" dirty="0">
                <a:latin typeface="Calibri" pitchFamily="34" charset="0"/>
              </a:rPr>
              <a:t>El dolor se precipita por aumento de la carga de trabajo cardíaca. Puede ser causada por ejercicio, emociones, estrés o exposición al frío. Los síntomas pueden permanecer “estables” por varios años  o progresar en severidad. Se asocia a un estrechamiento aterosclerótico fijo.</a:t>
            </a:r>
          </a:p>
          <a:p>
            <a:pPr marL="0" indent="0">
              <a:buNone/>
            </a:pPr>
            <a:r>
              <a:rPr lang="es-AR" sz="1500" dirty="0">
                <a:latin typeface="Calibri" pitchFamily="34" charset="0"/>
              </a:rPr>
              <a:t>2. Angina inestable.</a:t>
            </a:r>
          </a:p>
          <a:p>
            <a:pPr marL="180975" indent="-180975"/>
            <a:r>
              <a:rPr lang="es-AR" sz="1500" dirty="0">
                <a:latin typeface="Calibri" pitchFamily="34" charset="0"/>
              </a:rPr>
              <a:t>Es una angina que ha variado su magnitud en el último tiempo.  Cuando ocurre en reposo se la suele mal llamar “pre-infarto” ya que se asocia a bloqueo extensivo de las arterias coronaria. El flujo no alcanza para satisfacer las necesidades del corazón aún en reposo. Requiere tratamiento intensivo y evaluación.</a:t>
            </a:r>
          </a:p>
          <a:p>
            <a:pPr marL="0" indent="0">
              <a:buNone/>
            </a:pPr>
            <a:r>
              <a:rPr lang="es-AR" sz="1500" dirty="0">
                <a:latin typeface="Calibri" pitchFamily="34" charset="0"/>
              </a:rPr>
              <a:t>3. Angina variante, </a:t>
            </a:r>
            <a:r>
              <a:rPr lang="es-AR" sz="1500" dirty="0" err="1">
                <a:latin typeface="Calibri" pitchFamily="34" charset="0"/>
              </a:rPr>
              <a:t>vasoespástica</a:t>
            </a:r>
            <a:r>
              <a:rPr lang="es-AR" sz="1500" dirty="0">
                <a:latin typeface="Calibri" pitchFamily="34" charset="0"/>
              </a:rPr>
              <a:t> o de </a:t>
            </a:r>
            <a:r>
              <a:rPr lang="es-AR" sz="1500" dirty="0" err="1">
                <a:latin typeface="Calibri" pitchFamily="34" charset="0"/>
              </a:rPr>
              <a:t>Prinzmetal</a:t>
            </a:r>
            <a:endParaRPr lang="es-AR" sz="1500" dirty="0">
              <a:latin typeface="Calibri" pitchFamily="34" charset="0"/>
            </a:endParaRPr>
          </a:p>
          <a:p>
            <a:pPr marL="180975" indent="-180975"/>
            <a:r>
              <a:rPr lang="es-AR" sz="1500" dirty="0">
                <a:latin typeface="Calibri" pitchFamily="34" charset="0"/>
              </a:rPr>
              <a:t>Está causada por </a:t>
            </a:r>
            <a:r>
              <a:rPr lang="es-AR" sz="1500" dirty="0" err="1">
                <a:latin typeface="Calibri" pitchFamily="34" charset="0"/>
              </a:rPr>
              <a:t>vasoespasmos</a:t>
            </a:r>
            <a:r>
              <a:rPr lang="es-AR" sz="1500" dirty="0">
                <a:latin typeface="Calibri" pitchFamily="34" charset="0"/>
              </a:rPr>
              <a:t> de las arterias coronarias.</a:t>
            </a:r>
          </a:p>
          <a:p>
            <a:pPr marL="180975" indent="-180975"/>
            <a:r>
              <a:rPr lang="es-AR" sz="1500" dirty="0">
                <a:latin typeface="Calibri" pitchFamily="34" charset="0"/>
              </a:rPr>
              <a:t>Frecuentemente se las asocia a enfermedad de las arterias pero puede deberse a exceso de actividad simpática.</a:t>
            </a:r>
          </a:p>
          <a:p>
            <a:pPr marL="180975" indent="-180975"/>
            <a:r>
              <a:rPr lang="es-AR" sz="1500" dirty="0">
                <a:latin typeface="Calibri" pitchFamily="34" charset="0"/>
              </a:rPr>
              <a:t>Ocurre frecuentemente por la noche, en reposo o con ejercicio mínimo.</a:t>
            </a:r>
          </a:p>
          <a:p>
            <a:pPr marL="180975" indent="-180975"/>
            <a:r>
              <a:rPr lang="es-AR" sz="1500" dirty="0">
                <a:latin typeface="Calibri" pitchFamily="34" charset="0"/>
              </a:rPr>
              <a:t>Puede precipitarse por estrés, exposición al frío o fumar.</a:t>
            </a:r>
          </a:p>
          <a:p>
            <a:pPr marL="180975" indent="-180975"/>
            <a:endParaRPr lang="es-AR" sz="1500" i="1" dirty="0">
              <a:latin typeface="Calibri" pitchFamily="34" charset="0"/>
            </a:endParaRPr>
          </a:p>
          <a:p>
            <a:pPr marL="0" indent="0">
              <a:buNone/>
            </a:pPr>
            <a:r>
              <a:rPr lang="es-AR" sz="1500" i="1" dirty="0">
                <a:latin typeface="Calibri" pitchFamily="34" charset="0"/>
              </a:rPr>
              <a:t>La angina silente </a:t>
            </a:r>
            <a:r>
              <a:rPr lang="es-AR" sz="1500" dirty="0">
                <a:latin typeface="Calibri" pitchFamily="34" charset="0"/>
              </a:rPr>
              <a:t>es una forma particularmente peligrosa ya que al faltar los síntomas clínicos puede progresar al infarto sin advertencia. Puede deberse a alteración del SNA como ocurre en DBT.</a:t>
            </a:r>
          </a:p>
        </p:txBody>
      </p:sp>
    </p:spTree>
    <p:extLst>
      <p:ext uri="{BB962C8B-B14F-4D97-AF65-F5344CB8AC3E}">
        <p14:creationId xmlns:p14="http://schemas.microsoft.com/office/powerpoint/2010/main" val="14541162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Infarto agudo de miocardio</a:t>
            </a:r>
          </a:p>
        </p:txBody>
      </p:sp>
      <p:sp>
        <p:nvSpPr>
          <p:cNvPr id="3" name="2 Marcador de contenido"/>
          <p:cNvSpPr>
            <a:spLocks noGrp="1"/>
          </p:cNvSpPr>
          <p:nvPr>
            <p:ph sz="quarter" idx="1"/>
          </p:nvPr>
        </p:nvSpPr>
        <p:spPr/>
        <p:txBody>
          <a:bodyPr>
            <a:normAutofit fontScale="92500" lnSpcReduction="10000"/>
          </a:bodyPr>
          <a:lstStyle/>
          <a:p>
            <a:r>
              <a:rPr lang="es-AR" dirty="0"/>
              <a:t>El IAM o “ataque cardíaco” es un daño irreversible y eventualmente mortal del tejido miocardio que resulta de isquemia e hipoxia.</a:t>
            </a:r>
          </a:p>
          <a:p>
            <a:r>
              <a:rPr lang="es-AR" dirty="0"/>
              <a:t>IAM es la principal causa de muerte en hombres y mujeres adultos.</a:t>
            </a:r>
          </a:p>
          <a:p>
            <a:r>
              <a:rPr lang="es-AR" dirty="0"/>
              <a:t>La mayoría es el resultado directo de la oclusión de un vaso coronario por depósito de lípidos. Estos depósitos puede llevar a un punto donde bloquean completamente un vaso o, más comúnmente, ocurre un accidente del placa en la que el endotelio se rompe y se forma un trombo o se desprende como émbolo bloqueando completamente la luz. Un espasmo </a:t>
            </a:r>
            <a:r>
              <a:rPr lang="es-AR" dirty="0" err="1"/>
              <a:t>vasoespástico</a:t>
            </a:r>
            <a:r>
              <a:rPr lang="es-AR" dirty="0"/>
              <a:t> prolongado puede también precipitar el IAM en ciertos pacientes..</a:t>
            </a:r>
          </a:p>
        </p:txBody>
      </p:sp>
    </p:spTree>
    <p:extLst>
      <p:ext uri="{BB962C8B-B14F-4D97-AF65-F5344CB8AC3E}">
        <p14:creationId xmlns:p14="http://schemas.microsoft.com/office/powerpoint/2010/main" val="35194553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539552" y="404664"/>
            <a:ext cx="8147248" cy="5904656"/>
          </a:xfrm>
        </p:spPr>
        <p:txBody>
          <a:bodyPr>
            <a:noAutofit/>
          </a:bodyPr>
          <a:lstStyle/>
          <a:p>
            <a:r>
              <a:rPr lang="es-AR" sz="2200" dirty="0"/>
              <a:t>La localización del infarto será determinado por cuál vaso coronario está ocluido. Las principales coronarias son la arteria coronaria izquierda (que se subdivide en descendente anterior y circunfleja) y la arteria coronaria derecha. La arteria izquierda descendente anterior suministra sangre a la mayor parte de la pared anterior del ventrículo izquierdo, mientras que la circunfleja brinda flujo a la aurícula izquierda y las paredes posterior y laterales del ventrículo izquierdo. La arteria coronaria derecha provee sangre principalmente a ventrículo y aurícula derechos.</a:t>
            </a:r>
          </a:p>
          <a:p>
            <a:r>
              <a:rPr lang="es-AR" sz="2200" dirty="0"/>
              <a:t>Cerca del 50% de los IAM involucran a la descendente anterior , luego siguen en frecuencia la coronaria derecha y por último la circunfleja</a:t>
            </a:r>
            <a:r>
              <a:rPr lang="es-AR" sz="2200" i="1" dirty="0"/>
              <a:t>.</a:t>
            </a:r>
          </a:p>
          <a:p>
            <a:r>
              <a:rPr lang="es-AR" sz="2200" dirty="0"/>
              <a:t>Un infarto puede ser </a:t>
            </a:r>
            <a:r>
              <a:rPr lang="es-AR" sz="2200" dirty="0" err="1"/>
              <a:t>transmural</a:t>
            </a:r>
            <a:r>
              <a:rPr lang="es-AR" sz="2200" dirty="0"/>
              <a:t>, que significa que afecta todo el espesor de la pared ventricular, o </a:t>
            </a:r>
            <a:r>
              <a:rPr lang="es-AR" sz="2200" dirty="0" err="1"/>
              <a:t>subendocárdico</a:t>
            </a:r>
            <a:r>
              <a:rPr lang="es-AR" sz="2200" dirty="0"/>
              <a:t>, donde solo se afecta el tercio más interno de la pared. Los IAM </a:t>
            </a:r>
            <a:r>
              <a:rPr lang="es-AR" sz="2200" dirty="0" err="1"/>
              <a:t>transmurales</a:t>
            </a:r>
            <a:r>
              <a:rPr lang="es-AR" sz="2200" dirty="0"/>
              <a:t> tienden a tener mayor efecto sobre la función cardíaca ya que involucra una mayor masa muscular.</a:t>
            </a:r>
          </a:p>
        </p:txBody>
      </p:sp>
    </p:spTree>
    <p:extLst>
      <p:ext uri="{BB962C8B-B14F-4D97-AF65-F5344CB8AC3E}">
        <p14:creationId xmlns:p14="http://schemas.microsoft.com/office/powerpoint/2010/main" val="28913505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sz="quarter" idx="1"/>
          </p:nvPr>
        </p:nvSpPr>
        <p:spPr/>
        <p:txBody>
          <a:bodyPr/>
          <a:lstStyle/>
          <a:p>
            <a:endParaRPr lang="es-AR"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452438"/>
            <a:ext cx="7620000" cy="595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9465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Manifestaciones</a:t>
            </a:r>
          </a:p>
        </p:txBody>
      </p:sp>
      <p:sp>
        <p:nvSpPr>
          <p:cNvPr id="3" name="2 Marcador de contenido"/>
          <p:cNvSpPr>
            <a:spLocks noGrp="1"/>
          </p:cNvSpPr>
          <p:nvPr>
            <p:ph sz="quarter" idx="1"/>
          </p:nvPr>
        </p:nvSpPr>
        <p:spPr>
          <a:xfrm>
            <a:off x="467544" y="1484784"/>
            <a:ext cx="8219256" cy="4572000"/>
          </a:xfrm>
        </p:spPr>
        <p:txBody>
          <a:bodyPr>
            <a:noAutofit/>
          </a:bodyPr>
          <a:lstStyle/>
          <a:p>
            <a:r>
              <a:rPr lang="es-AR" sz="2000" dirty="0"/>
              <a:t>Dolor torácico intenso y malestar — Sensación de presión o aplastamiento frecuentemente acompañado de nausea, vómitos, sudoración y debilidad debido a hipotensión. Un porcentaje significativo de los IAM son silentes y no dan síntomas.</a:t>
            </a:r>
          </a:p>
          <a:p>
            <a:r>
              <a:rPr lang="es-AR" sz="2000" dirty="0"/>
              <a:t>A los 20 o 30 min luego de comienzo de la isquemia completa sobreviene el daño celular irreversible. Las células dañada liberan enzimas miocárdicas como la creatina </a:t>
            </a:r>
            <a:r>
              <a:rPr lang="es-AR" sz="2000" dirty="0" err="1"/>
              <a:t>fosfoquinasa</a:t>
            </a:r>
            <a:r>
              <a:rPr lang="es-AR" sz="2000" dirty="0"/>
              <a:t> (CPK), </a:t>
            </a:r>
            <a:r>
              <a:rPr lang="es-AR" sz="2000" dirty="0" err="1"/>
              <a:t>aspartato</a:t>
            </a:r>
            <a:r>
              <a:rPr lang="es-AR" sz="2000" dirty="0"/>
              <a:t> </a:t>
            </a:r>
            <a:r>
              <a:rPr lang="es-AR" sz="2000" dirty="0" err="1"/>
              <a:t>aminotransferase</a:t>
            </a:r>
            <a:r>
              <a:rPr lang="es-AR" sz="2000" dirty="0"/>
              <a:t> (AST) y lactato deshidrogenasa (LDH) y </a:t>
            </a:r>
            <a:r>
              <a:rPr lang="es-AR" sz="2000" dirty="0" err="1"/>
              <a:t>troponina</a:t>
            </a:r>
            <a:r>
              <a:rPr lang="es-AR" sz="2000" dirty="0"/>
              <a:t> C a circulación. (</a:t>
            </a:r>
            <a:r>
              <a:rPr lang="es-AR" sz="2000" b="1" dirty="0"/>
              <a:t>diagnóstico bioquímico</a:t>
            </a:r>
            <a:r>
              <a:rPr lang="es-AR" sz="2000" dirty="0"/>
              <a:t>)</a:t>
            </a:r>
          </a:p>
          <a:p>
            <a:r>
              <a:rPr lang="es-AR" sz="2000" dirty="0"/>
              <a:t>En el </a:t>
            </a:r>
            <a:r>
              <a:rPr lang="es-AR" sz="2000" b="1" dirty="0"/>
              <a:t>ECG</a:t>
            </a:r>
            <a:r>
              <a:rPr lang="es-AR" sz="2000" dirty="0"/>
              <a:t> aparecen con el tiempo: inversión de la onda T, sobreelevación del ST y ondas Q pronunciadas. (</a:t>
            </a:r>
            <a:r>
              <a:rPr lang="es-AR" sz="2000" b="1" dirty="0"/>
              <a:t>diagnóstico electrocardiográfico</a:t>
            </a:r>
            <a:r>
              <a:rPr lang="es-AR" sz="2000" dirty="0"/>
              <a:t>)</a:t>
            </a:r>
          </a:p>
          <a:p>
            <a:r>
              <a:rPr lang="es-AR" sz="2000" dirty="0"/>
              <a:t>La respuesta inflamatoria del miocardio dañado lleva a infiltración leucocitaria, aumento de leucocitos plasmático y fiebre. </a:t>
            </a:r>
          </a:p>
          <a:p>
            <a:r>
              <a:rPr lang="es-AR" sz="2000" dirty="0"/>
              <a:t>En la zona del miocardio afectada aparece un área de necrosis </a:t>
            </a:r>
            <a:r>
              <a:rPr lang="es-AR" sz="2000" dirty="0" err="1"/>
              <a:t>coagulativa</a:t>
            </a:r>
            <a:r>
              <a:rPr lang="es-AR" sz="2000" dirty="0"/>
              <a:t>. Si el paciente sobrevive esta área es reemplazada por tejido </a:t>
            </a:r>
            <a:r>
              <a:rPr lang="es-AR" sz="2000" dirty="0" err="1"/>
              <a:t>cicatrizal</a:t>
            </a:r>
            <a:r>
              <a:rPr lang="es-AR" sz="2000" dirty="0"/>
              <a:t> (no muscular) por lo que sobreviene alteraciones en la función ventricular.</a:t>
            </a:r>
          </a:p>
        </p:txBody>
      </p:sp>
    </p:spTree>
    <p:extLst>
      <p:ext uri="{BB962C8B-B14F-4D97-AF65-F5344CB8AC3E}">
        <p14:creationId xmlns:p14="http://schemas.microsoft.com/office/powerpoint/2010/main" val="3448352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pic>
        <p:nvPicPr>
          <p:cNvPr id="3074" name="Picture 2"/>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75674" y="27974"/>
            <a:ext cx="2886682"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7467" y="1268760"/>
            <a:ext cx="5874286" cy="4457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70" y="4365104"/>
            <a:ext cx="328612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00282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4638"/>
            <a:ext cx="7772400" cy="850106"/>
          </a:xfrm>
        </p:spPr>
        <p:txBody>
          <a:bodyPr/>
          <a:lstStyle/>
          <a:p>
            <a:r>
              <a:rPr lang="es-AR" dirty="0"/>
              <a:t>Complicaciones</a:t>
            </a:r>
          </a:p>
        </p:txBody>
      </p:sp>
      <p:sp>
        <p:nvSpPr>
          <p:cNvPr id="3" name="2 Marcador de contenido"/>
          <p:cNvSpPr>
            <a:spLocks noGrp="1"/>
          </p:cNvSpPr>
          <p:nvPr>
            <p:ph sz="quarter" idx="1"/>
          </p:nvPr>
        </p:nvSpPr>
        <p:spPr>
          <a:xfrm>
            <a:off x="251520" y="1268760"/>
            <a:ext cx="8712968" cy="5256584"/>
          </a:xfrm>
        </p:spPr>
        <p:txBody>
          <a:bodyPr>
            <a:noAutofit/>
          </a:bodyPr>
          <a:lstStyle/>
          <a:p>
            <a:pPr>
              <a:buNone/>
            </a:pPr>
            <a:r>
              <a:rPr lang="es-AR" sz="1600" dirty="0">
                <a:latin typeface="Calibri" pitchFamily="34" charset="0"/>
              </a:rPr>
              <a:t>Dependiendo de la extensión del área afectada, pueden aparecer complicaciones:</a:t>
            </a:r>
          </a:p>
          <a:p>
            <a:pPr marL="271463" indent="-271463">
              <a:buSzPct val="100000"/>
              <a:buFont typeface="+mj-lt"/>
              <a:buAutoNum type="arabicPeriod"/>
            </a:pPr>
            <a:r>
              <a:rPr lang="es-AR" sz="1600" dirty="0">
                <a:latin typeface="Calibri" pitchFamily="34" charset="0"/>
              </a:rPr>
              <a:t>Rotura de la pared ventricular adelgazada. El sangrado al pericardio puede causar taponamiento pericárdico y por lo tanto mayor alteración en el bombeo cardíaco. Esto es más probable cuando el infarto es </a:t>
            </a:r>
            <a:r>
              <a:rPr lang="es-AR" sz="1600" dirty="0" err="1">
                <a:latin typeface="Calibri" pitchFamily="34" charset="0"/>
              </a:rPr>
              <a:t>transmural</a:t>
            </a:r>
            <a:r>
              <a:rPr lang="es-AR" sz="1600" dirty="0">
                <a:latin typeface="Calibri" pitchFamily="34" charset="0"/>
              </a:rPr>
              <a:t>. También puede ocurrir ruptura del septo interventricular si el infarto se localiza allí.</a:t>
            </a:r>
          </a:p>
          <a:p>
            <a:pPr marL="271463" indent="-271463">
              <a:buSzPct val="100000"/>
              <a:buFont typeface="+mj-lt"/>
              <a:buAutoNum type="arabicPeriod"/>
            </a:pPr>
            <a:r>
              <a:rPr lang="es-AR" sz="1600" dirty="0" err="1">
                <a:latin typeface="Calibri" pitchFamily="34" charset="0"/>
              </a:rPr>
              <a:t>Tromboembolismos</a:t>
            </a:r>
            <a:r>
              <a:rPr lang="es-AR" sz="1600" dirty="0">
                <a:latin typeface="Calibri" pitchFamily="34" charset="0"/>
              </a:rPr>
              <a:t> por el flujo alterado en la zona donde la pared ventricular no se contrae.</a:t>
            </a:r>
          </a:p>
          <a:p>
            <a:pPr marL="271463" indent="-271463">
              <a:buSzPct val="100000"/>
              <a:buFont typeface="+mj-lt"/>
              <a:buAutoNum type="arabicPeriod"/>
            </a:pPr>
            <a:r>
              <a:rPr lang="es-AR" sz="1600" dirty="0">
                <a:latin typeface="Calibri" pitchFamily="34" charset="0"/>
              </a:rPr>
              <a:t>Pericarditis — por el proceso inflamatorio, hay fricción pericárdica. Ocurre con frecuencia 1 o 2 días después del infarto.</a:t>
            </a:r>
          </a:p>
          <a:p>
            <a:pPr marL="271463" indent="-271463">
              <a:buSzPct val="100000"/>
              <a:buFont typeface="+mj-lt"/>
              <a:buAutoNum type="arabicPeriod"/>
            </a:pPr>
            <a:r>
              <a:rPr lang="es-AR" sz="1600" dirty="0">
                <a:latin typeface="Calibri" pitchFamily="34" charset="0"/>
              </a:rPr>
              <a:t>Arritmia — Común como resultado de la hipoxia, acidosis y conducción eléctrica alterada a través de la zona dañada y necrótica. Puede ser potencialmente letal y lleva a fibrilación ventricular.</a:t>
            </a:r>
          </a:p>
          <a:p>
            <a:pPr marL="271463" indent="-271463">
              <a:buSzPct val="100000"/>
              <a:buFont typeface="+mj-lt"/>
              <a:buAutoNum type="arabicPeriod"/>
            </a:pPr>
            <a:r>
              <a:rPr lang="es-AR" sz="1600" dirty="0">
                <a:latin typeface="Calibri" pitchFamily="34" charset="0"/>
              </a:rPr>
              <a:t>Función cardíaca reducida — Se debe a la contractilidad miocárdica reducida, disminución de la complacencia de la pared, disminución del volumen sistólico y aumento del volumen </a:t>
            </a:r>
            <a:r>
              <a:rPr lang="es-AR" sz="1600" dirty="0" err="1">
                <a:latin typeface="Calibri" pitchFamily="34" charset="0"/>
              </a:rPr>
              <a:t>telediastólico</a:t>
            </a:r>
            <a:r>
              <a:rPr lang="es-AR" sz="1600" dirty="0">
                <a:latin typeface="Calibri" pitchFamily="34" charset="0"/>
              </a:rPr>
              <a:t>.</a:t>
            </a:r>
          </a:p>
          <a:p>
            <a:pPr marL="271463" indent="-271463">
              <a:buSzPct val="100000"/>
              <a:buFont typeface="+mj-lt"/>
              <a:buAutoNum type="arabicPeriod"/>
            </a:pPr>
            <a:r>
              <a:rPr lang="es-AR" sz="1600" dirty="0">
                <a:latin typeface="Calibri" pitchFamily="34" charset="0"/>
              </a:rPr>
              <a:t>Falla cardíaca congestiva que puede resultar de un daño importante de la pared ventricular por lo que el corazón no puede bombear adecuadamente y aumenta la presión pre cardíaca (pulmones, hígado, bazo).</a:t>
            </a:r>
          </a:p>
          <a:p>
            <a:pPr marL="271463" indent="-271463">
              <a:buSzPct val="100000"/>
              <a:buFont typeface="+mj-lt"/>
              <a:buAutoNum type="arabicPeriod"/>
            </a:pPr>
            <a:r>
              <a:rPr lang="es-AR" sz="1600" dirty="0">
                <a:latin typeface="Calibri" pitchFamily="34" charset="0"/>
              </a:rPr>
              <a:t>Shock </a:t>
            </a:r>
            <a:r>
              <a:rPr lang="es-AR" sz="1600" dirty="0" err="1">
                <a:latin typeface="Calibri" pitchFamily="34" charset="0"/>
              </a:rPr>
              <a:t>cardiogénico</a:t>
            </a:r>
            <a:r>
              <a:rPr lang="es-AR" sz="1600" dirty="0">
                <a:latin typeface="Calibri" pitchFamily="34" charset="0"/>
              </a:rPr>
              <a:t> — Hipotensión muy manifiesta que resulta de daño extenso en el ventrículo izquierdo. La hipotensión dispara los mecanismos compensadores (simpático) que terminan incrementando el esfuerzo cardíaco y por lo tanto el daño y exacerban la pérdida de función. El shock se asocia con mortalidad superior al 80%.</a:t>
            </a:r>
          </a:p>
        </p:txBody>
      </p:sp>
    </p:spTree>
    <p:extLst>
      <p:ext uri="{BB962C8B-B14F-4D97-AF65-F5344CB8AC3E}">
        <p14:creationId xmlns:p14="http://schemas.microsoft.com/office/powerpoint/2010/main" val="5000796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sz="quarter" idx="1"/>
          </p:nvPr>
        </p:nvSpPr>
        <p:spPr/>
        <p:txBody>
          <a:bodyPr/>
          <a:lstStyle/>
          <a:p>
            <a:endParaRPr lang="es-AR"/>
          </a:p>
        </p:txBody>
      </p:sp>
      <p:pic>
        <p:nvPicPr>
          <p:cNvPr id="4098" name="Picture 2" descr="\\ENRIQUE-PC\Fisiopatologia\coronaria4.jpg"/>
          <p:cNvPicPr>
            <a:picLocks noChangeAspect="1" noChangeArrowheads="1"/>
          </p:cNvPicPr>
          <p:nvPr/>
        </p:nvPicPr>
        <p:blipFill>
          <a:blip r:embed="rId2" cstate="print"/>
          <a:srcRect/>
          <a:stretch>
            <a:fillRect/>
          </a:stretch>
        </p:blipFill>
        <p:spPr bwMode="auto">
          <a:xfrm>
            <a:off x="-1" y="332656"/>
            <a:ext cx="9066905" cy="6120680"/>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a:t>Mecanismos </a:t>
            </a:r>
            <a:r>
              <a:rPr lang="es-AR" dirty="0"/>
              <a:t>compensadores</a:t>
            </a:r>
          </a:p>
        </p:txBody>
      </p:sp>
      <p:sp>
        <p:nvSpPr>
          <p:cNvPr id="3" name="2 Marcador de contenido"/>
          <p:cNvSpPr>
            <a:spLocks noGrp="1"/>
          </p:cNvSpPr>
          <p:nvPr>
            <p:ph sz="quarter" idx="1"/>
          </p:nvPr>
        </p:nvSpPr>
        <p:spPr/>
        <p:txBody>
          <a:bodyPr>
            <a:normAutofit fontScale="92500" lnSpcReduction="20000"/>
          </a:bodyPr>
          <a:lstStyle/>
          <a:p>
            <a:pPr marL="0" indent="0">
              <a:buNone/>
            </a:pPr>
            <a:r>
              <a:rPr lang="es-AR" dirty="0"/>
              <a:t>Como resultado de la hipotensión y los cambios hemodinámicos que acompañan al IAM, se inician una serie de mecanismos compensatorios reflejos diseñados para mantener el gasto cardíaco y una adecuada perfusión tisular:</a:t>
            </a:r>
          </a:p>
          <a:p>
            <a:pPr marL="265113" indent="-265113">
              <a:buFont typeface="+mj-lt"/>
              <a:buAutoNum type="arabicPeriod"/>
            </a:pPr>
            <a:r>
              <a:rPr lang="es-AR" dirty="0"/>
              <a:t>Liberación de catecolaminas — Incrementan la frecuencia, la fuerza de contracción y la resistencia periférica. Pueden ser </a:t>
            </a:r>
            <a:r>
              <a:rPr lang="es-AR" dirty="0" err="1"/>
              <a:t>arritmogénicas</a:t>
            </a:r>
            <a:r>
              <a:rPr lang="es-AR" dirty="0"/>
              <a:t>.</a:t>
            </a:r>
          </a:p>
          <a:p>
            <a:pPr marL="265113" indent="-265113">
              <a:buFont typeface="+mj-lt"/>
              <a:buAutoNum type="arabicPeriod"/>
            </a:pPr>
            <a:r>
              <a:rPr lang="es-AR" dirty="0"/>
              <a:t>Activación del SRAA que lleva a </a:t>
            </a:r>
            <a:r>
              <a:rPr lang="es-AR" dirty="0" err="1"/>
              <a:t>vasocontricción</a:t>
            </a:r>
            <a:r>
              <a:rPr lang="es-AR" dirty="0"/>
              <a:t> periférica.</a:t>
            </a:r>
          </a:p>
          <a:p>
            <a:pPr marL="265113" indent="-265113">
              <a:buFont typeface="+mj-lt"/>
              <a:buAutoNum type="arabicPeriod"/>
            </a:pPr>
            <a:r>
              <a:rPr lang="es-AR" dirty="0"/>
              <a:t>Retención de sodio y agua por el riñón (reflejos locales y SRAA).</a:t>
            </a:r>
          </a:p>
          <a:p>
            <a:pPr marL="265113" indent="-265113">
              <a:buFont typeface="+mj-lt"/>
              <a:buAutoNum type="arabicPeriod"/>
            </a:pPr>
            <a:r>
              <a:rPr lang="es-AR" dirty="0"/>
              <a:t>Hipertrofia ventricular.</a:t>
            </a:r>
          </a:p>
          <a:p>
            <a:pPr marL="0" indent="0">
              <a:buNone/>
            </a:pPr>
            <a:r>
              <a:rPr lang="es-AR" dirty="0"/>
              <a:t>Desafortunadamente, estos cambios compensatorios puede incrementar la demanda de oxígeno y la carga de trabajo del corazón infartado y empeora la función cardíaca.</a:t>
            </a:r>
          </a:p>
        </p:txBody>
      </p:sp>
    </p:spTree>
    <p:extLst>
      <p:ext uri="{BB962C8B-B14F-4D97-AF65-F5344CB8AC3E}">
        <p14:creationId xmlns:p14="http://schemas.microsoft.com/office/powerpoint/2010/main" val="3077412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Miocarditis</a:t>
            </a:r>
            <a:endParaRPr lang="es-ES" dirty="0"/>
          </a:p>
        </p:txBody>
      </p:sp>
      <p:sp>
        <p:nvSpPr>
          <p:cNvPr id="3" name="2 Marcador de contenido"/>
          <p:cNvSpPr>
            <a:spLocks noGrp="1"/>
          </p:cNvSpPr>
          <p:nvPr>
            <p:ph sz="quarter" idx="1"/>
          </p:nvPr>
        </p:nvSpPr>
        <p:spPr>
          <a:xfrm>
            <a:off x="395536" y="1447800"/>
            <a:ext cx="8291264" cy="4933528"/>
          </a:xfrm>
        </p:spPr>
        <p:txBody>
          <a:bodyPr>
            <a:normAutofit fontScale="85000" lnSpcReduction="20000"/>
          </a:bodyPr>
          <a:lstStyle/>
          <a:p>
            <a:pPr>
              <a:buNone/>
            </a:pPr>
            <a:r>
              <a:rPr lang="es-AR" dirty="0"/>
              <a:t>Es una inflamación del miocardio con daño resultante no asociada a isquemia (que produce inflamación secundaria).</a:t>
            </a:r>
          </a:p>
          <a:p>
            <a:pPr>
              <a:buNone/>
            </a:pPr>
            <a:r>
              <a:rPr lang="es-AR" dirty="0"/>
              <a:t>Puede ser causada por:</a:t>
            </a:r>
          </a:p>
          <a:p>
            <a:r>
              <a:rPr lang="es-AR" dirty="0"/>
              <a:t>Infecciones virales por </a:t>
            </a:r>
            <a:r>
              <a:rPr lang="es-AR" i="1" dirty="0" err="1"/>
              <a:t>Coxsackie</a:t>
            </a:r>
            <a:r>
              <a:rPr lang="es-AR" i="1" dirty="0"/>
              <a:t> A o B </a:t>
            </a:r>
            <a:r>
              <a:rPr lang="es-AR" dirty="0"/>
              <a:t>y</a:t>
            </a:r>
            <a:r>
              <a:rPr lang="es-AR" i="1" dirty="0"/>
              <a:t> </a:t>
            </a:r>
            <a:r>
              <a:rPr lang="es-AR" dirty="0"/>
              <a:t>menos comúnmente </a:t>
            </a:r>
            <a:r>
              <a:rPr lang="es-AR" i="1" dirty="0" err="1"/>
              <a:t>citomegalovirus</a:t>
            </a:r>
            <a:r>
              <a:rPr lang="es-AR" i="1" dirty="0"/>
              <a:t>, HIV.</a:t>
            </a:r>
          </a:p>
          <a:p>
            <a:r>
              <a:rPr lang="es-AR" dirty="0"/>
              <a:t>Infecciones bacterianas</a:t>
            </a:r>
            <a:r>
              <a:rPr lang="es-AR" i="1" dirty="0"/>
              <a:t>: </a:t>
            </a:r>
            <a:r>
              <a:rPr lang="es-AR" i="1" dirty="0" err="1"/>
              <a:t>Borrelia</a:t>
            </a:r>
            <a:r>
              <a:rPr lang="es-AR" i="1" dirty="0"/>
              <a:t> </a:t>
            </a:r>
            <a:r>
              <a:rPr lang="es-AR" i="1" dirty="0" err="1"/>
              <a:t>burgdorferi</a:t>
            </a:r>
            <a:r>
              <a:rPr lang="es-AR" i="1" dirty="0"/>
              <a:t> (</a:t>
            </a:r>
            <a:r>
              <a:rPr lang="es-AR" dirty="0" err="1"/>
              <a:t>Enf</a:t>
            </a:r>
            <a:r>
              <a:rPr lang="es-AR" dirty="0"/>
              <a:t>. De </a:t>
            </a:r>
            <a:r>
              <a:rPr lang="es-AR" dirty="0" err="1"/>
              <a:t>Lyme</a:t>
            </a:r>
            <a:r>
              <a:rPr lang="es-AR" i="1" dirty="0"/>
              <a:t>), </a:t>
            </a:r>
            <a:r>
              <a:rPr lang="es-AR" dirty="0"/>
              <a:t>fiebre reumática (post-estreptococo)</a:t>
            </a:r>
          </a:p>
          <a:p>
            <a:r>
              <a:rPr lang="es-AR" dirty="0"/>
              <a:t>Parásitos</a:t>
            </a:r>
            <a:r>
              <a:rPr lang="es-AR" i="1" dirty="0"/>
              <a:t>:</a:t>
            </a:r>
            <a:r>
              <a:rPr lang="es-AR" dirty="0"/>
              <a:t> </a:t>
            </a:r>
            <a:r>
              <a:rPr lang="es-AR" b="1" i="1" dirty="0"/>
              <a:t>Tripanosoma </a:t>
            </a:r>
            <a:r>
              <a:rPr lang="es-AR" b="1" i="1" dirty="0" err="1"/>
              <a:t>cruzi</a:t>
            </a:r>
            <a:r>
              <a:rPr lang="es-AR" i="1" dirty="0"/>
              <a:t>, Toxoplasma </a:t>
            </a:r>
            <a:r>
              <a:rPr lang="es-AR" i="1" dirty="0" err="1"/>
              <a:t>gondii</a:t>
            </a:r>
            <a:r>
              <a:rPr lang="es-AR" i="1" dirty="0"/>
              <a:t>, </a:t>
            </a:r>
            <a:r>
              <a:rPr lang="es-AR" i="1" dirty="0" err="1"/>
              <a:t>Thychinela</a:t>
            </a:r>
            <a:r>
              <a:rPr lang="es-AR" i="1" dirty="0"/>
              <a:t> </a:t>
            </a:r>
            <a:r>
              <a:rPr lang="es-AR" i="1" dirty="0" err="1"/>
              <a:t>spiralis</a:t>
            </a:r>
            <a:endParaRPr lang="es-AR" i="1" dirty="0"/>
          </a:p>
          <a:p>
            <a:r>
              <a:rPr lang="es-AR" dirty="0"/>
              <a:t>Otras: lupus eritematoso sistémico, hipersensibilidad a drogas (</a:t>
            </a:r>
            <a:r>
              <a:rPr lang="es-AR" dirty="0" err="1"/>
              <a:t>metildopa</a:t>
            </a:r>
            <a:r>
              <a:rPr lang="es-AR" dirty="0"/>
              <a:t>- sulfonamidas), rechazo de </a:t>
            </a:r>
            <a:r>
              <a:rPr lang="es-AR" dirty="0" err="1"/>
              <a:t>transplante</a:t>
            </a:r>
            <a:r>
              <a:rPr lang="es-AR" dirty="0"/>
              <a:t>.</a:t>
            </a:r>
          </a:p>
          <a:p>
            <a:pPr>
              <a:buNone/>
            </a:pPr>
            <a:r>
              <a:rPr lang="es-AR" i="1" dirty="0"/>
              <a:t>Manifestaciones:</a:t>
            </a:r>
          </a:p>
          <a:p>
            <a:r>
              <a:rPr lang="es-AR" dirty="0"/>
              <a:t>Puede ser inicialmente asintomática o presentarse con síntomas tipo gripe en la etapa aguda</a:t>
            </a:r>
          </a:p>
          <a:p>
            <a:r>
              <a:rPr lang="es-AR" dirty="0"/>
              <a:t>Puede progresar a agrandamiento cardíaco o insuficiencia cardíaca si la inflamación se </a:t>
            </a:r>
            <a:r>
              <a:rPr lang="es-AR" dirty="0" err="1"/>
              <a:t>cronifica</a:t>
            </a:r>
            <a:endParaRPr lang="es-A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4638"/>
            <a:ext cx="7772400" cy="706090"/>
          </a:xfrm>
        </p:spPr>
        <p:txBody>
          <a:bodyPr>
            <a:normAutofit fontScale="90000"/>
          </a:bodyPr>
          <a:lstStyle/>
          <a:p>
            <a:r>
              <a:rPr lang="es-AR" dirty="0"/>
              <a:t>Miocarditis </a:t>
            </a:r>
            <a:r>
              <a:rPr lang="es-AR" dirty="0" err="1"/>
              <a:t>chagásica</a:t>
            </a:r>
            <a:endParaRPr lang="es-AR" dirty="0"/>
          </a:p>
        </p:txBody>
      </p:sp>
      <p:sp>
        <p:nvSpPr>
          <p:cNvPr id="3" name="2 Marcador de contenido"/>
          <p:cNvSpPr>
            <a:spLocks noGrp="1"/>
          </p:cNvSpPr>
          <p:nvPr>
            <p:ph sz="quarter" idx="1"/>
          </p:nvPr>
        </p:nvSpPr>
        <p:spPr>
          <a:xfrm>
            <a:off x="251520" y="1052736"/>
            <a:ext cx="8640960" cy="5544616"/>
          </a:xfrm>
        </p:spPr>
        <p:txBody>
          <a:bodyPr>
            <a:noAutofit/>
          </a:bodyPr>
          <a:lstStyle/>
          <a:p>
            <a:r>
              <a:rPr lang="es-AR" sz="1700" dirty="0">
                <a:latin typeface="Calibri" pitchFamily="34" charset="0"/>
              </a:rPr>
              <a:t>Existen 4 teorías sobre la fisiopatología de la miocardiopatía </a:t>
            </a:r>
            <a:r>
              <a:rPr lang="es-AR" sz="1700" dirty="0" err="1">
                <a:latin typeface="Calibri" pitchFamily="34" charset="0"/>
              </a:rPr>
              <a:t>chagásica</a:t>
            </a:r>
            <a:r>
              <a:rPr lang="es-AR" sz="1700" dirty="0">
                <a:latin typeface="Calibri" pitchFamily="34" charset="0"/>
              </a:rPr>
              <a:t>:</a:t>
            </a:r>
          </a:p>
          <a:p>
            <a:pPr marL="727075"/>
            <a:r>
              <a:rPr lang="es-AR" sz="1700" dirty="0" err="1">
                <a:latin typeface="Calibri" pitchFamily="34" charset="0"/>
              </a:rPr>
              <a:t>Disautonomía</a:t>
            </a:r>
            <a:r>
              <a:rPr lang="es-AR" sz="1700" dirty="0">
                <a:latin typeface="Calibri" pitchFamily="34" charset="0"/>
              </a:rPr>
              <a:t>, </a:t>
            </a:r>
          </a:p>
          <a:p>
            <a:pPr marL="727075"/>
            <a:r>
              <a:rPr lang="es-AR" sz="1700" dirty="0">
                <a:latin typeface="Calibri" pitchFamily="34" charset="0"/>
              </a:rPr>
              <a:t>Teoría </a:t>
            </a:r>
            <a:r>
              <a:rPr lang="es-AR" sz="1700" dirty="0" err="1">
                <a:latin typeface="Calibri" pitchFamily="34" charset="0"/>
              </a:rPr>
              <a:t>microvascular</a:t>
            </a:r>
            <a:r>
              <a:rPr lang="es-AR" sz="1700" dirty="0">
                <a:latin typeface="Calibri" pitchFamily="34" charset="0"/>
              </a:rPr>
              <a:t>, </a:t>
            </a:r>
          </a:p>
          <a:p>
            <a:pPr marL="727075"/>
            <a:r>
              <a:rPr lang="es-AR" sz="1700" dirty="0">
                <a:latin typeface="Calibri" pitchFamily="34" charset="0"/>
              </a:rPr>
              <a:t>Daño miocárdico  por efecto directo del parásito  </a:t>
            </a:r>
          </a:p>
          <a:p>
            <a:pPr marL="727075"/>
            <a:r>
              <a:rPr lang="es-AR" sz="1700" dirty="0">
                <a:latin typeface="Calibri" pitchFamily="34" charset="0"/>
              </a:rPr>
              <a:t>Mecanismo inmunológico</a:t>
            </a:r>
          </a:p>
          <a:p>
            <a:r>
              <a:rPr lang="es-AR" sz="1700" dirty="0">
                <a:latin typeface="Calibri" pitchFamily="34" charset="0"/>
              </a:rPr>
              <a:t>El paciente presenta daño ganglionar con infiltrados inflamatorios </a:t>
            </a:r>
            <a:r>
              <a:rPr lang="es-AR" sz="1700" dirty="0" err="1">
                <a:latin typeface="Calibri" pitchFamily="34" charset="0"/>
              </a:rPr>
              <a:t>periganglionares</a:t>
            </a:r>
            <a:r>
              <a:rPr lang="es-AR" sz="1700" dirty="0">
                <a:latin typeface="Calibri" pitchFamily="34" charset="0"/>
              </a:rPr>
              <a:t> con predominante daño parasimpático (</a:t>
            </a:r>
            <a:r>
              <a:rPr lang="es-AR" sz="1700" dirty="0" err="1">
                <a:latin typeface="Calibri" pitchFamily="34" charset="0"/>
              </a:rPr>
              <a:t>disautonomía</a:t>
            </a:r>
            <a:r>
              <a:rPr lang="es-AR" sz="1700" dirty="0">
                <a:latin typeface="Calibri" pitchFamily="34" charset="0"/>
              </a:rPr>
              <a:t>), hay alteración en los vasos pequeños (vasoconstricción anormal) con signos de isquemia de bajo grado (signos de necrosis en ECG, a veces dolor precordial) y hay presencia de parásitos en células cardíacas. </a:t>
            </a:r>
          </a:p>
          <a:p>
            <a:r>
              <a:rPr lang="es-AR" sz="1700" dirty="0">
                <a:latin typeface="Calibri" pitchFamily="34" charset="0"/>
              </a:rPr>
              <a:t>Sin embargo la teoría que mejor explica es la existencia de un mecanismo Inmunológico mediado probablemente por reacción cruzada de los mediadores inmunes dirigidos contra el parásito  hacia estructuras miocárdicas. Hay un infiltrado inflamatorio compuesto predominantemente por células mononucleares y además hay  inmunoglobulinas y complemento en el tejido miocárdico. Se han encontrado Linfocitos T específicos para tripanosoma en biopsia </a:t>
            </a:r>
            <a:r>
              <a:rPr lang="es-AR" sz="1700" dirty="0" err="1">
                <a:latin typeface="Calibri" pitchFamily="34" charset="0"/>
              </a:rPr>
              <a:t>endomiocárdica</a:t>
            </a:r>
            <a:r>
              <a:rPr lang="es-AR" sz="1700" dirty="0">
                <a:latin typeface="Calibri" pitchFamily="34" charset="0"/>
              </a:rPr>
              <a:t>. Existen en plasma anticuerpos que tendrían una reacción cruzada entre la cadena pesada de </a:t>
            </a:r>
            <a:r>
              <a:rPr lang="es-AR" sz="1700" dirty="0" err="1">
                <a:latin typeface="Calibri" pitchFamily="34" charset="0"/>
              </a:rPr>
              <a:t>miosina</a:t>
            </a:r>
            <a:r>
              <a:rPr lang="es-AR" sz="1700" dirty="0">
                <a:latin typeface="Calibri" pitchFamily="34" charset="0"/>
              </a:rPr>
              <a:t> cardiaca y la proteína B13 del Tripanosoma, como también reacciones cruzadas entre el tripanosoma y la proteína P </a:t>
            </a:r>
            <a:r>
              <a:rPr lang="es-AR" sz="1700" dirty="0" err="1">
                <a:latin typeface="Calibri" pitchFamily="34" charset="0"/>
              </a:rPr>
              <a:t>ribosomal</a:t>
            </a:r>
            <a:r>
              <a:rPr lang="es-AR" sz="1700" dirty="0">
                <a:latin typeface="Calibri" pitchFamily="34" charset="0"/>
              </a:rPr>
              <a:t> humana o receptores Beta1 adrenérgicos. </a:t>
            </a:r>
          </a:p>
          <a:p>
            <a:endParaRPr lang="es-AR" sz="1700" dirty="0">
              <a:latin typeface="Calibri" pitchFamily="34" charset="0"/>
            </a:endParaRPr>
          </a:p>
        </p:txBody>
      </p:sp>
    </p:spTree>
    <p:extLst>
      <p:ext uri="{BB962C8B-B14F-4D97-AF65-F5344CB8AC3E}">
        <p14:creationId xmlns:p14="http://schemas.microsoft.com/office/powerpoint/2010/main" val="2366681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4638"/>
            <a:ext cx="7772400" cy="706090"/>
          </a:xfrm>
        </p:spPr>
        <p:txBody>
          <a:bodyPr>
            <a:normAutofit fontScale="90000"/>
          </a:bodyPr>
          <a:lstStyle/>
          <a:p>
            <a:r>
              <a:rPr lang="es-AR" dirty="0"/>
              <a:t>Manifestaciones clínicas</a:t>
            </a:r>
          </a:p>
        </p:txBody>
      </p:sp>
      <p:sp>
        <p:nvSpPr>
          <p:cNvPr id="3" name="2 Marcador de contenido"/>
          <p:cNvSpPr>
            <a:spLocks noGrp="1"/>
          </p:cNvSpPr>
          <p:nvPr>
            <p:ph sz="quarter" idx="1"/>
          </p:nvPr>
        </p:nvSpPr>
        <p:spPr>
          <a:xfrm>
            <a:off x="467544" y="1052736"/>
            <a:ext cx="8219256" cy="5544616"/>
          </a:xfrm>
        </p:spPr>
        <p:txBody>
          <a:bodyPr>
            <a:noAutofit/>
          </a:bodyPr>
          <a:lstStyle/>
          <a:p>
            <a:r>
              <a:rPr lang="es-AR" sz="1700" dirty="0">
                <a:latin typeface="Calibri" pitchFamily="34" charset="0"/>
              </a:rPr>
              <a:t>Como se trata de una </a:t>
            </a:r>
            <a:r>
              <a:rPr lang="es-AR" sz="1700" dirty="0" err="1">
                <a:latin typeface="Calibri" pitchFamily="34" charset="0"/>
              </a:rPr>
              <a:t>panmiocarditis</a:t>
            </a:r>
            <a:r>
              <a:rPr lang="es-AR" sz="1700" dirty="0">
                <a:latin typeface="Calibri" pitchFamily="34" charset="0"/>
              </a:rPr>
              <a:t>, de un proceso </a:t>
            </a:r>
            <a:r>
              <a:rPr lang="es-AR" sz="1700" dirty="0" err="1">
                <a:latin typeface="Calibri" pitchFamily="34" charset="0"/>
              </a:rPr>
              <a:t>microfocal</a:t>
            </a:r>
            <a:r>
              <a:rPr lang="es-AR" sz="1700" dirty="0">
                <a:latin typeface="Calibri" pitchFamily="34" charset="0"/>
              </a:rPr>
              <a:t> y diseminado que va  afectando de manera </a:t>
            </a:r>
            <a:r>
              <a:rPr lang="es-AR" sz="1700" b="1" dirty="0">
                <a:latin typeface="Calibri" pitchFamily="34" charset="0"/>
              </a:rPr>
              <a:t>progresiva</a:t>
            </a:r>
            <a:r>
              <a:rPr lang="es-AR" sz="1700" dirty="0">
                <a:latin typeface="Calibri" pitchFamily="34" charset="0"/>
              </a:rPr>
              <a:t> las fibras  de todas las secciones del miocardio, puede expresarse en una amplia variedad de  formas clínicas. </a:t>
            </a:r>
          </a:p>
          <a:p>
            <a:r>
              <a:rPr lang="es-AR" sz="1700" dirty="0">
                <a:latin typeface="Calibri" pitchFamily="34" charset="0"/>
              </a:rPr>
              <a:t>Los pacientes con leve daño miocárdico  pueden permanecer </a:t>
            </a:r>
            <a:r>
              <a:rPr lang="es-AR" sz="1700" b="1" dirty="0">
                <a:latin typeface="Calibri" pitchFamily="34" charset="0"/>
              </a:rPr>
              <a:t>asintomáticos e ignorar su padecimiento</a:t>
            </a:r>
            <a:r>
              <a:rPr lang="es-AR" sz="1700" dirty="0">
                <a:latin typeface="Calibri" pitchFamily="34" charset="0"/>
              </a:rPr>
              <a:t>. La mayoría lo descubre ante un control clínico o serológico efectuado en un banco de sangre por examen prenatal </a:t>
            </a:r>
            <a:r>
              <a:rPr lang="es-AR" sz="1700" dirty="0" err="1">
                <a:latin typeface="Calibri" pitchFamily="34" charset="0"/>
              </a:rPr>
              <a:t>preocupacional</a:t>
            </a:r>
            <a:r>
              <a:rPr lang="es-AR" sz="1700" dirty="0">
                <a:latin typeface="Calibri" pitchFamily="34" charset="0"/>
              </a:rPr>
              <a:t> o laboral. </a:t>
            </a:r>
          </a:p>
          <a:p>
            <a:r>
              <a:rPr lang="es-AR" sz="1700" dirty="0">
                <a:latin typeface="Calibri" pitchFamily="34" charset="0"/>
              </a:rPr>
              <a:t>Cuando el daño es mayor y hay trastornos de  la motilidad parietal o evidencias electrocardiográficas de lesión en del sistema </a:t>
            </a:r>
            <a:r>
              <a:rPr lang="es-AR" sz="1700" dirty="0" err="1">
                <a:latin typeface="Calibri" pitchFamily="34" charset="0"/>
              </a:rPr>
              <a:t>His-Purkinje</a:t>
            </a:r>
            <a:r>
              <a:rPr lang="es-AR" sz="1700" dirty="0">
                <a:latin typeface="Calibri" pitchFamily="34" charset="0"/>
              </a:rPr>
              <a:t> puede alterarse la función  ventricular global. El cuadro clínico puede ser dominado por  síntomas dependientes de </a:t>
            </a:r>
            <a:r>
              <a:rPr lang="es-AR" sz="1700" b="1" dirty="0" err="1">
                <a:latin typeface="Calibri" pitchFamily="34" charset="0"/>
              </a:rPr>
              <a:t>taqui</a:t>
            </a:r>
            <a:r>
              <a:rPr lang="es-AR" sz="1700" b="1" dirty="0">
                <a:latin typeface="Calibri" pitchFamily="34" charset="0"/>
              </a:rPr>
              <a:t> o  </a:t>
            </a:r>
            <a:r>
              <a:rPr lang="es-AR" sz="1700" b="1" dirty="0" err="1">
                <a:latin typeface="Calibri" pitchFamily="34" charset="0"/>
              </a:rPr>
              <a:t>bradiarritmias</a:t>
            </a:r>
            <a:r>
              <a:rPr lang="es-AR" sz="1700" b="1" dirty="0">
                <a:latin typeface="Calibri" pitchFamily="34" charset="0"/>
              </a:rPr>
              <a:t> como palpitaciones, disnea,  mareos y sincope</a:t>
            </a:r>
            <a:r>
              <a:rPr lang="es-AR" sz="1700" dirty="0">
                <a:latin typeface="Calibri" pitchFamily="34" charset="0"/>
              </a:rPr>
              <a:t>. Aquí también pueden permanecer asintomáticos o presentar </a:t>
            </a:r>
            <a:r>
              <a:rPr lang="es-AR" sz="1700" dirty="0" err="1">
                <a:latin typeface="Calibri" pitchFamily="34" charset="0"/>
              </a:rPr>
              <a:t>precordalgia</a:t>
            </a:r>
            <a:r>
              <a:rPr lang="es-AR" sz="1700" dirty="0">
                <a:latin typeface="Calibri" pitchFamily="34" charset="0"/>
              </a:rPr>
              <a:t> o síntomas inespecíficos  (</a:t>
            </a:r>
            <a:r>
              <a:rPr lang="es-AR" sz="1700" b="1" dirty="0">
                <a:latin typeface="Calibri" pitchFamily="34" charset="0"/>
              </a:rPr>
              <a:t>fatigabilidad, debilidad</a:t>
            </a:r>
            <a:r>
              <a:rPr lang="es-AR" sz="1700" dirty="0">
                <a:latin typeface="Calibri" pitchFamily="34" charset="0"/>
              </a:rPr>
              <a:t>). El </a:t>
            </a:r>
            <a:r>
              <a:rPr lang="es-AR" sz="1700" b="1" dirty="0">
                <a:latin typeface="Calibri" pitchFamily="34" charset="0"/>
              </a:rPr>
              <a:t>dolor torácico </a:t>
            </a:r>
            <a:r>
              <a:rPr lang="es-AR" sz="1700" dirty="0">
                <a:latin typeface="Calibri" pitchFamily="34" charset="0"/>
              </a:rPr>
              <a:t>suele ser vago, poco localizado,  independiente del ejercicio y atípico de la  isquemia miocárdico.  Sin embargo, la severidad de los síntomas  no siempre se correlaciona con el grado de anormalidad estructural presente.</a:t>
            </a:r>
          </a:p>
          <a:p>
            <a:r>
              <a:rPr lang="es-AR" sz="1700" dirty="0">
                <a:latin typeface="Calibri" pitchFamily="34" charset="0"/>
              </a:rPr>
              <a:t>Pronóstico y factores de riesgo: La infección con </a:t>
            </a:r>
            <a:r>
              <a:rPr lang="es-AR" sz="1700" i="1" dirty="0" err="1">
                <a:latin typeface="Calibri" pitchFamily="34" charset="0"/>
              </a:rPr>
              <a:t>Trypanosoma</a:t>
            </a:r>
            <a:r>
              <a:rPr lang="es-AR" sz="1700" i="1" dirty="0">
                <a:latin typeface="Calibri" pitchFamily="34" charset="0"/>
              </a:rPr>
              <a:t> </a:t>
            </a:r>
            <a:r>
              <a:rPr lang="es-AR" sz="1700" i="1" dirty="0" err="1">
                <a:latin typeface="Calibri" pitchFamily="34" charset="0"/>
              </a:rPr>
              <a:t>cruzi</a:t>
            </a:r>
            <a:r>
              <a:rPr lang="es-AR" sz="1700" dirty="0">
                <a:latin typeface="Calibri" pitchFamily="34" charset="0"/>
              </a:rPr>
              <a:t> acorta  significativamente la expectativa de vida. En las áreas endémicas es la primera causa de  muerte entre los individuos de 25 a 50 años. La mortalidad se relaciona con la severidad de la miocardiopatía, puede deberse a </a:t>
            </a:r>
            <a:r>
              <a:rPr lang="es-AR" sz="1700" i="1" dirty="0">
                <a:latin typeface="Calibri" pitchFamily="34" charset="0"/>
              </a:rPr>
              <a:t>insuficiencia cardíaca o a muerte súbita (arritmia</a:t>
            </a:r>
            <a:r>
              <a:rPr lang="es-AR" sz="1700" dirty="0">
                <a:latin typeface="Calibri" pitchFamily="34" charset="0"/>
              </a:rPr>
              <a:t>). </a:t>
            </a:r>
          </a:p>
          <a:p>
            <a:endParaRPr lang="es-AR" sz="1700" dirty="0">
              <a:latin typeface="Calibri" pitchFamily="34" charset="0"/>
            </a:endParaRPr>
          </a:p>
        </p:txBody>
      </p:sp>
    </p:spTree>
    <p:extLst>
      <p:ext uri="{BB962C8B-B14F-4D97-AF65-F5344CB8AC3E}">
        <p14:creationId xmlns:p14="http://schemas.microsoft.com/office/powerpoint/2010/main" val="3203516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sz="quarter" idx="1"/>
          </p:nvPr>
        </p:nvSpPr>
        <p:spPr/>
        <p:txBody>
          <a:bodyPr/>
          <a:lstStyle/>
          <a:p>
            <a:endParaRPr lang="es-AR"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4850" y="261938"/>
            <a:ext cx="7734300" cy="633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5996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Cardiomiopatías</a:t>
            </a:r>
            <a:endParaRPr lang="es-ES" dirty="0"/>
          </a:p>
        </p:txBody>
      </p:sp>
      <p:sp>
        <p:nvSpPr>
          <p:cNvPr id="3" name="2 Marcador de contenido"/>
          <p:cNvSpPr>
            <a:spLocks noGrp="1"/>
          </p:cNvSpPr>
          <p:nvPr>
            <p:ph sz="quarter" idx="1"/>
          </p:nvPr>
        </p:nvSpPr>
        <p:spPr>
          <a:xfrm>
            <a:off x="899592" y="1844824"/>
            <a:ext cx="7772400" cy="4572000"/>
          </a:xfrm>
        </p:spPr>
        <p:txBody>
          <a:bodyPr>
            <a:normAutofit/>
          </a:bodyPr>
          <a:lstStyle/>
          <a:p>
            <a:pPr>
              <a:buNone/>
            </a:pPr>
            <a:r>
              <a:rPr lang="es-AR" dirty="0"/>
              <a:t>Enfermedades del músculo cardíaco que puede ser idiopática o secundaria a enfermedad </a:t>
            </a:r>
            <a:r>
              <a:rPr lang="es-AR" dirty="0" err="1"/>
              <a:t>cardiovascualar</a:t>
            </a:r>
            <a:endParaRPr lang="es-AR" dirty="0"/>
          </a:p>
          <a:p>
            <a:pPr>
              <a:buNone/>
            </a:pPr>
            <a:r>
              <a:rPr lang="es-AR" dirty="0"/>
              <a:t>Las cardiomiopatías se clarifican en tres tipos distintos:</a:t>
            </a:r>
          </a:p>
          <a:p>
            <a:r>
              <a:rPr lang="es-AR" i="1" dirty="0"/>
              <a:t>dilatada, </a:t>
            </a:r>
          </a:p>
          <a:p>
            <a:r>
              <a:rPr lang="es-AR" i="1" dirty="0"/>
              <a:t>hipertrófica</a:t>
            </a:r>
          </a:p>
          <a:p>
            <a:r>
              <a:rPr lang="es-AR" i="1" dirty="0"/>
              <a:t>constrictiva</a:t>
            </a:r>
          </a:p>
          <a:p>
            <a:endParaRPr lang="es-A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dad">
  <a:themeElements>
    <a:clrScheme name="Equida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dad">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dad">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934</TotalTime>
  <Words>3416</Words>
  <Application>Microsoft Office PowerPoint</Application>
  <PresentationFormat>On-screen Show (4:3)</PresentationFormat>
  <Paragraphs>159</Paragraphs>
  <Slides>42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Calibri</vt:lpstr>
      <vt:lpstr>Franklin Gothic Book</vt:lpstr>
      <vt:lpstr>Perpetua</vt:lpstr>
      <vt:lpstr>Wingdings 2</vt:lpstr>
      <vt:lpstr>Equidad</vt:lpstr>
      <vt:lpstr>Enfermedades del corazón I</vt:lpstr>
      <vt:lpstr>PowerPoint Presentation</vt:lpstr>
      <vt:lpstr>Electrocardiograma</vt:lpstr>
      <vt:lpstr>PowerPoint Presentation</vt:lpstr>
      <vt:lpstr>Miocarditis</vt:lpstr>
      <vt:lpstr>Miocarditis chagásica</vt:lpstr>
      <vt:lpstr>Manifestaciones clínicas</vt:lpstr>
      <vt:lpstr>PowerPoint Presentation</vt:lpstr>
      <vt:lpstr>Cardiomiopatías</vt:lpstr>
      <vt:lpstr>PowerPoint Presentation</vt:lpstr>
      <vt:lpstr>Miocardiopatía dilatadas</vt:lpstr>
      <vt:lpstr>PowerPoint Presentation</vt:lpstr>
      <vt:lpstr>Miocardiopatía hipertrófica</vt:lpstr>
      <vt:lpstr>PowerPoint Presentation</vt:lpstr>
      <vt:lpstr>Miocardiopatía restrictiva</vt:lpstr>
      <vt:lpstr>Enfermedades del endocardio</vt:lpstr>
      <vt:lpstr>Endocarditis infecciosa  - Patogénesis</vt:lpstr>
      <vt:lpstr>PowerPoint Presentation</vt:lpstr>
      <vt:lpstr>Cuadro clínico</vt:lpstr>
      <vt:lpstr>Enfermedad reumática cardíaca</vt:lpstr>
      <vt:lpstr>Patología de las válvulas cardíacas</vt:lpstr>
      <vt:lpstr>Estenosis</vt:lpstr>
      <vt:lpstr>PowerPoint Presentation</vt:lpstr>
      <vt:lpstr>PowerPoint Presentation</vt:lpstr>
      <vt:lpstr>PowerPoint Presentation</vt:lpstr>
      <vt:lpstr>Válvulas insuficientes</vt:lpstr>
      <vt:lpstr>PowerPoint Presentation</vt:lpstr>
      <vt:lpstr>PowerPoint Presentation</vt:lpstr>
      <vt:lpstr>Prolapso de la válvula mitral</vt:lpstr>
      <vt:lpstr>Isquemia miocárdica</vt:lpstr>
      <vt:lpstr>PowerPoint Presentation</vt:lpstr>
      <vt:lpstr>PowerPoint Presentation</vt:lpstr>
      <vt:lpstr>Fisiopatología</vt:lpstr>
      <vt:lpstr>PowerPoint Presentation</vt:lpstr>
      <vt:lpstr>Manifestaciones clínicas</vt:lpstr>
      <vt:lpstr>Infarto agudo de miocardio</vt:lpstr>
      <vt:lpstr>PowerPoint Presentation</vt:lpstr>
      <vt:lpstr>PowerPoint Presentation</vt:lpstr>
      <vt:lpstr>Manifestaciones</vt:lpstr>
      <vt:lpstr>Complicaciones</vt:lpstr>
      <vt:lpstr>PowerPoint Presentation</vt:lpstr>
      <vt:lpstr>Mecanismos compensadores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Enfermedades del miocardio</dc:title>
  <dc:creator>Enrique</dc:creator>
  <cp:lastModifiedBy>Enrique Sánchez Pozzi</cp:lastModifiedBy>
  <cp:revision>80</cp:revision>
  <dcterms:created xsi:type="dcterms:W3CDTF">2013-04-20T23:20:34Z</dcterms:created>
  <dcterms:modified xsi:type="dcterms:W3CDTF">2018-10-01T15:12:17Z</dcterms:modified>
</cp:coreProperties>
</file>