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9" r:id="rId2"/>
    <p:sldId id="310" r:id="rId3"/>
    <p:sldId id="311" r:id="rId4"/>
    <p:sldId id="312" r:id="rId5"/>
    <p:sldId id="313" r:id="rId6"/>
    <p:sldId id="289" r:id="rId7"/>
    <p:sldId id="307" r:id="rId8"/>
    <p:sldId id="308" r:id="rId9"/>
    <p:sldId id="257" r:id="rId10"/>
    <p:sldId id="300" r:id="rId11"/>
    <p:sldId id="301" r:id="rId12"/>
    <p:sldId id="294" r:id="rId13"/>
    <p:sldId id="302" r:id="rId14"/>
    <p:sldId id="296" r:id="rId15"/>
    <p:sldId id="297" r:id="rId16"/>
    <p:sldId id="258" r:id="rId17"/>
    <p:sldId id="291" r:id="rId18"/>
    <p:sldId id="304" r:id="rId19"/>
    <p:sldId id="292" r:id="rId20"/>
    <p:sldId id="303" r:id="rId21"/>
    <p:sldId id="305" r:id="rId22"/>
    <p:sldId id="298" r:id="rId23"/>
    <p:sldId id="268" r:id="rId24"/>
    <p:sldId id="299" r:id="rId25"/>
    <p:sldId id="259" r:id="rId26"/>
    <p:sldId id="306" r:id="rId27"/>
    <p:sldId id="269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6" autoAdjust="0"/>
    <p:restoredTop sz="97007" autoAdjust="0"/>
  </p:normalViewPr>
  <p:slideViewPr>
    <p:cSldViewPr>
      <p:cViewPr varScale="1">
        <p:scale>
          <a:sx n="111" d="100"/>
          <a:sy n="111" d="100"/>
        </p:scale>
        <p:origin x="21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9D5CC-92A0-43EC-B3FC-FEC3CA7080EE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F7A8-A6E2-4857-9EF0-9E752922CE8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7FFC2D-870E-A441-9299-810A48141E78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x-none">
              <a:latin typeface="Arial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AR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1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5B10-00CF-4552-9D9E-94693E9F1FC9}" type="datetimeFigureOut">
              <a:rPr lang="es-AR" smtClean="0"/>
              <a:pPr/>
              <a:t>17/10/19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395288" y="1500188"/>
            <a:ext cx="84978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Las </a:t>
            </a:r>
            <a:r>
              <a:rPr lang="es-AR" sz="2200" dirty="0">
                <a:latin typeface="Arial" pitchFamily="34" charset="0"/>
                <a:cs typeface="Arial" pitchFamily="34" charset="0"/>
              </a:rPr>
              <a:t>enfermedades parasitarias o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parasitosis están ampliamente distribuidas en todo el mundo y constituyen uno de los grandes problemas de salud pública que afecta principalmente a los países en desarrollo.</a:t>
            </a: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Tienen una prevalencia persistentemente elevada e inalterada a través del tiempo, ya que existe una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endemicidad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estable en las parasitosis que es el resultado de un proceso dinámico de reinfecciones repetidas. </a:t>
            </a: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La frecuencia de estas reinfecciones repetidas en la población dependerá de la presión de infección y de la susceptibilidad del hospedero.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435100" y="6429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Enfermedades Parasitarias</a:t>
            </a:r>
            <a:endParaRPr lang="en-GB" sz="3200" b="1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1011399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Aspecto de lombriz de tierra. Son gusanos largos y robustos.</a:t>
            </a:r>
          </a:p>
          <a:p>
            <a:endParaRPr lang="es-AR" dirty="0"/>
          </a:p>
          <a:p>
            <a:r>
              <a:rPr lang="es-AR" dirty="0"/>
              <a:t>Macho        Largo = 15-25 cm          Ancho = 4 mm                </a:t>
            </a:r>
          </a:p>
          <a:p>
            <a:r>
              <a:rPr lang="es-AR" dirty="0"/>
              <a:t>Hembra      Largo = 25-35 cm         Ancho = 6 mm                  </a:t>
            </a:r>
          </a:p>
          <a:p>
            <a:endParaRPr lang="es-AR" dirty="0"/>
          </a:p>
          <a:p>
            <a:r>
              <a:rPr lang="es-AR" dirty="0"/>
              <a:t>Color blanco céreo.</a:t>
            </a:r>
          </a:p>
          <a:p>
            <a:r>
              <a:rPr lang="es-AR" dirty="0"/>
              <a:t>Cutícula estriada transversalmente. Tiene 2 estrías longitudinales.</a:t>
            </a:r>
          </a:p>
          <a:p>
            <a:r>
              <a:rPr lang="es-AR" dirty="0"/>
              <a:t>Los 2 extremos son ahusados. En el extremo anterior presentan una boca </a:t>
            </a:r>
            <a:r>
              <a:rPr lang="es-AR" dirty="0" err="1"/>
              <a:t>trilabiada</a:t>
            </a:r>
            <a:r>
              <a:rPr lang="es-AR" dirty="0"/>
              <a:t>. </a:t>
            </a:r>
          </a:p>
          <a:p>
            <a:endParaRPr lang="es-AR" dirty="0"/>
          </a:p>
          <a:p>
            <a:r>
              <a:rPr lang="es-AR" dirty="0"/>
              <a:t>En el extremo posterior se diferencia el macho de la hembra: </a:t>
            </a:r>
          </a:p>
          <a:p>
            <a:r>
              <a:rPr lang="es-AR" dirty="0"/>
              <a:t>	Macho: enroscado ventralmente (espiral).</a:t>
            </a:r>
          </a:p>
          <a:p>
            <a:r>
              <a:rPr lang="es-AR" dirty="0"/>
              <a:t>	Hembra: recto o con curvatura amplia.</a:t>
            </a:r>
          </a:p>
          <a:p>
            <a:endParaRPr lang="es-AR" dirty="0"/>
          </a:p>
          <a:p>
            <a:r>
              <a:rPr lang="es-AR" dirty="0"/>
              <a:t>El macho presenta 2 espículas genitales en el extremo posterior. Son iguales y cortas (2-8 mm). Sirven para dilatar la vulva en la copulación.</a:t>
            </a:r>
          </a:p>
          <a:p>
            <a:endParaRPr lang="es-AR" dirty="0"/>
          </a:p>
          <a:p>
            <a:r>
              <a:rPr lang="es-AR" dirty="0"/>
              <a:t>La hembra presenta una vulva ubicada en la unión del tercio anterior con los 2/3 posteriores. Se continua con una vagina única, útero doble, 2 oviductos, 2 ovarios.</a:t>
            </a:r>
          </a:p>
          <a:p>
            <a:r>
              <a:rPr lang="es-AR" dirty="0"/>
              <a:t>Esófago cilíndrico muy musculoso.</a:t>
            </a:r>
          </a:p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05123" y="28572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Ascaris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lumbricoides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38722"/>
            <a:ext cx="81439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Ciclo de vida </a:t>
            </a:r>
            <a:r>
              <a:rPr lang="es-AR" dirty="0" err="1"/>
              <a:t>monoxenico</a:t>
            </a:r>
            <a:r>
              <a:rPr lang="es-AR" dirty="0"/>
              <a:t> directo: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El hombre parasitado libera huevos con la MF. Estos huevos  NO son infectantes. En condiciones adecuadas (suelos húmedos, ~22°C) la célula ovular se desarrolla en larva, generándose el huevo infectante.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Por ingestión de agua o alimentos contaminados el huevo ingresa al aparato digestivo. Por acción de jugos digestivos se degradan las envolturas y la larva emerge en el duodeno.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La larva penetra la mucosa intestinal y gana acceso a la circulación portal, llegando al hígado y luego  al corazón siendo  impulsada  al pulmón. Durante este recorrido (ciclo de </a:t>
            </a:r>
            <a:r>
              <a:rPr lang="es-AR" dirty="0" err="1"/>
              <a:t>Loos</a:t>
            </a:r>
            <a:r>
              <a:rPr lang="es-AR" dirty="0"/>
              <a:t>) la larva va sufriendo mudas.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En pulmón encontramos la larva de 4° </a:t>
            </a:r>
            <a:r>
              <a:rPr lang="es-AR" dirty="0" err="1"/>
              <a:t>estadío</a:t>
            </a:r>
            <a:r>
              <a:rPr lang="es-AR" dirty="0"/>
              <a:t>, que rompe los capilares pulmonares capilares pulmonares, cae dentro de los alvéolos y accede a las vías respiratorias. La larva asciende por bronquios, tráquea y faringe, es deglutida y llega a intestino.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En duodeno se desarrollan los individuos adultos. El hábitat es el duodeno. Sin embargo, el parásito presenta TIGMOTACTISMO (atracción por conductos) y ante cambios en el hospedero (fiebre, antiparasitarios, etc.) puede migrar de duodeno y ubicarse en apéndice, colédoco e incluso ascender y salir por la boca.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i="1" dirty="0"/>
              <a:t> </a:t>
            </a:r>
            <a:r>
              <a:rPr lang="es-AR" i="1" dirty="0" err="1"/>
              <a:t>Ascaris</a:t>
            </a:r>
            <a:r>
              <a:rPr lang="es-AR" i="1" dirty="0"/>
              <a:t> </a:t>
            </a:r>
            <a:r>
              <a:rPr lang="es-AR" i="1" dirty="0" err="1"/>
              <a:t>lumbricoides</a:t>
            </a:r>
            <a:r>
              <a:rPr lang="es-AR" dirty="0"/>
              <a:t> es el único helminto que no se fija a la pared intestinal. Está en una relación de contigidad con la mucosa y se mueve constantemente para no ser arrastrado por el peristaltismo intestinal.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79" y="171450"/>
            <a:ext cx="7096125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273477" y="98583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 i="1">
                <a:solidFill>
                  <a:srgbClr val="333399"/>
                </a:solidFill>
                <a:latin typeface="Arial" charset="0"/>
              </a:rPr>
              <a:t>Ascaris lumbricoides</a:t>
            </a:r>
            <a:endParaRPr lang="es-ES" b="1" i="1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64396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dirty="0"/>
              <a:t>La infección con </a:t>
            </a:r>
            <a:r>
              <a:rPr lang="es-AR" i="1" dirty="0"/>
              <a:t>A. </a:t>
            </a:r>
            <a:r>
              <a:rPr lang="es-AR" i="1" dirty="0" err="1"/>
              <a:t>lumbricoides</a:t>
            </a:r>
            <a:r>
              <a:rPr lang="es-AR" dirty="0"/>
              <a:t> puede producir un amplio rango de efectos en las diferentes etapas de su ciclo. Por otra parte, ya que esta infección suele encontrarse asociada a otras parasitosis o a desnutrición, no se puede determinar su acción patológica exclusiva.</a:t>
            </a:r>
          </a:p>
          <a:p>
            <a:pPr>
              <a:spcAft>
                <a:spcPts val="600"/>
              </a:spcAft>
            </a:pPr>
            <a:r>
              <a:rPr lang="es-AR" dirty="0"/>
              <a:t>Fase pulmonar: suele provocar una reacción </a:t>
            </a:r>
            <a:r>
              <a:rPr lang="es-AR" dirty="0" err="1"/>
              <a:t>toxialérgica</a:t>
            </a:r>
            <a:r>
              <a:rPr lang="es-AR" dirty="0"/>
              <a:t>. La ruptura de capilares, paredes y tabiques alveolares puede generar focos de </a:t>
            </a:r>
            <a:r>
              <a:rPr lang="es-AR" dirty="0" err="1"/>
              <a:t>microhemorragias</a:t>
            </a:r>
            <a:r>
              <a:rPr lang="es-AR" dirty="0"/>
              <a:t> e infiltrados </a:t>
            </a:r>
            <a:r>
              <a:rPr lang="es-AR" dirty="0" err="1"/>
              <a:t>linfoplasmocitarios</a:t>
            </a:r>
            <a:r>
              <a:rPr lang="es-AR" dirty="0"/>
              <a:t> y </a:t>
            </a:r>
            <a:r>
              <a:rPr lang="es-AR" dirty="0" err="1"/>
              <a:t>eosinófilos</a:t>
            </a:r>
            <a:r>
              <a:rPr lang="es-AR" dirty="0"/>
              <a:t>.</a:t>
            </a:r>
          </a:p>
          <a:p>
            <a:pPr>
              <a:spcAft>
                <a:spcPts val="600"/>
              </a:spcAft>
            </a:pPr>
            <a:r>
              <a:rPr lang="es-AR" dirty="0"/>
              <a:t>Fase intestinal:  no tiene acción traumática. La mayor acción del parásito en el intestino es </a:t>
            </a:r>
            <a:r>
              <a:rPr lang="es-AR" dirty="0" err="1"/>
              <a:t>expoliatriz</a:t>
            </a:r>
            <a:r>
              <a:rPr lang="es-AR" dirty="0"/>
              <a:t>. Debido al </a:t>
            </a:r>
            <a:r>
              <a:rPr lang="es-AR" dirty="0" err="1"/>
              <a:t>ticmotactismo</a:t>
            </a:r>
            <a:r>
              <a:rPr lang="es-AR" dirty="0"/>
              <a:t>, puede provocar obstrucciones en conductos de distintos órganos. </a:t>
            </a:r>
          </a:p>
          <a:p>
            <a:pPr>
              <a:spcAft>
                <a:spcPts val="600"/>
              </a:spcAft>
            </a:pPr>
            <a:r>
              <a:rPr lang="es-AR" u="sng" dirty="0"/>
              <a:t>Sintomatología: </a:t>
            </a:r>
            <a:endParaRPr lang="es-AR" dirty="0"/>
          </a:p>
          <a:p>
            <a:pPr>
              <a:spcAft>
                <a:spcPts val="600"/>
              </a:spcAft>
            </a:pPr>
            <a:r>
              <a:rPr lang="es-AR" dirty="0"/>
              <a:t>La sintomatología de la infección con </a:t>
            </a:r>
            <a:r>
              <a:rPr lang="es-AR" i="1" dirty="0"/>
              <a:t>A. </a:t>
            </a:r>
            <a:r>
              <a:rPr lang="es-AR" i="1" dirty="0" err="1"/>
              <a:t>lumbricoides</a:t>
            </a:r>
            <a:r>
              <a:rPr lang="es-AR" dirty="0"/>
              <a:t> es poco específica y depende de la carga parasitaria. Los síntomas más comunes son:</a:t>
            </a:r>
          </a:p>
          <a:p>
            <a:pPr>
              <a:spcAft>
                <a:spcPts val="600"/>
              </a:spcAft>
            </a:pPr>
            <a:r>
              <a:rPr lang="es-AR" dirty="0"/>
              <a:t>	Anorexia, pérdida de peso, desnutrición.</a:t>
            </a:r>
          </a:p>
          <a:p>
            <a:pPr>
              <a:spcAft>
                <a:spcPts val="600"/>
              </a:spcAft>
            </a:pPr>
            <a:r>
              <a:rPr lang="es-AR" dirty="0"/>
              <a:t>	Dolores tipo cólico, náuseas, vómitos, diarreas recidivantes, meteorismo.</a:t>
            </a:r>
          </a:p>
          <a:p>
            <a:pPr>
              <a:spcAft>
                <a:spcPts val="600"/>
              </a:spcAft>
            </a:pPr>
            <a:r>
              <a:rPr lang="es-AR" dirty="0"/>
              <a:t>	Alteraciones del sueño, irritabilidad.</a:t>
            </a:r>
          </a:p>
          <a:p>
            <a:pPr>
              <a:spcAft>
                <a:spcPts val="600"/>
              </a:spcAft>
            </a:pPr>
            <a:r>
              <a:rPr lang="es-AR" dirty="0"/>
              <a:t>	Urticarias, prurito nasal o anal, bronquitis asmatiforme.</a:t>
            </a:r>
          </a:p>
          <a:p>
            <a:pPr>
              <a:spcAft>
                <a:spcPts val="600"/>
              </a:spcAft>
            </a:pPr>
            <a:r>
              <a:rPr lang="es-AR" dirty="0"/>
              <a:t>	Cuando la carga parasitaria es muy grande, debido a que están en continuo 	movimiento pueden formar un ovillo que provoca un cuadro de abdomen agudo 	por obstrucción intestinal.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418138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4438650" y="0"/>
            <a:ext cx="4419600" cy="140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2000" dirty="0"/>
          </a:p>
        </p:txBody>
      </p:sp>
      <p:sp>
        <p:nvSpPr>
          <p:cNvPr id="113668" name="Text Box 3"/>
          <p:cNvSpPr txBox="1">
            <a:spLocks noChangeArrowheads="1"/>
          </p:cNvSpPr>
          <p:nvPr/>
        </p:nvSpPr>
        <p:spPr bwMode="auto">
          <a:xfrm>
            <a:off x="5254479" y="500042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Enterobius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vermicularis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98" y="427058"/>
            <a:ext cx="657225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5286380" y="500042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Enterobius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vermicularis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711325"/>
            <a:ext cx="3784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1289050"/>
            <a:ext cx="20256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03663"/>
            <a:ext cx="395128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438" y="1277938"/>
            <a:ext cx="16843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14612" y="467005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Enterobius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vermicularis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875110"/>
            <a:ext cx="6357982" cy="5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2836463" y="142852"/>
            <a:ext cx="2878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Trichinella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spiralis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642918"/>
            <a:ext cx="8286807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2000" b="1" i="1" dirty="0" err="1"/>
              <a:t>Trichinella</a:t>
            </a:r>
            <a:r>
              <a:rPr lang="es-AR" sz="2000" b="1" i="1" dirty="0"/>
              <a:t> </a:t>
            </a:r>
            <a:r>
              <a:rPr lang="es-AR" sz="2000" b="1" i="1" dirty="0" err="1"/>
              <a:t>spiralis</a:t>
            </a:r>
            <a:r>
              <a:rPr lang="es-AR" sz="2000" b="1" i="1" dirty="0"/>
              <a:t> </a:t>
            </a:r>
            <a:r>
              <a:rPr lang="es-AR" dirty="0"/>
              <a:t>es un pequeño nematodo blanquecino y filiforme, con su extremidad anterior mas adelgazada que la posterior. La hembra mide entre tres y cuatro milímetros en tanto que el macho es de menor tamaño.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Los principales hospederos de </a:t>
            </a:r>
            <a:r>
              <a:rPr lang="es-AR" i="1" dirty="0"/>
              <a:t>T. </a:t>
            </a:r>
            <a:r>
              <a:rPr lang="es-AR" i="1" dirty="0" err="1"/>
              <a:t>spiralis</a:t>
            </a:r>
            <a:r>
              <a:rPr lang="es-AR" dirty="0"/>
              <a:t> son la rata, el cerdo y el hombre. El hombre normalmente adquiere la infección a través de la ingestión de carne de cerdo cruda o no muy cocida, con larvas de triquina. Los jugos digestivos digieren las fibras de la carne y dejan en libertad las larvas, las cuales se diferencian a parásito adulto en 48 hs.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Los machos son eliminados con las heces, mientras que las hembras grávidas (vivíparas), se localizan en el interior de la mucosa del duodeno y del yeyuno. Entre el día 3 y 5 comienza la postura de larvas que miden entre 80 y 120 </a:t>
            </a:r>
            <a:r>
              <a:rPr lang="es-AR" dirty="0">
                <a:latin typeface="Symbol" pitchFamily="18" charset="2"/>
              </a:rPr>
              <a:t>m</a:t>
            </a:r>
            <a:r>
              <a:rPr lang="es-AR" dirty="0"/>
              <a:t>m. Se profundizan a través de la mucosa intestinal, penetran al torrente circulatorio a través de los capilares linfáticos y venosos y se diseminan por todo el organismo.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La infección de la musculatura esquelética comienza alrededor del día 7 y continúa mientras existan hembras grávidas en el intestino. Las larvas que se diseminaron a partir del intestino se enquistan exclusivamente en la musculatura esquelética. El quiste larval mide entre 250 a 400 </a:t>
            </a:r>
            <a:r>
              <a:rPr lang="es-AR" dirty="0">
                <a:latin typeface="Symbol" pitchFamily="18" charset="2"/>
              </a:rPr>
              <a:t>m</a:t>
            </a:r>
            <a:r>
              <a:rPr lang="es-AR" dirty="0"/>
              <a:t>m. Tiene un aspecto fusiforme y alargado y tiene adentro varias larvas de triquina.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Al cabo de unos 6 meses las larvas completan su encapsulamiento y se inicia el depósito de calcio en las paredes del quiste. La calcificación total se alcanza al año.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5794"/>
            <a:ext cx="4066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://t3.gstatic.com/images?q=tbn:ANd9GcReLRNjxr5p1SV_xxkWfWfU1W7r2FLxaxy5EJMN9Vfyws5qDsgG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181225" cy="2095501"/>
          </a:xfrm>
          <a:prstGeom prst="rect">
            <a:avLst/>
          </a:prstGeom>
          <a:noFill/>
        </p:spPr>
      </p:pic>
      <p:sp>
        <p:nvSpPr>
          <p:cNvPr id="56324" name="AutoShape 4" descr="data:image/jpeg;base64,/9j/4AAQSkZJRgABAQAAAQABAAD/2wBDAAkGBwgHBgkIBwgKCgkLDRYPDQwMDRsUFRAWIB0iIiAdHx8kKDQsJCYxJx8fLT0tMTU3Ojo6Iys/RD84QzQ5Ojf/2wBDAQoKCg0MDRoPDxo3JR8lNzc3Nzc3Nzc3Nzc3Nzc3Nzc3Nzc3Nzc3Nzc3Nzc3Nzc3Nzc3Nzc3Nzc3Nzc3Nzc3Nzf/wAARCAC8AQwDASIAAhEBAxEB/8QAGwAAAwEBAQEBAAAAAAAAAAAAAwQFAgYBAAf/xAA4EAACAQMDAwMCBQIFAwUAAAABAgMABBESITEFQVETImEycRRCgZGhBiMVM1JysRZDwSRigtHh/8QAGgEAAwEBAQEAAAAAAAAAAAAAAAECAwQFBv/EACERAQEAAgIDAAMBAQAAAAAAAAABAhEDIRIxQRNRcWEE/9oADAMBAAIRAxEAPwDpXuQm1ZN65P8AaiZj22oIlgTLBdfy3FfPe+0FWCjwtcWntTEQRXcwy4CZ+aWk6UrMTNMc+KTm6vIj4z+pNfRXZlyzMSKrVV407FY9OhbLe40161nEoKRLj/3Vz81zIG9o281iS6DJ/cf9BT0PDazP1GJ22IUD/TWIuo26sM5P6VzU98qnCIP1pJ79mO7EfAptJxV3w6nABlefFCm6rGrZJC/BNcQtw7YCtIdvNDlWZmGkHbuTT1DnD9dsvWE5DDnzXp6onJauPht3OdUjZ+KdhtXJHvIA80tL/FPrpl6vEEy2cccUxF1e2YDD/oRXKyWzKMeqcCgiJ9eVc/tT0V4sXbf4lEy4Gk0u99AW90Y/auWQSJglmP6Vt55FwBk+aUkL8MdOiRSnMYX7V5NA6oTGuf1qBBftGnBzR067IAVIqt0rxKkLROwDqwYDenF6c1xgxPjHY1zltdSyTeozEH4q90/q7RkhiD99qdqLjlDv+Gzr2IxRYreRN2BNMw9WiZQCcH70eO9tZDguBnzUbu2Nt+wpG7KcAEY8U5FeOhBJyD2NanMapriKsPANCVoJkznSfmj2nUp+G7j4dAN+RTaehMPZJg+DUMJkYRw3yK8kMsW4J25peLPLhl7lX/wpzsdhWxEwqJH1GZFGl8nwaYj6y+2tAfNHjWOXFyf1VEeRxXqxEHPagRdTgddRyopmO4ikHscH9aWmNmc9xlsjg1562nk0QoT3oclvqGx3o7KXH6zJKSNqyC5okUGn6qNoHijuncsZ6fkTIkf1Pr+KXnmUqwQYNT5eorp5H3qfLes5IVsClL+3vY8Zxo4jIWkcn4oxvEgj0wrk/NRGmdmwNzXymQ7uaa5hDrTSStmRzjwKy7KMAZas29tJIARkL5p9LdFXABJ801aiaIZZCCcKKPBZpqJIyfJpxYznfAWjBIkGSwxRvQtYht9wANvim0tUz7ly1eJeW8Y2DY8gUVOr2kI3jbPgCjaLa2OmgkEYUURbIIDkk0q39TQhiEtHJHdjigzf1PKxAjgjX+TSlLWVUJIB6Rwu9JC0k5waUb+opRs+xryP+o3De5cY74zVbXMLpTSFl2NevbBlJIFIf9QIxzgHz7a039RQBcPGM/FCbLGjAgONx9jQpLcdjW/8XsJo8MSh81qJoZMejMjfGd6qFbYDFM0LbA4x3o63iPtJ7SRzX0tvLk+3IpS5hkVTlCR8UCXftVjIIJjmOB816t1cQ49RS4rnoGubdyyZZDyDVCHqXAf2t2zQX44qJ1QrINDumeQadS8uEGoMHU1IE0c2DIgJPcU4ANGFbA7UbTeOKltderINLFGz5q1HPKo0yEOp23rkYJHgkJ1AgUeTrQOBq0nvmi9oy4nUSRRHLK2mgSB0HuAYeRSNtegxKXOpfBp6AxyEMj//ABJpb0z1pkS+3C7fFFtWlVyQDgcHNey2oZiY9m8VmNmU6JAVYU9psi1b30qqM/zT0V8j/UMVDSXQuCRRVcEZU4qO6wz4MavrKjfSwP61rNc8r4/WjJdsg0hzTc9/578r8GTWScjYUSNMtuay+QuKyrMxCio0+hNBQpAUZY07bWX55MZ8eKArR2kQkl3YjYd6xNJcTLl5vST/AEjxT7Tv9KElxFCmNY28GlT1MAlVxU25YFdKb4oADAHWQvwKapO1Neo7kk5+DWW6gXOShC57VNOlPeDtjagTXepSq7L3+aSvGK8vVnX2W4B8sanPfzeoS0m/xSXrsvfahu2rLZ3NI+odN6xOcn7k1h7yRjt45pNTscmvkOM0HMpTLXDsdzXzXLsuAcUu2ort5r73DY05s7kYF00Y1ZGMVhbosWLkkdqXOSN9wKHk7KRjPeqjLLPRn8SeAxFN29wqlC7nOeR2qXjODRIcYKt3PFNMveq62x6jIu0dzrUdmNWbHqpkGJY1cd8VwcYMeNBIJ+achmmSRWWQqf8AVmg7g7BpbCWQsjaGPKkbViayjkGVwwPg1IS7Row06A77kUcXkAAa3kcbcU0Tc6MNbTwANHk47Gj2t6FP/qAVPzScfUruHDtD6kJ5xyKo6rbqVufSxqxup5FKnoK7vonjZlcZHg81NN9CwDNnNSep21zYyMFDGM8fFKQJJkOxP70Kx1enZW95IukRt7SODVa0kNx9EpRh2rloJRoXDAMKoxXoYKFwHHJo2nLjldIL6/tGA1+qvzzVS2/qG2kKx30LRngORXNLMzBCXG9X7aGGe20yhTtTc3JxKM0es+rauHSiW8mn/d3Fc3cTXfSnDwEmEHcCrNh1y1uFGrSHP8UMrjZBOrzSfhGNucSA52odvfrLCr7g43BHetXaNIA8PuHcUl6iLsV0mif6m4bfmskYzjG9ZdktRsoeY8DxRXYRIZn7bAeTU6WXTG75zK3J8VnHo+xJJPSPqTn1JuQudhSr3LTOXnOM+DSrSHPP3NeFe4p1UgzyMQCDivdRbYnJ7mgZ2HbFbkVgBtgc0quPJXLbFtqE/FesQPqPNZ1ZxSLcfFfPevAGOw4816CRua2kbknbbzijR6gJT538UVYJHHFaCEkg807DEfSzyarVGoTWBuMGi/hSoywNOJAW2P70cWk+j2x52qpEXLGJBgOnihtCQ2ort5q3HZTMfdFiiCxfVpZMCj0XlKgCEbFQcGvtGg4K/Oa6YdNUAZApebpbe4AZx3oEsQgD6vu4NMuXBGPpoj2vpklsjHagCVxkcj4pLijazp6Wlj7e4NVbRbdV1aQNuKixKrIpIwcbiiPcMHTQcgbECgsulS36kI5HjkQaM7YFexXltDcK4DRO3cVlFjhTDKMkZ3oMgFxOGIGAMUJ0voLfqQMUjLqYe09jUq+6E9k+eYyf2oFoWjmIbPpA7MOxrq+mTi9Q2krB1YYDnmq0m3Tmrbon4hmcSkYGRilbuyu7RtatqFddDYt0rqIikyYJRhWPaj3dgGOCM+KNI/I4yzv2IHrZBFWLbr7WkipJkoeDR5uiLJvjSalX1h6ZEc2zZ2alpcsynbqJup/iINMYDBqQlj9Mayn7VK6YZLSXSzFk7HNWJ2adQFO9NFxkNWPXSihV1HFVl6vYyDM4KP3GKi9KsG1Eypk55FUJOlxs5JQ/tQyuMr86u2DzsT/lxDA+TUe4kyxYcHkUa+uSwYRnCk0gzbAckVEjpl1BRkYNbVdRoKHUf+d6ciXDcZNGlY3Yi24IUk5INDkRpZDjOTtVW0sxoeWVtMY4B7mlZwXleO2TYH6qKfl2lzR6P8wjI8GsKQ2Aik/NNyW6r7pWBY714iqpwoxgUleNDiimO2jniqVnYSNkSNgdzQ7N2bJI+1VIZUjchmBPNPSb0FF0YHfUMZ3ZqcXp1vEuXlLkjgUne9R95A/KNlB2pMX0zggvpFUzu6sFIEOItIIG5Y1qKRgNplA77VIgkDbMxbJqlAgA1BTg+e9Mrjo41uzgaLgjPjbNbTpkrn/OJPyawpOkHIFMRSMCMOeabO4xmXp96jezDAUBxexE5gOw3FWoGlcD3cVTi/vRhZdOocGgt69OBuHimbTMhRhyCKWa3Qn+12ruLuwtLnV6qDVwcc1zt50v8O7CDOOcGp01w5N+0ORtKnA3rdoASznkCiFVcmOZdD8A1uJWij0MMg96NNdyjSBpLdTk5XbNCguRAWVhq+9N2sYlxGvDVm7iihYrgFhRpO+30rGW3V0IUeKr9Kt1ksy+tkdTyDuK571PUlSJRgE9qqWTpBfLHKzei+x3ohZTcdp0xmvo/wAJesskgGY5B+YU0LZlbQ2SVGM/FQ7Yw28pks5WbSQykn+K6xXE0UU4x7h7qdcWXVT5INOc1EvrNJnKvvniulukUe7HFSpVBfViiLwrlLmzMMvosfcN1PmtWjyRSgSniqHXI3ISaNclOftSkUguveV0kjG1DolljobO5HpjP7ijySzBva+1Q+nxzxBlYllztT4mKgAt+9DLLDvp+R3D6j4AoIGDnNeudQOcg1gNkYHapbW9ioc7AYqtYKkYM8gzpGAD3NR4SfUz2q5asjIBJkhW4qb0qW2KfTLQ3KzXN02IYyAE8mgX0gVmVAEGnbFUJbpUUQrsrBSPnzUi+dTIzLuoGBvTqOPe+0uZSWywyK89VVbUvGMVmZyz6QNvFfelpiZnyN9qJG+7Gxc+mpG+TXyPJpyp55PegyDfAGQMb0S3hkdzsRng1TO39hkspLZJzzW4Ekkf3DINOR9MmzvnQad6b06e4cxQ50/mc9qek5ZSBW6iM4VCT2qxbQXEoHqYVf8AinLXpkVsulfc3cmtaVjyzuSB2pscs9hfhVUZdzgeKLAiuheIhiNvmmoEjMR1ZOrtTENhCJVkQkeRQjzoKxyxqmp8Z32pqOQqwfIPbFFm6a5XMchK9snj4pBw0D4yTpoG9xRudIeN8YD8/ek7l9QZUA9vntT0MiXFiScagQd6VuIPbqTJLCgY9It3BDPHlwuT8b1HeGS0BKgvATufFUrtxFgcnNatZUcyR3DYjI2ApV0T10Wtz6lt61lhtPI8UoZEmm0hssPqJ80N3m6PfFkybaU4KjtWOqRrGRJbNkuc7b4oqsZu9mIzFBLrdAVx9Xg1o3CST+ooz8Gpjy6rc51bcimbZYo5IpGJCsN6ldjorKQSlCgK6eQa7Po90tw7268hNWK4W2mCsZQdj+X4rqOg3Ma3cLj2tjSw81Xty80dDKuU3pEogBLCqs+D32G+KQuEDbjtU7c2NSryMOjAryK5RJXtI5Exkhz+ldnc4A1DmuTnVl6hImMg71br41OwvFKRq2xanj6MhLZGeDXO5k9VQgGrP7UwWkVj7WOTnNAynb83kXK6hQQMcUywwT4PbxQWUg+fmonpdj6I4b7VShm0jJPPNTEHuz3pqMjO+aV9qx9LTzRvAis244Pip3qMqYc5XOxNDaQKAO2aC0+2NiKFakFygJY9zsBQp5FCkFiaBJq3ZTjHakpJXP1E81cx2yz5vH4qxSIwVcYxyas9MUSzMNsFciuZhnVRxyMVf6NdxRem7nAGdVGtFeSWOhhia7mW1j2PdvAq7BFDahYIQAo2PzUr+n54lt5ron3SNhfgUZ7yP1C2abmuW1N4UbZMau1T7izdXG2RnNew36KSS2fAos3U0Bz+UDvR2Uo0EOwB5/4p+OH2hhzSEHULSQriXB8VUivLYAAuM0XYr4agDjxk1MvSPUztg0/N1K3VWCjOxrnZZ5ZyD9IzQrDex7mX0EQI43PuAPasnqMk9oBEMMgINSJnxdESPqA7UFrwguIyAp7Cht+P9vrmQRLqkOqQjtU61ZxckyOSSfaM0K6mDvlmOmhRupJkThOAeam10SSRet3juopoZhllViM1H6YSkMkzMS6tgKaYsHKtLcOSuiJqT6ckmnXJsgbfPeilPY93cqienpHqSbmgO0jgHGCNhWJrVry5af1Me7CihvJJFmNz7lG2KFS7X7Q+4MNzjcVa6bO5mglddOiYD7iuPtZpfa2SNXY11EFxrghQEA+qhyfNOM+SSx+hT3QSQBzjNAknVlIB3pK+kJuF+K+YHTkGjTi8dVidzrwc4+ahdRUi/Bj39u9WXLD3NgDFQ7mX1Z3KngYpujAzawgZkK51cVuWZteFjBA2yaThmP4fBkxpP8URX22fP60Lksfn8tuGDYPNKA/9thvVJN6DPCrH6cHsQKieu1/SQXS3/miLtv3r6SI4wc7V8RtgVNVGXY6Se9AcFSceaM2TkYxtQHJxz3qojNh5dIOaVMuo54osxBBFKHg4rTGOPkyuzaOpx5FU7BkYFGI3BwagLkfemraRg+AeO9Fh8fJ8sd/0Jkk6OsZ/zI2IbFGdE3371zHQ71kZjqO+zDz81dFwukkHOeMUmnjLNm/RVWyHrLwD6mf2+KW9YuRqONq99XUGGrjsaNjxhhIIh7teO4okcqqM6z96ns/s0jk8VlmJQrnBFG1TD/FF+oMgOkZzSlx1GRELEbKv7mkJJXRCx3Vd8+aSkvJLth+VAeKW14YjPdyNqc/Uf+a8DFEKk4bG9YlkAnjROAKXuGLswDe88jNLbbHF7JIoOM5okWl0LEANwAKnI5EmMZINWLOJY1M0w0gDAGfNA8tm7KHNhI7n2DY5/NSE0pJWFVIUnJNVbp/Us1ijGOC2KVuoRHB7Pq7UVM7ImTQ2F1KAcCsnEaGSU6iTXgOs+cDj5oQX8Qw0nAz7gaTTUWenqjlWz7SN81Ws7IzXVoqkgZ9RgOwFTen2qJgsc7/SK63oSKGnmxsFEa5/mqjHkpqScu41HGBTP4lVBzvipd08avqBzg+aXuL8HaMcnApsdbMdQvHlkMSHCjk1MMgOdO+Oa8kkY6lznPJrFr7cgjY7ZpNMcdRqFNZJJwKYjtxp70OIqrOnng0zHJGEA/8ANM96cdCoJweRRTGrbHihoN8rTCqGXGcVmrfwlLEYzke5KC0aumqIYNVFGAQdxS0lvoyU79qR70maffjGKXkXLsvncVYZEf6gAwpO4s2JDRk1ciMu4jS91z/FKnY71Tlt3HbY1OmjMbb1pHFy42BEkE0aN8ED+aEy5O9eBgGANNlLqnoJXicPEd87jNW7LqIYfPda51W0kYNGTZtSnFKx0cedn8dhFcLLgIQG+a+0nWTnmuajvJFxr3x3HanormZ0Hpzlf91S6ZlMvS3hiy4xj5pe+vYoPaG1E7YFRpJblX9zlx5Br5BlckbnyaSsbbTEl1JOAACE8Chyuiphdj3rGqTWQpAAoMoULqd8nuBRpdvjH0s+dOg+7O9eokkr6tWnHJNJ/iFIzGp2py2VpAzybLjgUa0xxz88tb2aEkEUuI1DS45NMdOSS7maW4bEERyF8mgxrFjTEoMh5anDKLeL0xuOaW2lxuV7vR43KBGAAxjPFTrqVp3CKxEY5agi41EJ9Ork0zBJEWKA+09jSaTEs8QwuhvcO/mvbeJnbKIQFO/amzGgI0MTttVGziDxjOdWN6Ba9sI2XMmn3EYH3NdRCi29pHETggZb5NIWMKKPVlGAv0ivbm61Nue1U58t2hXUoBwvA3pN/agP5j/FblmXBUEZavo1UkamzSaYySdgISrY1ZJNG3j+c8Yr6QIxO+D2NbhiIyWbV96cDVqAVDORTqW4ZQVOxpCRQSERtLDtT1s5EQD8g+aZWOY9M5xiiGPSozzXuHztXj6zjFZlvQWnDHetjYVgE9x3rbOoUnHNGhstPGjg74alik0bc5WiTEk7dqNC3qJv/NXEe0+YoAVcYVufg1Oli9QlH5HBq7LAkykHY0m9tp9h+wY9qacpKgSR6NmzkcUJkwM43qxc2w9Mo64fOxqc8TRviQbAc1Uu3Pnx3EuueQKOHwAGHPasHG+K+0nAPON6aZb8MPKqJhVNEimyuMY+aTKsMH+K9Z3JOkc+KWmk5LLs805CKoOSaC8rMMEkYNBX8pPavM5Yk70aVeS32YSYhSAa8iib1P7h57E0PUCV2GKIWBJ2+29L+HNX38MRxwoMYxg71szYfC8nYAUCFHk3zzyaOsSx5I3buTU2ujHys6moetykShvzcVuc+ou2MncUiCx44oqainP/AOUmzx1cEHG1bVS2CpGxowikIGSCO1N21qck6d/ApDby1YsUGk5XzV22h1fGdzS1vBjAUDX3P+mnlX0lxnfuaqRnbsG5u2jf0znHYUCW4MgxwO5r6aIyyZzk16EU4RVyByaLTxkBUk770SOKUnK5IrS27FyRsPFNW50oyv3qT9l2cZHkc01HKQozuDSwjVmIGeaZMeFGccU4Lr4yxQOJO9VLZBJEGNK21jGyZ/NVOOJI106gKpnZY46KXAAfmiswxzRHjidjgbjxQJ4mUZXcVmnewpJAopWSQNvnAr55NTEHavdCMPirhbDyp3FYEhDBVzk0RlXf4oagg6kxTPT0OzPjjFNZDR421UmFbUc8/FfSa1IA5NA9PZQpT+5uBx5FAaASYIwUPJp5ELjOADj96+jiJzgaD/zQNok1mok/t/tSjRurFcYropbfUxDew+R3oRstO/IO+oUbTcMcvXTngpySw42zW32C42/81Xe2AQgoGxuDQGtsacrwM4o8ivDZOk0nf3YxX2MsQAMfaqUlsrYOnv2rPoqrDK70eUP8OU90mkbswVRsRzRBCwOG8eKaRThTg4zyBTC27SOGUDY9zStaY8WP0rArafaN1+KOkBZcnkmmBFpPyewpuK3cBQkBPlmOBS9tJZjCMUDOcAEaT2HNOxWLyOCBgcmqUMMRXEjbntH/APdOxIY1/txaR/rO5p6TeWfCMVjpYM66VH81Rt7PK5A9NT3P1GtqoA9R9z80tcdTMQIxtQi5XIxKYrckLgUm1yZnxHx5oXqG53bZTvk0OTCKRBx3NLbTGDhmClRuc7mtJkDwDzSXquEzn9KK07JEMAnNG1aOxzHVpHYUN9bOMbZ71iEnOttsjinYgHwSf0p7T42hBtBwq5al7p7iSNlTZu1PsyR5Krn5pSa4UPvjPxS2NCdLkuvSVJGy2asCNyMs+D4zUywdmfCjGKonJ5O9PabLHJLcqkmGON6YMwlQ6DSVwoJ45pcO0f0HFKYssrToiBb3jO9Fe0TGUbH3pWKdzyQd6dgbWPdVaRsnNbSKMkZ+wpZUZH3yBVbG/JraRqx9yg7d6FTJPDgnivnMbY23FPyW0RB9uNu1JuiqTihUrKxnBKnftRYlfGGHHevFUEA0dRgHFIwmjbPIZayVCqd8Z4FF1EE4r10VgCRvQPEgVZsqygrjtzRUgQchh/NMBACMUa370H6hT8LFv7zv5FYNgG/7gOe4FUCBqGw5r1voJAAo0POpq2ccZwxLDsMVs2aHiIn/AHNR9RJ5rasSDntRo5bXlvayDOFRcfvTsdlGceo2fOTU+ORw5Oa368mD7qDsW4YraEZGkV9Le26qUyCa52WWRl3c/vQInb1Rk5+9Gy8Pq9JKz/5YyKVu4lZdUhBI3wKG8zqoCtj7VgZkGXJNFXjJGIm9T2Z9vxR0jWJGA91Hs4I2OCKc/DxIDhf3qVeSR6WsghdqbSA6RtuBTrRoFOFFT/Xk9VgDtTPf0vMZEk9z437U/ZsoXO5PzQ/TVypYZqlDDHoHtG5pHrbAj1jOKTn6a7SAgd6dckYA4r65uZIlATHA7Ux46NWFksUep3CnHesssGo/3xUC4uZndg0jY+9KGVxtmkXja//Z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AutoShape 6" descr="data:image/jpeg;base64,/9j/4AAQSkZJRgABAQAAAQABAAD/2wBDAAkGBwgHBgkIBwgKCgkLDRYPDQwMDRsUFRAWIB0iIiAdHx8kKDQsJCYxJx8fLT0tMTU3Ojo6Iys/RD84QzQ5Ojf/2wBDAQoKCg0MDRoPDxo3JR8lNzc3Nzc3Nzc3Nzc3Nzc3Nzc3Nzc3Nzc3Nzc3Nzc3Nzc3Nzc3Nzc3Nzc3Nzc3Nzc3Nzf/wAARCAC8AQwDASIAAhEBAxEB/8QAGwAAAwEBAQEBAAAAAAAAAAAAAwQFAgYBAAf/xAA4EAACAQMDAwMCBQIFAwUAAAABAgMABBESITEFQVETImEycRRCgZGhBiMVM1JysRZDwSRigtHh/8QAGgEAAwEBAQEAAAAAAAAAAAAAAAECAwQFBv/EACERAQEAAgIDAAMBAQAAAAAAAAABAhEDIRIxQRNRcWEE/9oADAMBAAIRAxEAPwDpXuQm1ZN65P8AaiZj22oIlgTLBdfy3FfPe+0FWCjwtcWntTEQRXcwy4CZ+aWk6UrMTNMc+KTm6vIj4z+pNfRXZlyzMSKrVV407FY9OhbLe40161nEoKRLj/3Vz81zIG9o281iS6DJ/cf9BT0PDazP1GJ22IUD/TWIuo26sM5P6VzU98qnCIP1pJ79mO7EfAptJxV3w6nABlefFCm6rGrZJC/BNcQtw7YCtIdvNDlWZmGkHbuTT1DnD9dsvWE5DDnzXp6onJauPht3OdUjZ+KdhtXJHvIA80tL/FPrpl6vEEy2cccUxF1e2YDD/oRXKyWzKMeqcCgiJ9eVc/tT0V4sXbf4lEy4Gk0u99AW90Y/auWQSJglmP6Vt55FwBk+aUkL8MdOiRSnMYX7V5NA6oTGuf1qBBftGnBzR067IAVIqt0rxKkLROwDqwYDenF6c1xgxPjHY1zltdSyTeozEH4q90/q7RkhiD99qdqLjlDv+Gzr2IxRYreRN2BNMw9WiZQCcH70eO9tZDguBnzUbu2Nt+wpG7KcAEY8U5FeOhBJyD2NanMapriKsPANCVoJkznSfmj2nUp+G7j4dAN+RTaehMPZJg+DUMJkYRw3yK8kMsW4J25peLPLhl7lX/wpzsdhWxEwqJH1GZFGl8nwaYj6y+2tAfNHjWOXFyf1VEeRxXqxEHPagRdTgddRyopmO4ikHscH9aWmNmc9xlsjg1562nk0QoT3oclvqGx3o7KXH6zJKSNqyC5okUGn6qNoHijuncsZ6fkTIkf1Pr+KXnmUqwQYNT5eorp5H3qfLes5IVsClL+3vY8Zxo4jIWkcn4oxvEgj0wrk/NRGmdmwNzXymQ7uaa5hDrTSStmRzjwKy7KMAZas29tJIARkL5p9LdFXABJ801aiaIZZCCcKKPBZpqJIyfJpxYznfAWjBIkGSwxRvQtYht9wANvim0tUz7ly1eJeW8Y2DY8gUVOr2kI3jbPgCjaLa2OmgkEYUURbIIDkk0q39TQhiEtHJHdjigzf1PKxAjgjX+TSlLWVUJIB6Rwu9JC0k5waUb+opRs+xryP+o3De5cY74zVbXMLpTSFl2NevbBlJIFIf9QIxzgHz7a039RQBcPGM/FCbLGjAgONx9jQpLcdjW/8XsJo8MSh81qJoZMejMjfGd6qFbYDFM0LbA4x3o63iPtJ7SRzX0tvLk+3IpS5hkVTlCR8UCXftVjIIJjmOB816t1cQ49RS4rnoGubdyyZZDyDVCHqXAf2t2zQX44qJ1QrINDumeQadS8uEGoMHU1IE0c2DIgJPcU4ANGFbA7UbTeOKltderINLFGz5q1HPKo0yEOp23rkYJHgkJ1AgUeTrQOBq0nvmi9oy4nUSRRHLK2mgSB0HuAYeRSNtegxKXOpfBp6AxyEMj//ABJpb0z1pkS+3C7fFFtWlVyQDgcHNey2oZiY9m8VmNmU6JAVYU9psi1b30qqM/zT0V8j/UMVDSXQuCRRVcEZU4qO6wz4MavrKjfSwP61rNc8r4/WjJdsg0hzTc9/578r8GTWScjYUSNMtuay+QuKyrMxCio0+hNBQpAUZY07bWX55MZ8eKArR2kQkl3YjYd6xNJcTLl5vST/AEjxT7Tv9KElxFCmNY28GlT1MAlVxU25YFdKb4oADAHWQvwKapO1Neo7kk5+DWW6gXOShC57VNOlPeDtjagTXepSq7L3+aSvGK8vVnX2W4B8sanPfzeoS0m/xSXrsvfahu2rLZ3NI+odN6xOcn7k1h7yRjt45pNTscmvkOM0HMpTLXDsdzXzXLsuAcUu2ort5r73DY05s7kYF00Y1ZGMVhbosWLkkdqXOSN9wKHk7KRjPeqjLLPRn8SeAxFN29wqlC7nOeR2qXjODRIcYKt3PFNMveq62x6jIu0dzrUdmNWbHqpkGJY1cd8VwcYMeNBIJ+achmmSRWWQqf8AVmg7g7BpbCWQsjaGPKkbViayjkGVwwPg1IS7Row06A77kUcXkAAa3kcbcU0Tc6MNbTwANHk47Gj2t6FP/qAVPzScfUruHDtD6kJ5xyKo6rbqVufSxqxup5FKnoK7vonjZlcZHg81NN9CwDNnNSep21zYyMFDGM8fFKQJJkOxP70Kx1enZW95IukRt7SODVa0kNx9EpRh2rloJRoXDAMKoxXoYKFwHHJo2nLjldIL6/tGA1+qvzzVS2/qG2kKx30LRngORXNLMzBCXG9X7aGGe20yhTtTc3JxKM0es+rauHSiW8mn/d3Fc3cTXfSnDwEmEHcCrNh1y1uFGrSHP8UMrjZBOrzSfhGNucSA52odvfrLCr7g43BHetXaNIA8PuHcUl6iLsV0mif6m4bfmskYzjG9ZdktRsoeY8DxRXYRIZn7bAeTU6WXTG75zK3J8VnHo+xJJPSPqTn1JuQudhSr3LTOXnOM+DSrSHPP3NeFe4p1UgzyMQCDivdRbYnJ7mgZ2HbFbkVgBtgc0quPJXLbFtqE/FesQPqPNZ1ZxSLcfFfPevAGOw4816CRua2kbknbbzijR6gJT538UVYJHHFaCEkg807DEfSzyarVGoTWBuMGi/hSoywNOJAW2P70cWk+j2x52qpEXLGJBgOnihtCQ2ort5q3HZTMfdFiiCxfVpZMCj0XlKgCEbFQcGvtGg4K/Oa6YdNUAZApebpbe4AZx3oEsQgD6vu4NMuXBGPpoj2vpklsjHagCVxkcj4pLijazp6Wlj7e4NVbRbdV1aQNuKixKrIpIwcbiiPcMHTQcgbECgsulS36kI5HjkQaM7YFexXltDcK4DRO3cVlFjhTDKMkZ3oMgFxOGIGAMUJ0voLfqQMUjLqYe09jUq+6E9k+eYyf2oFoWjmIbPpA7MOxrq+mTi9Q2krB1YYDnmq0m3Tmrbon4hmcSkYGRilbuyu7RtatqFddDYt0rqIikyYJRhWPaj3dgGOCM+KNI/I4yzv2IHrZBFWLbr7WkipJkoeDR5uiLJvjSalX1h6ZEc2zZ2alpcsynbqJup/iINMYDBqQlj9Mayn7VK6YZLSXSzFk7HNWJ2adQFO9NFxkNWPXSihV1HFVl6vYyDM4KP3GKi9KsG1Eypk55FUJOlxs5JQ/tQyuMr86u2DzsT/lxDA+TUe4kyxYcHkUa+uSwYRnCk0gzbAckVEjpl1BRkYNbVdRoKHUf+d6ciXDcZNGlY3Yi24IUk5INDkRpZDjOTtVW0sxoeWVtMY4B7mlZwXleO2TYH6qKfl2lzR6P8wjI8GsKQ2Aik/NNyW6r7pWBY714iqpwoxgUleNDiimO2jniqVnYSNkSNgdzQ7N2bJI+1VIZUjchmBPNPSb0FF0YHfUMZ3ZqcXp1vEuXlLkjgUne9R95A/KNlB2pMX0zggvpFUzu6sFIEOItIIG5Y1qKRgNplA77VIgkDbMxbJqlAgA1BTg+e9Mrjo41uzgaLgjPjbNbTpkrn/OJPyawpOkHIFMRSMCMOeabO4xmXp96jezDAUBxexE5gOw3FWoGlcD3cVTi/vRhZdOocGgt69OBuHimbTMhRhyCKWa3Qn+12ruLuwtLnV6qDVwcc1zt50v8O7CDOOcGp01w5N+0ORtKnA3rdoASznkCiFVcmOZdD8A1uJWij0MMg96NNdyjSBpLdTk5XbNCguRAWVhq+9N2sYlxGvDVm7iihYrgFhRpO+30rGW3V0IUeKr9Kt1ksy+tkdTyDuK571PUlSJRgE9qqWTpBfLHKzei+x3ohZTcdp0xmvo/wAJesskgGY5B+YU0LZlbQ2SVGM/FQ7Yw28pks5WbSQykn+K6xXE0UU4x7h7qdcWXVT5INOc1EvrNJnKvvniulukUe7HFSpVBfViiLwrlLmzMMvosfcN1PmtWjyRSgSniqHXI3ISaNclOftSkUguveV0kjG1DolljobO5HpjP7ijySzBva+1Q+nxzxBlYllztT4mKgAt+9DLLDvp+R3D6j4AoIGDnNeudQOcg1gNkYHapbW9ioc7AYqtYKkYM8gzpGAD3NR4SfUz2q5asjIBJkhW4qb0qW2KfTLQ3KzXN02IYyAE8mgX0gVmVAEGnbFUJbpUUQrsrBSPnzUi+dTIzLuoGBvTqOPe+0uZSWywyK89VVbUvGMVmZyz6QNvFfelpiZnyN9qJG+7Gxc+mpG+TXyPJpyp55PegyDfAGQMb0S3hkdzsRng1TO39hkspLZJzzW4Ekkf3DINOR9MmzvnQad6b06e4cxQ50/mc9qek5ZSBW6iM4VCT2qxbQXEoHqYVf8AinLXpkVsulfc3cmtaVjyzuSB2pscs9hfhVUZdzgeKLAiuheIhiNvmmoEjMR1ZOrtTENhCJVkQkeRQjzoKxyxqmp8Z32pqOQqwfIPbFFm6a5XMchK9snj4pBw0D4yTpoG9xRudIeN8YD8/ek7l9QZUA9vntT0MiXFiScagQd6VuIPbqTJLCgY9It3BDPHlwuT8b1HeGS0BKgvATufFUrtxFgcnNatZUcyR3DYjI2ApV0T10Wtz6lt61lhtPI8UoZEmm0hssPqJ80N3m6PfFkybaU4KjtWOqRrGRJbNkuc7b4oqsZu9mIzFBLrdAVx9Xg1o3CST+ooz8Gpjy6rc51bcimbZYo5IpGJCsN6ldjorKQSlCgK6eQa7Po90tw7268hNWK4W2mCsZQdj+X4rqOg3Ma3cLj2tjSw81Xty80dDKuU3pEogBLCqs+D32G+KQuEDbjtU7c2NSryMOjAryK5RJXtI5Exkhz+ldnc4A1DmuTnVl6hImMg71br41OwvFKRq2xanj6MhLZGeDXO5k9VQgGrP7UwWkVj7WOTnNAynb83kXK6hQQMcUywwT4PbxQWUg+fmonpdj6I4b7VShm0jJPPNTEHuz3pqMjO+aV9qx9LTzRvAis244Pip3qMqYc5XOxNDaQKAO2aC0+2NiKFakFygJY9zsBQp5FCkFiaBJq3ZTjHakpJXP1E81cx2yz5vH4qxSIwVcYxyas9MUSzMNsFciuZhnVRxyMVf6NdxRem7nAGdVGtFeSWOhhia7mW1j2PdvAq7BFDahYIQAo2PzUr+n54lt5ron3SNhfgUZ7yP1C2abmuW1N4UbZMau1T7izdXG2RnNew36KSS2fAos3U0Bz+UDvR2Uo0EOwB5/4p+OH2hhzSEHULSQriXB8VUivLYAAuM0XYr4agDjxk1MvSPUztg0/N1K3VWCjOxrnZZ5ZyD9IzQrDex7mX0EQI43PuAPasnqMk9oBEMMgINSJnxdESPqA7UFrwguIyAp7Cht+P9vrmQRLqkOqQjtU61ZxckyOSSfaM0K6mDvlmOmhRupJkThOAeam10SSRet3juopoZhllViM1H6YSkMkzMS6tgKaYsHKtLcOSuiJqT6ckmnXJsgbfPeilPY93cqienpHqSbmgO0jgHGCNhWJrVry5af1Me7CihvJJFmNz7lG2KFS7X7Q+4MNzjcVa6bO5mglddOiYD7iuPtZpfa2SNXY11EFxrghQEA+qhyfNOM+SSx+hT3QSQBzjNAknVlIB3pK+kJuF+K+YHTkGjTi8dVidzrwc4+ahdRUi/Bj39u9WXLD3NgDFQ7mX1Z3KngYpujAzawgZkK51cVuWZteFjBA2yaThmP4fBkxpP8URX22fP60Lksfn8tuGDYPNKA/9thvVJN6DPCrH6cHsQKieu1/SQXS3/miLtv3r6SI4wc7V8RtgVNVGXY6Se9AcFSceaM2TkYxtQHJxz3qojNh5dIOaVMuo54osxBBFKHg4rTGOPkyuzaOpx5FU7BkYFGI3BwagLkfemraRg+AeO9Fh8fJ8sd/0Jkk6OsZ/zI2IbFGdE3371zHQ71kZjqO+zDz81dFwukkHOeMUmnjLNm/RVWyHrLwD6mf2+KW9YuRqONq99XUGGrjsaNjxhhIIh7teO4okcqqM6z96ns/s0jk8VlmJQrnBFG1TD/FF+oMgOkZzSlx1GRELEbKv7mkJJXRCx3Vd8+aSkvJLth+VAeKW14YjPdyNqc/Uf+a8DFEKk4bG9YlkAnjROAKXuGLswDe88jNLbbHF7JIoOM5okWl0LEANwAKnI5EmMZINWLOJY1M0w0gDAGfNA8tm7KHNhI7n2DY5/NSE0pJWFVIUnJNVbp/Us1ijGOC2KVuoRHB7Pq7UVM7ImTQ2F1KAcCsnEaGSU6iTXgOs+cDj5oQX8Qw0nAz7gaTTUWenqjlWz7SN81Ws7IzXVoqkgZ9RgOwFTen2qJgsc7/SK63oSKGnmxsFEa5/mqjHkpqScu41HGBTP4lVBzvipd08avqBzg+aXuL8HaMcnApsdbMdQvHlkMSHCjk1MMgOdO+Oa8kkY6lznPJrFr7cgjY7ZpNMcdRqFNZJJwKYjtxp70OIqrOnng0zHJGEA/8ANM96cdCoJweRRTGrbHihoN8rTCqGXGcVmrfwlLEYzke5KC0aumqIYNVFGAQdxS0lvoyU79qR70maffjGKXkXLsvncVYZEf6gAwpO4s2JDRk1ciMu4jS91z/FKnY71Tlt3HbY1OmjMbb1pHFy42BEkE0aN8ED+aEy5O9eBgGANNlLqnoJXicPEd87jNW7LqIYfPda51W0kYNGTZtSnFKx0cedn8dhFcLLgIQG+a+0nWTnmuajvJFxr3x3HanormZ0Hpzlf91S6ZlMvS3hiy4xj5pe+vYoPaG1E7YFRpJblX9zlx5Br5BlckbnyaSsbbTEl1JOAACE8Chyuiphdj3rGqTWQpAAoMoULqd8nuBRpdvjH0s+dOg+7O9eokkr6tWnHJNJ/iFIzGp2py2VpAzybLjgUa0xxz88tb2aEkEUuI1DS45NMdOSS7maW4bEERyF8mgxrFjTEoMh5anDKLeL0xuOaW2lxuV7vR43KBGAAxjPFTrqVp3CKxEY5agi41EJ9Ork0zBJEWKA+09jSaTEs8QwuhvcO/mvbeJnbKIQFO/amzGgI0MTttVGziDxjOdWN6Ba9sI2XMmn3EYH3NdRCi29pHETggZb5NIWMKKPVlGAv0ivbm61Nue1U58t2hXUoBwvA3pN/agP5j/FblmXBUEZavo1UkamzSaYySdgISrY1ZJNG3j+c8Yr6QIxO+D2NbhiIyWbV96cDVqAVDORTqW4ZQVOxpCRQSERtLDtT1s5EQD8g+aZWOY9M5xiiGPSozzXuHztXj6zjFZlvQWnDHetjYVgE9x3rbOoUnHNGhstPGjg74alik0bc5WiTEk7dqNC3qJv/NXEe0+YoAVcYVufg1Oli9QlH5HBq7LAkykHY0m9tp9h+wY9qacpKgSR6NmzkcUJkwM43qxc2w9Mo64fOxqc8TRviQbAc1Uu3Pnx3EuueQKOHwAGHPasHG+K+0nAPON6aZb8MPKqJhVNEimyuMY+aTKsMH+K9Z3JOkc+KWmk5LLs805CKoOSaC8rMMEkYNBX8pPavM5Yk70aVeS32YSYhSAa8iib1P7h57E0PUCV2GKIWBJ2+29L+HNX38MRxwoMYxg71szYfC8nYAUCFHk3zzyaOsSx5I3buTU2ujHys6moetykShvzcVuc+ou2MncUiCx44oqainP/AOUmzx1cEHG1bVS2CpGxowikIGSCO1N21qck6d/ApDby1YsUGk5XzV22h1fGdzS1vBjAUDX3P+mnlX0lxnfuaqRnbsG5u2jf0znHYUCW4MgxwO5r6aIyyZzk16EU4RVyByaLTxkBUk770SOKUnK5IrS27FyRsPFNW50oyv3qT9l2cZHkc01HKQozuDSwjVmIGeaZMeFGccU4Lr4yxQOJO9VLZBJEGNK21jGyZ/NVOOJI106gKpnZY46KXAAfmiswxzRHjidjgbjxQJ4mUZXcVmnewpJAopWSQNvnAr55NTEHavdCMPirhbDyp3FYEhDBVzk0RlXf4oagg6kxTPT0OzPjjFNZDR421UmFbUc8/FfSa1IA5NA9PZQpT+5uBx5FAaASYIwUPJp5ELjOADj96+jiJzgaD/zQNok1mok/t/tSjRurFcYropbfUxDew+R3oRstO/IO+oUbTcMcvXTngpySw42zW32C42/81Xe2AQgoGxuDQGtsacrwM4o8ivDZOk0nf3YxX2MsQAMfaqUlsrYOnv2rPoqrDK70eUP8OU90mkbswVRsRzRBCwOG8eKaRThTg4zyBTC27SOGUDY9zStaY8WP0rArafaN1+KOkBZcnkmmBFpPyewpuK3cBQkBPlmOBS9tJZjCMUDOcAEaT2HNOxWLyOCBgcmqUMMRXEjbntH/APdOxIY1/txaR/rO5p6TeWfCMVjpYM66VH81Rt7PK5A9NT3P1GtqoA9R9z80tcdTMQIxtQi5XIxKYrckLgUm1yZnxHx5oXqG53bZTvk0OTCKRBx3NLbTGDhmClRuc7mtJkDwDzSXquEzn9KK07JEMAnNG1aOxzHVpHYUN9bOMbZ71iEnOttsjinYgHwSf0p7T42hBtBwq5al7p7iSNlTZu1PsyR5Krn5pSa4UPvjPxS2NCdLkuvSVJGy2asCNyMs+D4zUywdmfCjGKonJ5O9PabLHJLcqkmGON6YMwlQ6DSVwoJ45pcO0f0HFKYssrToiBb3jO9Fe0TGUbH3pWKdzyQd6dgbWPdVaRsnNbSKMkZ+wpZUZH3yBVbG/JraRqx9yg7d6FTJPDgnivnMbY23FPyW0RB9uNu1JuiqTihUrKxnBKnftRYlfGGHHevFUEA0dRgHFIwmjbPIZayVCqd8Z4FF1EE4r10VgCRvQPEgVZsqygrjtzRUgQchh/NMBACMUa370H6hT8LFv7zv5FYNgG/7gOe4FUCBqGw5r1voJAAo0POpq2ccZwxLDsMVs2aHiIn/AHNR9RJ5rasSDntRo5bXlvayDOFRcfvTsdlGceo2fOTU+ORw5Oa368mD7qDsW4YraEZGkV9Le26qUyCa52WWRl3c/vQInb1Rk5+9Gy8Pq9JKz/5YyKVu4lZdUhBI3wKG8zqoCtj7VgZkGXJNFXjJGIm9T2Z9vxR0jWJGA91Hs4I2OCKc/DxIDhf3qVeSR6WsghdqbSA6RtuBTrRoFOFFT/Xk9VgDtTPf0vMZEk9z437U/ZsoXO5PzQ/TVypYZqlDDHoHtG5pHrbAj1jOKTn6a7SAgd6dckYA4r65uZIlATHA7Ux46NWFksUep3CnHesssGo/3xUC4uZndg0jY+9KGVxtmkXja//Z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AutoShape 8" descr="data:image/jpeg;base64,/9j/4AAQSkZJRgABAQAAAQABAAD/2wBDAAkGBwgHBgkIBwgKCgkLDRYPDQwMDRsUFRAWIB0iIiAdHx8kKDQsJCYxJx8fLT0tMTU3Ojo6Iys/RD84QzQ5Ojf/2wBDAQoKCg0MDRoPDxo3JR8lNzc3Nzc3Nzc3Nzc3Nzc3Nzc3Nzc3Nzc3Nzc3Nzc3Nzc3Nzc3Nzc3Nzc3Nzc3Nzc3Nzf/wAARCAC8AQwDASIAAhEBAxEB/8QAGwAAAwEBAQEBAAAAAAAAAAAAAwQFAgYBAAf/xAA4EAACAQMDAwMCBQIFAwUAAAABAgMABBESITEFQVETImEycRRCgZGhBiMVM1JysRZDwSRigtHh/8QAGgEAAwEBAQEAAAAAAAAAAAAAAAECAwQFBv/EACERAQEAAgIDAAMBAQAAAAAAAAABAhEDIRIxQRNRcWEE/9oADAMBAAIRAxEAPwDpXuQm1ZN65P8AaiZj22oIlgTLBdfy3FfPe+0FWCjwtcWntTEQRXcwy4CZ+aWk6UrMTNMc+KTm6vIj4z+pNfRXZlyzMSKrVV407FY9OhbLe40161nEoKRLj/3Vz81zIG9o281iS6DJ/cf9BT0PDazP1GJ22IUD/TWIuo26sM5P6VzU98qnCIP1pJ79mO7EfAptJxV3w6nABlefFCm6rGrZJC/BNcQtw7YCtIdvNDlWZmGkHbuTT1DnD9dsvWE5DDnzXp6onJauPht3OdUjZ+KdhtXJHvIA80tL/FPrpl6vEEy2cccUxF1e2YDD/oRXKyWzKMeqcCgiJ9eVc/tT0V4sXbf4lEy4Gk0u99AW90Y/auWQSJglmP6Vt55FwBk+aUkL8MdOiRSnMYX7V5NA6oTGuf1qBBftGnBzR067IAVIqt0rxKkLROwDqwYDenF6c1xgxPjHY1zltdSyTeozEH4q90/q7RkhiD99qdqLjlDv+Gzr2IxRYreRN2BNMw9WiZQCcH70eO9tZDguBnzUbu2Nt+wpG7KcAEY8U5FeOhBJyD2NanMapriKsPANCVoJkznSfmj2nUp+G7j4dAN+RTaehMPZJg+DUMJkYRw3yK8kMsW4J25peLPLhl7lX/wpzsdhWxEwqJH1GZFGl8nwaYj6y+2tAfNHjWOXFyf1VEeRxXqxEHPagRdTgddRyopmO4ikHscH9aWmNmc9xlsjg1562nk0QoT3oclvqGx3o7KXH6zJKSNqyC5okUGn6qNoHijuncsZ6fkTIkf1Pr+KXnmUqwQYNT5eorp5H3qfLes5IVsClL+3vY8Zxo4jIWkcn4oxvEgj0wrk/NRGmdmwNzXymQ7uaa5hDrTSStmRzjwKy7KMAZas29tJIARkL5p9LdFXABJ801aiaIZZCCcKKPBZpqJIyfJpxYznfAWjBIkGSwxRvQtYht9wANvim0tUz7ly1eJeW8Y2DY8gUVOr2kI3jbPgCjaLa2OmgkEYUURbIIDkk0q39TQhiEtHJHdjigzf1PKxAjgjX+TSlLWVUJIB6Rwu9JC0k5waUb+opRs+xryP+o3De5cY74zVbXMLpTSFl2NevbBlJIFIf9QIxzgHz7a039RQBcPGM/FCbLGjAgONx9jQpLcdjW/8XsJo8MSh81qJoZMejMjfGd6qFbYDFM0LbA4x3o63iPtJ7SRzX0tvLk+3IpS5hkVTlCR8UCXftVjIIJjmOB816t1cQ49RS4rnoGubdyyZZDyDVCHqXAf2t2zQX44qJ1QrINDumeQadS8uEGoMHU1IE0c2DIgJPcU4ANGFbA7UbTeOKltderINLFGz5q1HPKo0yEOp23rkYJHgkJ1AgUeTrQOBq0nvmi9oy4nUSRRHLK2mgSB0HuAYeRSNtegxKXOpfBp6AxyEMj//ABJpb0z1pkS+3C7fFFtWlVyQDgcHNey2oZiY9m8VmNmU6JAVYU9psi1b30qqM/zT0V8j/UMVDSXQuCRRVcEZU4qO6wz4MavrKjfSwP61rNc8r4/WjJdsg0hzTc9/578r8GTWScjYUSNMtuay+QuKyrMxCio0+hNBQpAUZY07bWX55MZ8eKArR2kQkl3YjYd6xNJcTLl5vST/AEjxT7Tv9KElxFCmNY28GlT1MAlVxU25YFdKb4oADAHWQvwKapO1Neo7kk5+DWW6gXOShC57VNOlPeDtjagTXepSq7L3+aSvGK8vVnX2W4B8sanPfzeoS0m/xSXrsvfahu2rLZ3NI+odN6xOcn7k1h7yRjt45pNTscmvkOM0HMpTLXDsdzXzXLsuAcUu2ort5r73DY05s7kYF00Y1ZGMVhbosWLkkdqXOSN9wKHk7KRjPeqjLLPRn8SeAxFN29wqlC7nOeR2qXjODRIcYKt3PFNMveq62x6jIu0dzrUdmNWbHqpkGJY1cd8VwcYMeNBIJ+achmmSRWWQqf8AVmg7g7BpbCWQsjaGPKkbViayjkGVwwPg1IS7Row06A77kUcXkAAa3kcbcU0Tc6MNbTwANHk47Gj2t6FP/qAVPzScfUruHDtD6kJ5xyKo6rbqVufSxqxup5FKnoK7vonjZlcZHg81NN9CwDNnNSep21zYyMFDGM8fFKQJJkOxP70Kx1enZW95IukRt7SODVa0kNx9EpRh2rloJRoXDAMKoxXoYKFwHHJo2nLjldIL6/tGA1+qvzzVS2/qG2kKx30LRngORXNLMzBCXG9X7aGGe20yhTtTc3JxKM0es+rauHSiW8mn/d3Fc3cTXfSnDwEmEHcCrNh1y1uFGrSHP8UMrjZBOrzSfhGNucSA52odvfrLCr7g43BHetXaNIA8PuHcUl6iLsV0mif6m4bfmskYzjG9ZdktRsoeY8DxRXYRIZn7bAeTU6WXTG75zK3J8VnHo+xJJPSPqTn1JuQudhSr3LTOXnOM+DSrSHPP3NeFe4p1UgzyMQCDivdRbYnJ7mgZ2HbFbkVgBtgc0quPJXLbFtqE/FesQPqPNZ1ZxSLcfFfPevAGOw4816CRua2kbknbbzijR6gJT538UVYJHHFaCEkg807DEfSzyarVGoTWBuMGi/hSoywNOJAW2P70cWk+j2x52qpEXLGJBgOnihtCQ2ort5q3HZTMfdFiiCxfVpZMCj0XlKgCEbFQcGvtGg4K/Oa6YdNUAZApebpbe4AZx3oEsQgD6vu4NMuXBGPpoj2vpklsjHagCVxkcj4pLijazp6Wlj7e4NVbRbdV1aQNuKixKrIpIwcbiiPcMHTQcgbECgsulS36kI5HjkQaM7YFexXltDcK4DRO3cVlFjhTDKMkZ3oMgFxOGIGAMUJ0voLfqQMUjLqYe09jUq+6E9k+eYyf2oFoWjmIbPpA7MOxrq+mTi9Q2krB1YYDnmq0m3Tmrbon4hmcSkYGRilbuyu7RtatqFddDYt0rqIikyYJRhWPaj3dgGOCM+KNI/I4yzv2IHrZBFWLbr7WkipJkoeDR5uiLJvjSalX1h6ZEc2zZ2alpcsynbqJup/iINMYDBqQlj9Mayn7VK6YZLSXSzFk7HNWJ2adQFO9NFxkNWPXSihV1HFVl6vYyDM4KP3GKi9KsG1Eypk55FUJOlxs5JQ/tQyuMr86u2DzsT/lxDA+TUe4kyxYcHkUa+uSwYRnCk0gzbAckVEjpl1BRkYNbVdRoKHUf+d6ciXDcZNGlY3Yi24IUk5INDkRpZDjOTtVW0sxoeWVtMY4B7mlZwXleO2TYH6qKfl2lzR6P8wjI8GsKQ2Aik/NNyW6r7pWBY714iqpwoxgUleNDiimO2jniqVnYSNkSNgdzQ7N2bJI+1VIZUjchmBPNPSb0FF0YHfUMZ3ZqcXp1vEuXlLkjgUne9R95A/KNlB2pMX0zggvpFUzu6sFIEOItIIG5Y1qKRgNplA77VIgkDbMxbJqlAgA1BTg+e9Mrjo41uzgaLgjPjbNbTpkrn/OJPyawpOkHIFMRSMCMOeabO4xmXp96jezDAUBxexE5gOw3FWoGlcD3cVTi/vRhZdOocGgt69OBuHimbTMhRhyCKWa3Qn+12ruLuwtLnV6qDVwcc1zt50v8O7CDOOcGp01w5N+0ORtKnA3rdoASznkCiFVcmOZdD8A1uJWij0MMg96NNdyjSBpLdTk5XbNCguRAWVhq+9N2sYlxGvDVm7iihYrgFhRpO+30rGW3V0IUeKr9Kt1ksy+tkdTyDuK571PUlSJRgE9qqWTpBfLHKzei+x3ohZTcdp0xmvo/wAJesskgGY5B+YU0LZlbQ2SVGM/FQ7Yw28pks5WbSQykn+K6xXE0UU4x7h7qdcWXVT5INOc1EvrNJnKvvniulukUe7HFSpVBfViiLwrlLmzMMvosfcN1PmtWjyRSgSniqHXI3ISaNclOftSkUguveV0kjG1DolljobO5HpjP7ijySzBva+1Q+nxzxBlYllztT4mKgAt+9DLLDvp+R3D6j4AoIGDnNeudQOcg1gNkYHapbW9ioc7AYqtYKkYM8gzpGAD3NR4SfUz2q5asjIBJkhW4qb0qW2KfTLQ3KzXN02IYyAE8mgX0gVmVAEGnbFUJbpUUQrsrBSPnzUi+dTIzLuoGBvTqOPe+0uZSWywyK89VVbUvGMVmZyz6QNvFfelpiZnyN9qJG+7Gxc+mpG+TXyPJpyp55PegyDfAGQMb0S3hkdzsRng1TO39hkspLZJzzW4Ekkf3DINOR9MmzvnQad6b06e4cxQ50/mc9qek5ZSBW6iM4VCT2qxbQXEoHqYVf8AinLXpkVsulfc3cmtaVjyzuSB2pscs9hfhVUZdzgeKLAiuheIhiNvmmoEjMR1ZOrtTENhCJVkQkeRQjzoKxyxqmp8Z32pqOQqwfIPbFFm6a5XMchK9snj4pBw0D4yTpoG9xRudIeN8YD8/ek7l9QZUA9vntT0MiXFiScagQd6VuIPbqTJLCgY9It3BDPHlwuT8b1HeGS0BKgvATufFUrtxFgcnNatZUcyR3DYjI2ApV0T10Wtz6lt61lhtPI8UoZEmm0hssPqJ80N3m6PfFkybaU4KjtWOqRrGRJbNkuc7b4oqsZu9mIzFBLrdAVx9Xg1o3CST+ooz8Gpjy6rc51bcimbZYo5IpGJCsN6ldjorKQSlCgK6eQa7Po90tw7268hNWK4W2mCsZQdj+X4rqOg3Ma3cLj2tjSw81Xty80dDKuU3pEogBLCqs+D32G+KQuEDbjtU7c2NSryMOjAryK5RJXtI5Exkhz+ldnc4A1DmuTnVl6hImMg71br41OwvFKRq2xanj6MhLZGeDXO5k9VQgGrP7UwWkVj7WOTnNAynb83kXK6hQQMcUywwT4PbxQWUg+fmonpdj6I4b7VShm0jJPPNTEHuz3pqMjO+aV9qx9LTzRvAis244Pip3qMqYc5XOxNDaQKAO2aC0+2NiKFakFygJY9zsBQp5FCkFiaBJq3ZTjHakpJXP1E81cx2yz5vH4qxSIwVcYxyas9MUSzMNsFciuZhnVRxyMVf6NdxRem7nAGdVGtFeSWOhhia7mW1j2PdvAq7BFDahYIQAo2PzUr+n54lt5ron3SNhfgUZ7yP1C2abmuW1N4UbZMau1T7izdXG2RnNew36KSS2fAos3U0Bz+UDvR2Uo0EOwB5/4p+OH2hhzSEHULSQriXB8VUivLYAAuM0XYr4agDjxk1MvSPUztg0/N1K3VWCjOxrnZZ5ZyD9IzQrDex7mX0EQI43PuAPasnqMk9oBEMMgINSJnxdESPqA7UFrwguIyAp7Cht+P9vrmQRLqkOqQjtU61ZxckyOSSfaM0K6mDvlmOmhRupJkThOAeam10SSRet3juopoZhllViM1H6YSkMkzMS6tgKaYsHKtLcOSuiJqT6ckmnXJsgbfPeilPY93cqienpHqSbmgO0jgHGCNhWJrVry5af1Me7CihvJJFmNz7lG2KFS7X7Q+4MNzjcVa6bO5mglddOiYD7iuPtZpfa2SNXY11EFxrghQEA+qhyfNOM+SSx+hT3QSQBzjNAknVlIB3pK+kJuF+K+YHTkGjTi8dVidzrwc4+ahdRUi/Bj39u9WXLD3NgDFQ7mX1Z3KngYpujAzawgZkK51cVuWZteFjBA2yaThmP4fBkxpP8URX22fP60Lksfn8tuGDYPNKA/9thvVJN6DPCrH6cHsQKieu1/SQXS3/miLtv3r6SI4wc7V8RtgVNVGXY6Se9AcFSceaM2TkYxtQHJxz3qojNh5dIOaVMuo54osxBBFKHg4rTGOPkyuzaOpx5FU7BkYFGI3BwagLkfemraRg+AeO9Fh8fJ8sd/0Jkk6OsZ/zI2IbFGdE3371zHQ71kZjqO+zDz81dFwukkHOeMUmnjLNm/RVWyHrLwD6mf2+KW9YuRqONq99XUGGrjsaNjxhhIIh7teO4okcqqM6z96ns/s0jk8VlmJQrnBFG1TD/FF+oMgOkZzSlx1GRELEbKv7mkJJXRCx3Vd8+aSkvJLth+VAeKW14YjPdyNqc/Uf+a8DFEKk4bG9YlkAnjROAKXuGLswDe88jNLbbHF7JIoOM5okWl0LEANwAKnI5EmMZINWLOJY1M0w0gDAGfNA8tm7KHNhI7n2DY5/NSE0pJWFVIUnJNVbp/Us1ijGOC2KVuoRHB7Pq7UVM7ImTQ2F1KAcCsnEaGSU6iTXgOs+cDj5oQX8Qw0nAz7gaTTUWenqjlWz7SN81Ws7IzXVoqkgZ9RgOwFTen2qJgsc7/SK63oSKGnmxsFEa5/mqjHkpqScu41HGBTP4lVBzvipd08avqBzg+aXuL8HaMcnApsdbMdQvHlkMSHCjk1MMgOdO+Oa8kkY6lznPJrFr7cgjY7ZpNMcdRqFNZJJwKYjtxp70OIqrOnng0zHJGEA/8ANM96cdCoJweRRTGrbHihoN8rTCqGXGcVmrfwlLEYzke5KC0aumqIYNVFGAQdxS0lvoyU79qR70maffjGKXkXLsvncVYZEf6gAwpO4s2JDRk1ciMu4jS91z/FKnY71Tlt3HbY1OmjMbb1pHFy42BEkE0aN8ED+aEy5O9eBgGANNlLqnoJXicPEd87jNW7LqIYfPda51W0kYNGTZtSnFKx0cedn8dhFcLLgIQG+a+0nWTnmuajvJFxr3x3HanormZ0Hpzlf91S6ZlMvS3hiy4xj5pe+vYoPaG1E7YFRpJblX9zlx5Br5BlckbnyaSsbbTEl1JOAACE8Chyuiphdj3rGqTWQpAAoMoULqd8nuBRpdvjH0s+dOg+7O9eokkr6tWnHJNJ/iFIzGp2py2VpAzybLjgUa0xxz88tb2aEkEUuI1DS45NMdOSS7maW4bEERyF8mgxrFjTEoMh5anDKLeL0xuOaW2lxuV7vR43KBGAAxjPFTrqVp3CKxEY5agi41EJ9Ork0zBJEWKA+09jSaTEs8QwuhvcO/mvbeJnbKIQFO/amzGgI0MTttVGziDxjOdWN6Ba9sI2XMmn3EYH3NdRCi29pHETggZb5NIWMKKPVlGAv0ivbm61Nue1U58t2hXUoBwvA3pN/agP5j/FblmXBUEZavo1UkamzSaYySdgISrY1ZJNG3j+c8Yr6QIxO+D2NbhiIyWbV96cDVqAVDORTqW4ZQVOxpCRQSERtLDtT1s5EQD8g+aZWOY9M5xiiGPSozzXuHztXj6zjFZlvQWnDHetjYVgE9x3rbOoUnHNGhstPGjg74alik0bc5WiTEk7dqNC3qJv/NXEe0+YoAVcYVufg1Oli9QlH5HBq7LAkykHY0m9tp9h+wY9qacpKgSR6NmzkcUJkwM43qxc2w9Mo64fOxqc8TRviQbAc1Uu3Pnx3EuueQKOHwAGHPasHG+K+0nAPON6aZb8MPKqJhVNEimyuMY+aTKsMH+K9Z3JOkc+KWmk5LLs805CKoOSaC8rMMEkYNBX8pPavM5Yk70aVeS32YSYhSAa8iib1P7h57E0PUCV2GKIWBJ2+29L+HNX38MRxwoMYxg71szYfC8nYAUCFHk3zzyaOsSx5I3buTU2ujHys6moetykShvzcVuc+ou2MncUiCx44oqainP/AOUmzx1cEHG1bVS2CpGxowikIGSCO1N21qck6d/ApDby1YsUGk5XzV22h1fGdzS1vBjAUDX3P+mnlX0lxnfuaqRnbsG5u2jf0znHYUCW4MgxwO5r6aIyyZzk16EU4RVyByaLTxkBUk770SOKUnK5IrS27FyRsPFNW50oyv3qT9l2cZHkc01HKQozuDSwjVmIGeaZMeFGccU4Lr4yxQOJO9VLZBJEGNK21jGyZ/NVOOJI106gKpnZY46KXAAfmiswxzRHjidjgbjxQJ4mUZXcVmnewpJAopWSQNvnAr55NTEHavdCMPirhbDyp3FYEhDBVzk0RlXf4oagg6kxTPT0OzPjjFNZDR421UmFbUc8/FfSa1IA5NA9PZQpT+5uBx5FAaASYIwUPJp5ELjOADj96+jiJzgaD/zQNok1mok/t/tSjRurFcYropbfUxDew+R3oRstO/IO+oUbTcMcvXTngpySw42zW32C42/81Xe2AQgoGxuDQGtsacrwM4o8ivDZOk0nf3YxX2MsQAMfaqUlsrYOnv2rPoqrDK70eUP8OU90mkbswVRsRzRBCwOG8eKaRThTg4zyBTC27SOGUDY9zStaY8WP0rArafaN1+KOkBZcnkmmBFpPyewpuK3cBQkBPlmOBS9tJZjCMUDOcAEaT2HNOxWLyOCBgcmqUMMRXEjbntH/APdOxIY1/txaR/rO5p6TeWfCMVjpYM66VH81Rt7PK5A9NT3P1GtqoA9R9z80tcdTMQIxtQi5XIxKYrckLgUm1yZnxHx5oXqG53bZTvk0OTCKRBx3NLbTGDhmClRuc7mtJkDwDzSXquEzn9KK07JEMAnNG1aOxzHVpHYUN9bOMbZ71iEnOttsjinYgHwSf0p7T42hBtBwq5al7p7iSNlTZu1PsyR5Krn5pSa4UPvjPxS2NCdLkuvSVJGy2asCNyMs+D4zUywdmfCjGKonJ5O9PabLHJLcqkmGON6YMwlQ6DSVwoJ45pcO0f0HFKYssrToiBb3jO9Fe0TGUbH3pWKdzyQd6dgbWPdVaRsnNbSKMkZ+wpZUZH3yBVbG/JraRqx9yg7d6FTJPDgnivnMbY23FPyW0RB9uNu1JuiqTihUrKxnBKnftRYlfGGHHevFUEA0dRgHFIwmjbPIZayVCqd8Z4FF1EE4r10VgCRvQPEgVZsqygrjtzRUgQchh/NMBACMUa370H6hT8LFv7zv5FYNgG/7gOe4FUCBqGw5r1voJAAo0POpq2ccZwxLDsMVs2aHiIn/AHNR9RJ5rasSDntRo5bXlvayDOFRcfvTsdlGceo2fOTU+ORw5Oa368mD7qDsW4YraEZGkV9Le26qUyCa52WWRl3c/vQInb1Rk5+9Gy8Pq9JKz/5YyKVu4lZdUhBI3wKG8zqoCtj7VgZkGXJNFXjJGIm9T2Z9vxR0jWJGA91Hs4I2OCKc/DxIDhf3qVeSR6WsghdqbSA6RtuBTrRoFOFFT/Xk9VgDtTPf0vMZEk9z437U/ZsoXO5PzQ/TVypYZqlDDHoHtG5pHrbAj1jOKTn6a7SAgd6dckYA4r65uZIlATHA7Ux46NWFksUep3CnHesssGo/3xUC4uZndg0jY+9KGVxtmkXja//Z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0" name="Picture 10" descr="http://www.gefor.4t.com/concurso/parasitologia/trichinellaspirali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2541508" cy="1785925"/>
          </a:xfrm>
          <a:prstGeom prst="rect">
            <a:avLst/>
          </a:prstGeom>
          <a:noFill/>
        </p:spPr>
      </p:pic>
      <p:pic>
        <p:nvPicPr>
          <p:cNvPr id="56332" name="Picture 12" descr="http://3.bp.blogspot.com/_BVAT0FI3vWo/S5D1ex6FDyI/AAAAAAAAAT0/bhTi-FQtBv0/s200/Trichinella_larva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1905000" cy="1905000"/>
          </a:xfrm>
          <a:prstGeom prst="rect">
            <a:avLst/>
          </a:prstGeom>
          <a:noFill/>
        </p:spPr>
      </p:pic>
      <p:pic>
        <p:nvPicPr>
          <p:cNvPr id="56334" name="Picture 14" descr="https://www.msu.edu/course/zol/316/tspilarv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072050"/>
            <a:ext cx="1912984" cy="1785950"/>
          </a:xfrm>
          <a:prstGeom prst="rect">
            <a:avLst/>
          </a:prstGeom>
          <a:noFill/>
        </p:spPr>
      </p:pic>
      <p:pic>
        <p:nvPicPr>
          <p:cNvPr id="56336" name="Picture 16" descr="http://clem.mscd.edu/%7Echurchcy/BIO3270/Images/Nematodes/Trichinel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-16328"/>
            <a:ext cx="2428860" cy="2983212"/>
          </a:xfrm>
          <a:prstGeom prst="rect">
            <a:avLst/>
          </a:prstGeom>
          <a:noFill/>
        </p:spPr>
      </p:pic>
      <p:pic>
        <p:nvPicPr>
          <p:cNvPr id="56338" name="Picture 18" descr="http://www.extension.org/mediawiki/files/a/a7/Trichinella_us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1672" y="3058713"/>
            <a:ext cx="1796608" cy="194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500063" y="1401763"/>
            <a:ext cx="82867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200">
                <a:latin typeface="Arial" pitchFamily="34" charset="0"/>
                <a:cs typeface="Arial" pitchFamily="34" charset="0"/>
              </a:rPr>
              <a:t>La Organización  Mundial de la Salud (OMS), las considera una de las principales causas de morbilidad, estrechamente ligada a la pobreza y relacionada con inadecuada higiene personal y de los alimentos crudos, falta de servicios sanitarios, falta de provisión de agua potable y contaminación fecal del ambiente. </a:t>
            </a:r>
          </a:p>
          <a:p>
            <a:pPr algn="just"/>
            <a:endParaRPr lang="es-ES" sz="22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>
                <a:latin typeface="Arial" pitchFamily="34" charset="0"/>
                <a:cs typeface="Arial" pitchFamily="34" charset="0"/>
              </a:rPr>
              <a:t>Infectan a personas de todas las edades, pero la sufren principalmente los niños, a quienes les causa trastornos en el crecimiento y desarrollo. </a:t>
            </a:r>
          </a:p>
          <a:p>
            <a:pPr algn="just"/>
            <a:endParaRPr lang="es-ES" sz="22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>
                <a:latin typeface="Arial" pitchFamily="34" charset="0"/>
                <a:cs typeface="Arial" pitchFamily="34" charset="0"/>
              </a:rPr>
              <a:t>Según publicaciones de la OMS, más de la quinta parte de la población mundial está infectada por uno o varios parásitos intestinales y en muchos países de América Central y Sudamérica el promedio de infecciones parasitarias es del 45%.</a:t>
            </a:r>
          </a:p>
          <a:p>
            <a:pPr algn="just"/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428750" y="6429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Enfermedades Parasitarias</a:t>
            </a:r>
            <a:endParaRPr lang="en-GB" sz="3200" b="1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642918"/>
            <a:ext cx="807249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2400" b="1" dirty="0" err="1"/>
              <a:t>Triquinelosis</a:t>
            </a:r>
            <a:r>
              <a:rPr lang="es-AR" sz="2400" b="1" dirty="0"/>
              <a:t> - Patología:</a:t>
            </a:r>
            <a:endParaRPr lang="es-AR" sz="2400" dirty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Es una infección parasitaria producida por nematodos del genero </a:t>
            </a:r>
            <a:r>
              <a:rPr lang="es-AR" i="1" dirty="0" err="1"/>
              <a:t>Trichinella</a:t>
            </a:r>
            <a:r>
              <a:rPr lang="es-AR" dirty="0"/>
              <a:t>, transmitida por </a:t>
            </a:r>
            <a:r>
              <a:rPr lang="es-AR" dirty="0" err="1"/>
              <a:t>carnivorismo</a:t>
            </a:r>
            <a:r>
              <a:rPr lang="es-AR" dirty="0"/>
              <a:t> y caracterizada por un síndrome febril, síndromes </a:t>
            </a:r>
            <a:r>
              <a:rPr lang="es-AR" dirty="0" err="1"/>
              <a:t>oculopalpebrales</a:t>
            </a:r>
            <a:r>
              <a:rPr lang="es-AR" dirty="0"/>
              <a:t>, mialgias y </a:t>
            </a:r>
            <a:r>
              <a:rPr lang="es-AR" dirty="0" err="1"/>
              <a:t>eosinofilia</a:t>
            </a:r>
            <a:r>
              <a:rPr lang="es-AR" dirty="0"/>
              <a:t> elevada.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Con la invasión de los distintos compartimentos corporales por parte de la larva y parcial destrucción en algunos de ellos por parte del sistema inmune, se libera en el organismo un material proteico extraño que desencadena un proceso </a:t>
            </a:r>
            <a:r>
              <a:rPr lang="es-AR" u="sng" dirty="0" err="1"/>
              <a:t>toxialérgico</a:t>
            </a:r>
            <a:r>
              <a:rPr lang="es-AR" dirty="0"/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Las larvas son parásitos intracelulares, se adaptan a vivir dentro de células musculares a las que transforman en una célula nodriza. Cada célula nodriza desarrolla un plexo de vénulas </a:t>
            </a:r>
            <a:r>
              <a:rPr lang="es-AR" dirty="0" err="1"/>
              <a:t>periquísticas</a:t>
            </a:r>
            <a:r>
              <a:rPr lang="es-AR" dirty="0"/>
              <a:t> que facilitan el intercambio metabólico con el hospedero.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En el intestino los gusanos adultos producen un </a:t>
            </a:r>
            <a:r>
              <a:rPr lang="es-AR" u="sng" dirty="0"/>
              <a:t>proceso inflamatorio</a:t>
            </a:r>
            <a:r>
              <a:rPr lang="es-AR" dirty="0"/>
              <a:t> de intensidad variable.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Cuando la larva infecta la célula muscular y comienza a formar el quiste hay una </a:t>
            </a:r>
            <a:r>
              <a:rPr lang="es-AR" u="sng" dirty="0"/>
              <a:t>respuesta inflamatoria </a:t>
            </a:r>
            <a:r>
              <a:rPr lang="es-AR" dirty="0"/>
              <a:t>a éste a base de </a:t>
            </a:r>
            <a:r>
              <a:rPr lang="es-AR" dirty="0" err="1"/>
              <a:t>neutrofilos</a:t>
            </a:r>
            <a:r>
              <a:rPr lang="es-AR" dirty="0"/>
              <a:t>, </a:t>
            </a:r>
            <a:r>
              <a:rPr lang="es-AR" dirty="0" err="1"/>
              <a:t>eosinófilos</a:t>
            </a:r>
            <a:r>
              <a:rPr lang="es-AR" dirty="0"/>
              <a:t> y monocitos que terminan evolucionando hacia una </a:t>
            </a:r>
            <a:r>
              <a:rPr lang="es-AR" u="sng" dirty="0"/>
              <a:t>fibrosis</a:t>
            </a:r>
            <a:r>
              <a:rPr lang="es-AR" dirty="0"/>
              <a:t>. Cuando las larvas completan el fenómeno de calcificación, mueren.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Pueden ocurrir complicaciones</a:t>
            </a:r>
            <a:r>
              <a:rPr lang="es-AR" u="sng" dirty="0"/>
              <a:t> </a:t>
            </a:r>
            <a:r>
              <a:rPr lang="es-AR" u="sng" dirty="0" err="1"/>
              <a:t>miocárdicas</a:t>
            </a:r>
            <a:r>
              <a:rPr lang="es-AR" u="sng" dirty="0"/>
              <a:t> </a:t>
            </a:r>
            <a:r>
              <a:rPr lang="es-AR" dirty="0"/>
              <a:t>y del SNC.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1109003"/>
            <a:ext cx="7786741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sng" dirty="0" err="1"/>
              <a:t>Triquinelosis</a:t>
            </a:r>
            <a:r>
              <a:rPr lang="es-AR" sz="2400" b="1" u="sng" dirty="0"/>
              <a:t> – Sintomatología:</a:t>
            </a:r>
          </a:p>
          <a:p>
            <a:endParaRPr lang="es-AR" u="sng" dirty="0"/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s-AR" u="sng" dirty="0"/>
              <a:t> Período de incubación</a:t>
            </a:r>
            <a:r>
              <a:rPr lang="es-AR" dirty="0"/>
              <a:t>, desde la ingestión de la carne infectada hasta la aparición de los primeros signos (3 a 30 días). Los síntomas mas notables pueden confundirse con gripe y muchas veces éste es un período asintomático.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s-AR" u="sng" dirty="0"/>
              <a:t> Período de invasión</a:t>
            </a:r>
            <a:r>
              <a:rPr lang="es-AR" dirty="0"/>
              <a:t>, corresponde al período de reproducción del parásito en el intestino, posturas de las larvas e invasión del organismo por parte de éstas. Se presenta en este período un síndrome infeccioso de intensidad variable, seguido del edema palpebral, indoloro, simétrico, de aparición brusca y de duración variable. Muchas veces los enfermos se quejan de arenilla en los ojos (inyección conjuntival).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s-AR" u="sng" dirty="0"/>
              <a:t> Período de estado</a:t>
            </a:r>
            <a:r>
              <a:rPr lang="es-AR" dirty="0"/>
              <a:t> producido por el proceso de enquistamiento larval. En este período se acentúa el síndrome infeccioso con fiebre de magnitud variable. Aparecen las mialgias y se manifiestan en el 50 % de los enfermos síndromes gastrointestinales (dolor abdominal, náuseas, vómitos , diarrea y constipación).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980728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saginata</a:t>
            </a:r>
            <a:r>
              <a:rPr lang="es-AR" i="1" dirty="0"/>
              <a:t> y </a:t>
            </a:r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solium</a:t>
            </a:r>
            <a:r>
              <a:rPr lang="es-AR" i="1" dirty="0"/>
              <a:t>:</a:t>
            </a:r>
          </a:p>
          <a:p>
            <a:endParaRPr lang="es-AR" dirty="0"/>
          </a:p>
          <a:p>
            <a:r>
              <a:rPr lang="es-AR" dirty="0"/>
              <a:t>Son gusanos platelmintos (aplanados dorsoventralmente), de la clase cestoda (segmentados). </a:t>
            </a:r>
          </a:p>
          <a:p>
            <a:endParaRPr lang="es-AR" dirty="0"/>
          </a:p>
          <a:p>
            <a:r>
              <a:rPr lang="es-AR" dirty="0"/>
              <a:t>Son hermafroditas, con aparatos genitales masculinos y femeninos bien desarrollados. </a:t>
            </a:r>
          </a:p>
          <a:p>
            <a:endParaRPr lang="es-AR" dirty="0"/>
          </a:p>
          <a:p>
            <a:r>
              <a:rPr lang="es-AR" dirty="0"/>
              <a:t>Para ambas especies el hombre es el hospedador definitivo normal (producen teniasis). </a:t>
            </a:r>
          </a:p>
          <a:p>
            <a:endParaRPr lang="es-AR" dirty="0"/>
          </a:p>
          <a:p>
            <a:r>
              <a:rPr lang="es-AR" dirty="0"/>
              <a:t>Los estadios larvarios o cisticercos se desarrollan en vacas (</a:t>
            </a:r>
            <a:r>
              <a:rPr lang="es-AR" i="1" dirty="0" err="1"/>
              <a:t>saginata</a:t>
            </a:r>
            <a:r>
              <a:rPr lang="es-AR" dirty="0"/>
              <a:t>) y cerdos (</a:t>
            </a:r>
            <a:r>
              <a:rPr lang="es-AR" i="1" dirty="0" err="1"/>
              <a:t>solium</a:t>
            </a:r>
            <a:r>
              <a:rPr lang="es-AR" dirty="0"/>
              <a:t>), produciendo cisticercosis. </a:t>
            </a:r>
            <a:r>
              <a:rPr lang="es-AR" i="1" dirty="0"/>
              <a:t>T. </a:t>
            </a:r>
            <a:r>
              <a:rPr lang="es-AR" i="1" dirty="0" err="1"/>
              <a:t>solium</a:t>
            </a:r>
            <a:r>
              <a:rPr lang="es-AR" dirty="0"/>
              <a:t> también puede provocar cisticercosis en el hombre.</a:t>
            </a:r>
          </a:p>
          <a:p>
            <a:r>
              <a:rPr lang="es-AR" dirty="0"/>
              <a:t> </a:t>
            </a:r>
          </a:p>
          <a:p>
            <a:r>
              <a:rPr lang="es-AR" dirty="0"/>
              <a:t>Tamaños:</a:t>
            </a:r>
          </a:p>
          <a:p>
            <a:r>
              <a:rPr lang="es-AR" i="1" dirty="0"/>
              <a:t>	</a:t>
            </a:r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saginata</a:t>
            </a:r>
            <a:r>
              <a:rPr lang="es-AR" dirty="0"/>
              <a:t> tiene una longitud de 5 a 8 metros (3,5-4 en promedio).</a:t>
            </a:r>
          </a:p>
          <a:p>
            <a:r>
              <a:rPr lang="es-AR" i="1" dirty="0"/>
              <a:t>	</a:t>
            </a:r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solium</a:t>
            </a:r>
            <a:r>
              <a:rPr lang="es-AR" dirty="0"/>
              <a:t> mide de 3 a 5 m.</a:t>
            </a:r>
          </a:p>
          <a:p>
            <a:endParaRPr lang="es-AR" dirty="0"/>
          </a:p>
          <a:p>
            <a:r>
              <a:rPr lang="es-AR" dirty="0"/>
              <a:t>El cuerpo puede considerarse dividido en 3 secciones:</a:t>
            </a:r>
          </a:p>
          <a:p>
            <a:endParaRPr lang="es-AR" dirty="0"/>
          </a:p>
          <a:p>
            <a:r>
              <a:rPr lang="es-AR" dirty="0"/>
              <a:t>	Cabeza o Escolex, Cuello, Estróbila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37782" y="285728"/>
            <a:ext cx="3865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Cestodes</a:t>
            </a:r>
            <a:r>
              <a:rPr lang="en-US" sz="4000" dirty="0"/>
              <a:t>: </a:t>
            </a:r>
            <a:r>
              <a:rPr lang="en-US" sz="4000" i="1" dirty="0" err="1"/>
              <a:t>Taenias</a:t>
            </a:r>
            <a:endParaRPr lang="en-US" sz="40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7000924" cy="519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051580" y="214290"/>
            <a:ext cx="4877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Taenia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saginata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- </a:t>
            </a:r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Taenia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solium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67284"/>
            <a:ext cx="807249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Ciclo de vida </a:t>
            </a:r>
            <a:r>
              <a:rPr lang="es-AR" sz="1600" dirty="0"/>
              <a:t>Indirecto o </a:t>
            </a:r>
            <a:r>
              <a:rPr lang="es-AR" sz="1600" dirty="0" err="1"/>
              <a:t>heteroxénico</a:t>
            </a:r>
            <a:r>
              <a:rPr lang="es-AR" sz="1600" dirty="0"/>
              <a:t>. Existe un hospedador intermediario que aloja las etapas larvales: g</a:t>
            </a:r>
            <a:r>
              <a:rPr lang="es-AR" sz="1600" u="sng" dirty="0"/>
              <a:t>anado bovino</a:t>
            </a:r>
            <a:r>
              <a:rPr lang="es-AR" sz="1600" dirty="0"/>
              <a:t> para </a:t>
            </a:r>
            <a:r>
              <a:rPr lang="es-AR" sz="1600" i="1" dirty="0"/>
              <a:t>T. </a:t>
            </a:r>
            <a:r>
              <a:rPr lang="es-AR" sz="1600" i="1" dirty="0" err="1"/>
              <a:t>saginata</a:t>
            </a:r>
            <a:r>
              <a:rPr lang="es-AR" sz="1600" dirty="0"/>
              <a:t> y </a:t>
            </a:r>
            <a:r>
              <a:rPr lang="es-AR" sz="1600" u="sng" dirty="0"/>
              <a:t>ganado porcino</a:t>
            </a:r>
            <a:r>
              <a:rPr lang="es-AR" sz="1600" dirty="0"/>
              <a:t> para </a:t>
            </a:r>
            <a:r>
              <a:rPr lang="es-AR" sz="1600" i="1" dirty="0"/>
              <a:t>T. </a:t>
            </a:r>
            <a:r>
              <a:rPr lang="es-AR" sz="1600" i="1" dirty="0" err="1"/>
              <a:t>solium</a:t>
            </a:r>
            <a:r>
              <a:rPr lang="es-AR" sz="1600" i="1" dirty="0"/>
              <a:t>. </a:t>
            </a:r>
            <a:r>
              <a:rPr lang="es-AR" sz="1600" dirty="0"/>
              <a:t>Para ambas especies el hospedador definitivo (que alberga la forma adulta) es el hombre. </a:t>
            </a:r>
          </a:p>
          <a:p>
            <a:endParaRPr lang="es-AR" sz="1600" dirty="0"/>
          </a:p>
          <a:p>
            <a:r>
              <a:rPr lang="es-AR" sz="1600" dirty="0"/>
              <a:t>El hombre parasitado elimina anillos (o proglótides) grávidos con 30.000-80.000 huevos. Los anillos grávidos que se desprenden reptan por el intestino y salen por el ano. Por mala disposición de las excretas, éstos van a contaminar agua, vegetales, </a:t>
            </a:r>
            <a:r>
              <a:rPr lang="es-AR" sz="1600" dirty="0" err="1"/>
              <a:t>fomites</a:t>
            </a:r>
            <a:r>
              <a:rPr lang="es-AR" sz="1600" dirty="0"/>
              <a:t>. En el momento de la postura los huevos contienen la </a:t>
            </a:r>
            <a:r>
              <a:rPr lang="es-AR" sz="1600" dirty="0" err="1"/>
              <a:t>oncosfera</a:t>
            </a:r>
            <a:r>
              <a:rPr lang="es-AR" sz="1600" dirty="0"/>
              <a:t> y embrión </a:t>
            </a:r>
            <a:r>
              <a:rPr lang="es-AR" sz="1600" dirty="0" err="1"/>
              <a:t>hexacanto</a:t>
            </a:r>
            <a:r>
              <a:rPr lang="es-AR" sz="1600" dirty="0"/>
              <a:t> con seis ganchos refringentes, ordenados en haz, en su interior. No requieren maduración en el ambiente y pueden permanecer viables por varios meses.</a:t>
            </a:r>
          </a:p>
          <a:p>
            <a:endParaRPr lang="es-AR" sz="1600" dirty="0"/>
          </a:p>
          <a:p>
            <a:r>
              <a:rPr lang="es-AR" sz="1600" dirty="0"/>
              <a:t>Los huevos son ingeridos por el animal hospedador intermediario. En el intestino se disuelve la corteza del huevo, por acción de enzimas propias y enzimas digestivas del animal. Se libera una larva </a:t>
            </a:r>
            <a:r>
              <a:rPr lang="es-AR" sz="1600" dirty="0" err="1"/>
              <a:t>hexacanto</a:t>
            </a:r>
            <a:r>
              <a:rPr lang="es-AR" sz="1600" dirty="0"/>
              <a:t> que con sus ganchos primitivos atraviesa la mucosa intestinal del hospedador intermediario. Llega a vasos sanguíneos y linfáticos, por donde se dirige a músculo esquelético.</a:t>
            </a:r>
          </a:p>
          <a:p>
            <a:endParaRPr lang="es-AR" sz="1600" dirty="0"/>
          </a:p>
          <a:p>
            <a:r>
              <a:rPr lang="es-AR" sz="1600" dirty="0"/>
              <a:t>Forma una vesícula denominada CISTICERCO, que contiene un </a:t>
            </a:r>
            <a:r>
              <a:rPr lang="es-AR" sz="1600" dirty="0" err="1"/>
              <a:t>escolex</a:t>
            </a:r>
            <a:r>
              <a:rPr lang="es-AR" sz="1600" dirty="0"/>
              <a:t> invaginado en su interior.  Mide 0.5 - 1 cm. El de </a:t>
            </a:r>
            <a:r>
              <a:rPr lang="es-AR" sz="1600" i="1" dirty="0"/>
              <a:t>T. saginata</a:t>
            </a:r>
            <a:r>
              <a:rPr lang="es-AR" sz="1600" dirty="0"/>
              <a:t> se llama </a:t>
            </a:r>
            <a:r>
              <a:rPr lang="es-AR" sz="1600" i="1" dirty="0"/>
              <a:t>Cisticercus bovis</a:t>
            </a:r>
            <a:r>
              <a:rPr lang="es-AR" sz="1600" dirty="0"/>
              <a:t>, el de </a:t>
            </a:r>
            <a:r>
              <a:rPr lang="es-AR" sz="1600" i="1" dirty="0"/>
              <a:t>T. solium</a:t>
            </a:r>
            <a:r>
              <a:rPr lang="es-AR" sz="1600" dirty="0"/>
              <a:t> </a:t>
            </a:r>
            <a:r>
              <a:rPr lang="es-AR" sz="1600" i="1" dirty="0"/>
              <a:t>Cisticercus cellulosae</a:t>
            </a:r>
            <a:r>
              <a:rPr lang="es-AR" sz="1600" dirty="0"/>
              <a:t>.</a:t>
            </a:r>
          </a:p>
          <a:p>
            <a:r>
              <a:rPr lang="es-AR" sz="1600" dirty="0"/>
              <a:t>La larva o cisticerco en las carnes mal cocidas es ingerida por el hombre. El embrión se </a:t>
            </a:r>
            <a:r>
              <a:rPr lang="es-AR" sz="1600" dirty="0" err="1"/>
              <a:t>desinvagina</a:t>
            </a:r>
            <a:r>
              <a:rPr lang="es-AR" sz="1600" dirty="0"/>
              <a:t> (en el caso de </a:t>
            </a:r>
            <a:r>
              <a:rPr lang="es-AR" sz="1600" i="1" dirty="0"/>
              <a:t>T. </a:t>
            </a:r>
            <a:r>
              <a:rPr lang="es-AR" sz="1600" i="1" dirty="0" err="1"/>
              <a:t>saginata</a:t>
            </a:r>
            <a:r>
              <a:rPr lang="es-AR" sz="1600" dirty="0"/>
              <a:t> pierde los ganchos y el </a:t>
            </a:r>
            <a:r>
              <a:rPr lang="es-AR" sz="1600" dirty="0" err="1"/>
              <a:t>rostelo</a:t>
            </a:r>
            <a:r>
              <a:rPr lang="es-AR" sz="1600" dirty="0"/>
              <a:t> y desarrolla ventosas) y se fija al intestino delgado, cerrando el ciclo.</a:t>
            </a:r>
          </a:p>
          <a:p>
            <a:endParaRPr lang="es-AR" sz="1600" dirty="0"/>
          </a:p>
          <a:p>
            <a:r>
              <a:rPr lang="es-AR" sz="1600" dirty="0"/>
              <a:t>Los huevos de </a:t>
            </a:r>
            <a:r>
              <a:rPr lang="es-AR" sz="1600" i="1" dirty="0"/>
              <a:t>T. solium</a:t>
            </a:r>
            <a:r>
              <a:rPr lang="es-AR" sz="1600" dirty="0"/>
              <a:t> pueden infectar al hombre, desarrollando cisticercosis de localización cerebral, ocular o cardíaca.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3397250" y="500042"/>
            <a:ext cx="2481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i="1" dirty="0" err="1">
                <a:latin typeface="Arial" pitchFamily="34" charset="0"/>
              </a:rPr>
              <a:t>Taenia</a:t>
            </a:r>
            <a:r>
              <a:rPr lang="es-ES_tradnl" sz="2400" b="1" i="1" dirty="0">
                <a:latin typeface="Arial" pitchFamily="34" charset="0"/>
              </a:rPr>
              <a:t> </a:t>
            </a:r>
            <a:r>
              <a:rPr lang="es-ES_tradnl" sz="2400" b="1" i="1" dirty="0" err="1">
                <a:latin typeface="Arial" pitchFamily="34" charset="0"/>
              </a:rPr>
              <a:t>saginata</a:t>
            </a:r>
            <a:endParaRPr lang="es-ES_tradnl" sz="2400" b="1" i="1" dirty="0">
              <a:latin typeface="Arial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1406525"/>
            <a:ext cx="5581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42863"/>
            <a:ext cx="253206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pload.wikimedia.org/wikipedia/commons/b/ba/Gravid_proglottid_from_the_cestode_Taenia_saginata_5259_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99556"/>
            <a:ext cx="3500462" cy="2313080"/>
          </a:xfrm>
          <a:prstGeom prst="rect">
            <a:avLst/>
          </a:prstGeom>
          <a:noFill/>
        </p:spPr>
      </p:pic>
      <p:pic>
        <p:nvPicPr>
          <p:cNvPr id="9220" name="Picture 4" descr="http://www.gefor.4t.com/concurso/parasitologia/taeniasagin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99935"/>
            <a:ext cx="1785918" cy="2558065"/>
          </a:xfrm>
          <a:prstGeom prst="rect">
            <a:avLst/>
          </a:prstGeom>
          <a:noFill/>
        </p:spPr>
      </p:pic>
      <p:pic>
        <p:nvPicPr>
          <p:cNvPr id="9222" name="Picture 6" descr="http://t2.gstatic.com/images?q=tbn:ANd9GcR8xJa-n2Mx-HKHTntuHm7YfApkYWqu7nZA2HBz0LmtnnDz5ahRW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357694"/>
            <a:ext cx="1928386" cy="1785950"/>
          </a:xfrm>
          <a:prstGeom prst="rect">
            <a:avLst/>
          </a:prstGeom>
          <a:noFill/>
        </p:spPr>
      </p:pic>
      <p:pic>
        <p:nvPicPr>
          <p:cNvPr id="9224" name="Picture 8" descr="http://bioweb.uwlax.edu/bio203/s2009/temanson_caro/Tapewor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50043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2857488" y="357166"/>
            <a:ext cx="222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i="1" dirty="0" err="1">
                <a:latin typeface="Arial" pitchFamily="34" charset="0"/>
              </a:rPr>
              <a:t>Taenia</a:t>
            </a:r>
            <a:r>
              <a:rPr lang="es-ES_tradnl" sz="2400" b="1" i="1" dirty="0">
                <a:latin typeface="Arial" pitchFamily="34" charset="0"/>
              </a:rPr>
              <a:t> </a:t>
            </a:r>
            <a:r>
              <a:rPr lang="es-ES_tradnl" sz="2400" b="1" i="1" dirty="0" err="1">
                <a:latin typeface="Arial" pitchFamily="34" charset="0"/>
              </a:rPr>
              <a:t>solium</a:t>
            </a:r>
            <a:endParaRPr lang="en-US" sz="2400" b="1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1406525"/>
            <a:ext cx="5581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" y="4360891"/>
            <a:ext cx="1998071" cy="249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41132"/>
            <a:ext cx="2477837" cy="21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66"/>
            <a:ext cx="3268656" cy="217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571744"/>
            <a:ext cx="3286148" cy="197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" y="42863"/>
            <a:ext cx="253206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t0.gstatic.com/images?q=tbn:ANd9GcQkQ8oYL2NvadU_XnVEI7XTdRSbVSSdcp62XuQ4_9PMCJeHFXc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357694"/>
            <a:ext cx="1714512" cy="2020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160338"/>
            <a:ext cx="8159750" cy="66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3659188" y="2967038"/>
            <a:ext cx="1057275" cy="92392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493963" y="744538"/>
            <a:ext cx="500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Tríada Ecológica</a:t>
            </a:r>
            <a:endParaRPr lang="en-GB" sz="4000" b="1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3289300" y="2000250"/>
            <a:ext cx="2066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Parásito</a:t>
            </a:r>
          </a:p>
        </p:txBody>
      </p:sp>
      <p:sp>
        <p:nvSpPr>
          <p:cNvPr id="5125" name="5 CuadroTexto"/>
          <p:cNvSpPr txBox="1">
            <a:spLocks noChangeArrowheads="1"/>
          </p:cNvSpPr>
          <p:nvPr/>
        </p:nvSpPr>
        <p:spPr bwMode="auto">
          <a:xfrm>
            <a:off x="1000125" y="3857625"/>
            <a:ext cx="2694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Hospedero</a:t>
            </a:r>
          </a:p>
        </p:txBody>
      </p:sp>
      <p:sp>
        <p:nvSpPr>
          <p:cNvPr id="5126" name="6 CuadroTexto"/>
          <p:cNvSpPr txBox="1">
            <a:spLocks noChangeArrowheads="1"/>
          </p:cNvSpPr>
          <p:nvPr/>
        </p:nvSpPr>
        <p:spPr bwMode="auto">
          <a:xfrm>
            <a:off x="4902200" y="3935413"/>
            <a:ext cx="3836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Medio ambiente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979537" y="1600200"/>
            <a:ext cx="751681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 dirty="0">
                <a:latin typeface="Arial" pitchFamily="34" charset="0"/>
                <a:cs typeface="Arial" pitchFamily="34" charset="0"/>
              </a:rPr>
              <a:t>Parasitosis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	   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N° de infectados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N° muertes/año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979537" y="2268538"/>
            <a:ext cx="70818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Malaria		        500.000.000		1 – 2.000.000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998587" y="2865438"/>
            <a:ext cx="70770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Chagas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		          12.000.000		             N/R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971600" y="3494336"/>
            <a:ext cx="7105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Ascaridiasis	     1.400.000.000		          60.000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973187" y="4057650"/>
            <a:ext cx="7105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Ancylostomiasis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	     1.200.000.000		          65.000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974775" y="4654550"/>
            <a:ext cx="7105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Oncocercosis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	          13.000.000		          45.000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976362" y="5251450"/>
            <a:ext cx="7105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Tricocefalosis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	     1.000.000 000		          10.000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977950" y="5848350"/>
            <a:ext cx="7105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Schistosomiasis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       200.000.000		          20.000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5875" y="285750"/>
            <a:ext cx="6465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Enfermedades Parasitarias</a:t>
            </a:r>
            <a:endParaRPr lang="es-E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Algunos datos de morbilidad y mortalidad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90600" y="1600200"/>
            <a:ext cx="7516813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 u="sng">
                <a:ea typeface="Arial" charset="0"/>
                <a:cs typeface="Arial" charset="0"/>
              </a:rPr>
              <a:t>Parasitosis</a:t>
            </a:r>
            <a:r>
              <a:rPr lang="es-ES" altLang="x-none" sz="1800" b="1">
                <a:ea typeface="Arial" charset="0"/>
                <a:cs typeface="Arial" charset="0"/>
              </a:rPr>
              <a:t>	    </a:t>
            </a:r>
            <a:r>
              <a:rPr lang="es-ES" altLang="x-none" sz="1800" b="1" u="sng">
                <a:ea typeface="Arial" charset="0"/>
                <a:cs typeface="Arial" charset="0"/>
              </a:rPr>
              <a:t>N° de infectados</a:t>
            </a:r>
            <a:r>
              <a:rPr lang="es-ES" altLang="x-none" sz="1800" b="1">
                <a:ea typeface="Arial" charset="0"/>
                <a:cs typeface="Arial" charset="0"/>
              </a:rPr>
              <a:t>	</a:t>
            </a:r>
            <a:r>
              <a:rPr lang="es-ES" altLang="x-none" sz="1800" b="1" u="sng">
                <a:ea typeface="Arial" charset="0"/>
                <a:cs typeface="Arial" charset="0"/>
              </a:rPr>
              <a:t>N° muertes/año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90600" y="2268538"/>
            <a:ext cx="708183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>
                <a:ea typeface="Arial" charset="0"/>
                <a:cs typeface="Arial" charset="0"/>
              </a:rPr>
              <a:t>Malaria		        500.000.000		1 – 2.000.000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09650" y="2865438"/>
            <a:ext cx="70770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>
                <a:ea typeface="Arial" charset="0"/>
                <a:cs typeface="Arial" charset="0"/>
              </a:rPr>
              <a:t>Chagas		          10.000.000		             N/R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82663" y="3462338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 dirty="0">
                <a:solidFill>
                  <a:srgbClr val="FF0000"/>
                </a:solidFill>
                <a:ea typeface="Arial" charset="0"/>
                <a:cs typeface="Arial" charset="0"/>
              </a:rPr>
              <a:t>Ascaridiasis	     1.400.000.000		          60.000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84250" y="40576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>
                <a:solidFill>
                  <a:srgbClr val="FF0000"/>
                </a:solidFill>
                <a:ea typeface="Arial" charset="0"/>
                <a:cs typeface="Arial" charset="0"/>
              </a:rPr>
              <a:t>Ancylostomiasis	     1.200.000.000		          65.000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85838" y="46545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>
                <a:solidFill>
                  <a:srgbClr val="FF0000"/>
                </a:solidFill>
                <a:ea typeface="Arial" charset="0"/>
                <a:cs typeface="Arial" charset="0"/>
              </a:rPr>
              <a:t>Oncocercosis	          13.000.000		          45.000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987425" y="52514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 dirty="0" err="1">
                <a:solidFill>
                  <a:srgbClr val="FF0000"/>
                </a:solidFill>
                <a:ea typeface="Arial" charset="0"/>
                <a:cs typeface="Arial" charset="0"/>
              </a:rPr>
              <a:t>Tricocefalosis</a:t>
            </a:r>
            <a:r>
              <a:rPr lang="es-ES" altLang="x-none" sz="1800" b="1" dirty="0">
                <a:solidFill>
                  <a:srgbClr val="FF0000"/>
                </a:solidFill>
                <a:ea typeface="Arial" charset="0"/>
                <a:cs typeface="Arial" charset="0"/>
              </a:rPr>
              <a:t>	     1.000.000 000		          10.000 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989013" y="58483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 b="1">
                <a:ea typeface="Arial" charset="0"/>
                <a:cs typeface="Arial" charset="0"/>
              </a:rPr>
              <a:t>Schistosomiasis        200.000.000		          20.000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85875" y="285750"/>
            <a:ext cx="64658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x-none" b="1">
                <a:solidFill>
                  <a:srgbClr val="333399"/>
                </a:solidFill>
                <a:ea typeface="Times New Roman" charset="0"/>
                <a:cs typeface="Times New Roman" charset="0"/>
              </a:rPr>
              <a:t>Enfermedades Parasitarias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x-none" sz="1800">
                <a:solidFill>
                  <a:srgbClr val="222268"/>
                </a:solidFill>
                <a:ea typeface="Arial" charset="0"/>
                <a:cs typeface="Arial" charset="0"/>
              </a:rPr>
              <a:t>Algunos datos de morbilidad y mortalidad</a:t>
            </a:r>
          </a:p>
        </p:txBody>
      </p:sp>
      <p:sp>
        <p:nvSpPr>
          <p:cNvPr id="26634" name="10 Cerrar llave"/>
          <p:cNvSpPr>
            <a:spLocks/>
          </p:cNvSpPr>
          <p:nvPr/>
        </p:nvSpPr>
        <p:spPr bwMode="auto">
          <a:xfrm>
            <a:off x="7019925" y="3500438"/>
            <a:ext cx="215900" cy="208915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AR" altLang="x-none"/>
          </a:p>
        </p:txBody>
      </p:sp>
      <p:sp>
        <p:nvSpPr>
          <p:cNvPr id="26635" name="11 CuadroTexto"/>
          <p:cNvSpPr txBox="1">
            <a:spLocks noChangeArrowheads="1"/>
          </p:cNvSpPr>
          <p:nvPr/>
        </p:nvSpPr>
        <p:spPr bwMode="auto">
          <a:xfrm>
            <a:off x="7235825" y="4356100"/>
            <a:ext cx="194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AR" altLang="x-none" b="1">
                <a:solidFill>
                  <a:srgbClr val="FF0000"/>
                </a:solidFill>
              </a:rPr>
              <a:t>Enteroparásitos</a:t>
            </a:r>
          </a:p>
        </p:txBody>
      </p:sp>
    </p:spTree>
    <p:extLst>
      <p:ext uri="{BB962C8B-B14F-4D97-AF65-F5344CB8AC3E}">
        <p14:creationId xmlns:p14="http://schemas.microsoft.com/office/powerpoint/2010/main" val="209776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071718" y="26512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 dirty="0" err="1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Parasitos</a:t>
            </a:r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s-AR" sz="3200" b="1" dirty="0" err="1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Clasificacion</a:t>
            </a:r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endParaRPr lang="en-GB" sz="32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66725" y="2144728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Protista</a:t>
            </a:r>
            <a:endParaRPr lang="es-ES" sz="2000">
              <a:latin typeface="Arial" charset="0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466725" y="4306903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Animalia</a:t>
            </a:r>
            <a:endParaRPr lang="es-ES" sz="2000">
              <a:latin typeface="Arial" charset="0"/>
            </a:endParaRP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2295525" y="2144728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Protozoa</a:t>
            </a:r>
            <a:endParaRPr lang="es-ES" sz="2000">
              <a:latin typeface="Arial" charset="0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403725" y="1627203"/>
            <a:ext cx="3278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Mastigophora</a:t>
            </a:r>
            <a:r>
              <a:rPr lang="es-AR" sz="2000" dirty="0">
                <a:latin typeface="Arial" charset="0"/>
              </a:rPr>
              <a:t> o Flagelados</a:t>
            </a:r>
          </a:p>
          <a:p>
            <a:r>
              <a:rPr lang="es-AR" sz="2000" dirty="0" err="1">
                <a:latin typeface="Arial" charset="0"/>
              </a:rPr>
              <a:t>Sarcodina</a:t>
            </a:r>
            <a:r>
              <a:rPr lang="es-AR" sz="2000" dirty="0">
                <a:latin typeface="Arial" charset="0"/>
              </a:rPr>
              <a:t> </a:t>
            </a:r>
          </a:p>
          <a:p>
            <a:r>
              <a:rPr lang="es-AR" sz="2000" dirty="0" err="1">
                <a:latin typeface="Arial" charset="0"/>
              </a:rPr>
              <a:t>Ciliophora</a:t>
            </a:r>
            <a:r>
              <a:rPr lang="es-AR" sz="2000" dirty="0">
                <a:latin typeface="Arial" charset="0"/>
              </a:rPr>
              <a:t> (ciliados)</a:t>
            </a:r>
          </a:p>
          <a:p>
            <a:r>
              <a:rPr lang="es-AR" sz="2000" dirty="0">
                <a:latin typeface="Arial" charset="0"/>
              </a:rPr>
              <a:t>Esporozoa o </a:t>
            </a:r>
            <a:r>
              <a:rPr lang="es-AR" sz="2000" dirty="0" err="1">
                <a:latin typeface="Arial" charset="0"/>
              </a:rPr>
              <a:t>Apicomplexa</a:t>
            </a:r>
            <a:endParaRPr lang="es-ES" sz="2000" dirty="0">
              <a:latin typeface="Arial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2295525" y="3722703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Helmintos</a:t>
            </a:r>
            <a:endParaRPr lang="es-ES" sz="2000">
              <a:latin typeface="Arial" charset="0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2274881" y="5000636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Arthropoda</a:t>
            </a:r>
            <a:endParaRPr lang="es-ES" sz="2000" dirty="0">
              <a:latin typeface="Arial" charset="0"/>
            </a:endParaRP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4403725" y="3367103"/>
            <a:ext cx="200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Plathelmintos</a:t>
            </a:r>
            <a:endParaRPr lang="es-AR" sz="2000" dirty="0">
              <a:latin typeface="Arial" charset="0"/>
            </a:endParaRPr>
          </a:p>
          <a:p>
            <a:endParaRPr lang="es-AR" sz="2000" dirty="0">
              <a:latin typeface="Arial" charset="0"/>
            </a:endParaRPr>
          </a:p>
          <a:p>
            <a:r>
              <a:rPr lang="es-AR" sz="2000" dirty="0">
                <a:latin typeface="Arial" charset="0"/>
              </a:rPr>
              <a:t>Nematelmintos</a:t>
            </a:r>
          </a:p>
          <a:p>
            <a:r>
              <a:rPr lang="es-AR" sz="2000" dirty="0" err="1">
                <a:latin typeface="Arial" charset="0"/>
              </a:rPr>
              <a:t>Acanthocephala</a:t>
            </a:r>
            <a:endParaRPr lang="es-ES" sz="2000" dirty="0">
              <a:latin typeface="Arial" charset="0"/>
            </a:endParaRP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6753225" y="3214703"/>
            <a:ext cx="2228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Cestode</a:t>
            </a:r>
            <a:endParaRPr lang="es-AR" sz="2000" dirty="0">
              <a:latin typeface="Arial" charset="0"/>
            </a:endParaRPr>
          </a:p>
          <a:p>
            <a:r>
              <a:rPr lang="es-AR" sz="2000" dirty="0" err="1">
                <a:latin typeface="Arial" charset="0"/>
              </a:rPr>
              <a:t>Trematode</a:t>
            </a:r>
            <a:r>
              <a:rPr lang="es-AR" sz="2000" dirty="0">
                <a:latin typeface="Arial" charset="0"/>
              </a:rPr>
              <a:t> </a:t>
            </a:r>
            <a:r>
              <a:rPr lang="es-AR" sz="1400" dirty="0">
                <a:latin typeface="Arial" charset="0"/>
              </a:rPr>
              <a:t>(</a:t>
            </a:r>
            <a:r>
              <a:rPr lang="es-AR" sz="1400" dirty="0" err="1">
                <a:latin typeface="Arial" charset="0"/>
              </a:rPr>
              <a:t>digenea</a:t>
            </a:r>
            <a:r>
              <a:rPr lang="es-AR" sz="1400" dirty="0">
                <a:latin typeface="Arial" charset="0"/>
              </a:rPr>
              <a:t>)</a:t>
            </a:r>
            <a:endParaRPr lang="es-ES" sz="1400" dirty="0">
              <a:latin typeface="Arial" charset="0"/>
            </a:endParaRPr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4343400" y="1768490"/>
            <a:ext cx="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Line 13"/>
          <p:cNvSpPr>
            <a:spLocks noChangeShapeType="1"/>
          </p:cNvSpPr>
          <p:nvPr/>
        </p:nvSpPr>
        <p:spPr bwMode="auto">
          <a:xfrm>
            <a:off x="3657600" y="2352690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Line 14"/>
          <p:cNvSpPr>
            <a:spLocks noChangeShapeType="1"/>
          </p:cNvSpPr>
          <p:nvPr/>
        </p:nvSpPr>
        <p:spPr bwMode="auto">
          <a:xfrm>
            <a:off x="2260600" y="3786190"/>
            <a:ext cx="0" cy="216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Line 15"/>
          <p:cNvSpPr>
            <a:spLocks noChangeShapeType="1"/>
          </p:cNvSpPr>
          <p:nvPr/>
        </p:nvSpPr>
        <p:spPr bwMode="auto">
          <a:xfrm>
            <a:off x="1714500" y="452439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Text Box 17"/>
          <p:cNvSpPr txBox="1">
            <a:spLocks noChangeArrowheads="1"/>
          </p:cNvSpPr>
          <p:nvPr/>
        </p:nvSpPr>
        <p:spPr bwMode="auto">
          <a:xfrm>
            <a:off x="2295525" y="112872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Algae</a:t>
            </a:r>
            <a:endParaRPr lang="es-ES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2" name="Text Box 18"/>
          <p:cNvSpPr txBox="1">
            <a:spLocks noChangeArrowheads="1"/>
          </p:cNvSpPr>
          <p:nvPr/>
        </p:nvSpPr>
        <p:spPr bwMode="auto">
          <a:xfrm>
            <a:off x="2295525" y="142082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Slime</a:t>
            </a:r>
            <a:r>
              <a:rPr lang="es-AR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</a:t>
            </a:r>
            <a:r>
              <a:rPr lang="es-AR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molds</a:t>
            </a:r>
            <a:endParaRPr lang="es-ES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2295525" y="411640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X</a:t>
            </a:r>
            <a:endParaRPr lang="es-ES" sz="2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4" name="Text Box 21"/>
          <p:cNvSpPr txBox="1">
            <a:spLocks noChangeArrowheads="1"/>
          </p:cNvSpPr>
          <p:nvPr/>
        </p:nvSpPr>
        <p:spPr bwMode="auto">
          <a:xfrm>
            <a:off x="2295525" y="448470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X</a:t>
            </a:r>
            <a:endParaRPr lang="es-ES" sz="200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5" name="Text Box 22"/>
          <p:cNvSpPr txBox="1">
            <a:spLocks noChangeArrowheads="1"/>
          </p:cNvSpPr>
          <p:nvPr/>
        </p:nvSpPr>
        <p:spPr bwMode="auto">
          <a:xfrm>
            <a:off x="2274881" y="5381636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X</a:t>
            </a:r>
            <a:endParaRPr lang="es-ES" sz="200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>
            <a:off x="4343400" y="3508390"/>
            <a:ext cx="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3695700" y="394019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>
            <a:off x="6705600" y="336869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6210300" y="3584590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Line 28"/>
          <p:cNvSpPr>
            <a:spLocks noChangeShapeType="1"/>
          </p:cNvSpPr>
          <p:nvPr/>
        </p:nvSpPr>
        <p:spPr bwMode="auto">
          <a:xfrm>
            <a:off x="2260600" y="1273190"/>
            <a:ext cx="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362444" y="4786322"/>
            <a:ext cx="0" cy="144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714744" y="521812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357686" y="4786322"/>
            <a:ext cx="17427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>
                <a:latin typeface="Arial" charset="0"/>
              </a:rPr>
              <a:t>Arácnidos</a:t>
            </a:r>
          </a:p>
          <a:p>
            <a:r>
              <a:rPr lang="es-AR" sz="2000" dirty="0">
                <a:latin typeface="Arial" charset="0"/>
              </a:rPr>
              <a:t>Insectos</a:t>
            </a:r>
          </a:p>
          <a:p>
            <a:endParaRPr lang="es-AR" sz="1200" dirty="0">
              <a:latin typeface="Arial" charset="0"/>
            </a:endParaRPr>
          </a:p>
          <a:p>
            <a:r>
              <a:rPr lang="es-AR" sz="12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Crustaceos</a:t>
            </a:r>
            <a:endParaRPr lang="es-AR" sz="1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r>
              <a:rPr lang="es-AR" sz="12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Quilópodos (Ciempiés)</a:t>
            </a:r>
          </a:p>
          <a:p>
            <a:r>
              <a:rPr lang="es-AR" sz="12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Diplopodos</a:t>
            </a:r>
            <a:r>
              <a:rPr lang="es-AR" sz="12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(Milpiés)</a:t>
            </a:r>
          </a:p>
          <a:p>
            <a:endParaRPr lang="es-E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071718" y="26512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Helmintos: </a:t>
            </a:r>
            <a:r>
              <a:rPr lang="es-AR" sz="3200" b="1" dirty="0" err="1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Clasificacion</a:t>
            </a:r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endParaRPr lang="en-GB" sz="32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251419" y="2992792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Helmintos</a:t>
            </a:r>
            <a:endParaRPr lang="es-ES" sz="2000">
              <a:latin typeface="Arial" charset="0"/>
            </a:endParaRP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2306425" y="2357430"/>
            <a:ext cx="20826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Plathelmintos</a:t>
            </a:r>
            <a:endParaRPr lang="es-AR" sz="2000" dirty="0">
              <a:latin typeface="Arial" charset="0"/>
            </a:endParaRPr>
          </a:p>
          <a:p>
            <a:r>
              <a:rPr lang="es-AR" dirty="0">
                <a:latin typeface="Arial" charset="0"/>
              </a:rPr>
              <a:t>gusanos planos</a:t>
            </a:r>
          </a:p>
          <a:p>
            <a:endParaRPr lang="es-AR" sz="2000" dirty="0">
              <a:latin typeface="Arial" charset="0"/>
            </a:endParaRPr>
          </a:p>
          <a:p>
            <a:endParaRPr lang="es-AR" sz="2000" dirty="0">
              <a:latin typeface="Arial" charset="0"/>
            </a:endParaRPr>
          </a:p>
          <a:p>
            <a:endParaRPr lang="es-AR" sz="2000" dirty="0">
              <a:latin typeface="Arial" charset="0"/>
            </a:endParaRPr>
          </a:p>
          <a:p>
            <a:r>
              <a:rPr lang="es-AR" sz="2000" dirty="0">
                <a:latin typeface="Arial" charset="0"/>
              </a:rPr>
              <a:t>Nematelmintos</a:t>
            </a:r>
          </a:p>
          <a:p>
            <a:r>
              <a:rPr lang="es-AR" dirty="0">
                <a:latin typeface="Arial" charset="0"/>
              </a:rPr>
              <a:t>gusanos redondos</a:t>
            </a:r>
          </a:p>
          <a:p>
            <a:endParaRPr lang="es-AR" sz="1200" dirty="0">
              <a:latin typeface="Arial" charset="0"/>
            </a:endParaRPr>
          </a:p>
          <a:p>
            <a:r>
              <a:rPr lang="es-AR" sz="1200" dirty="0" err="1">
                <a:latin typeface="Arial" charset="0"/>
              </a:rPr>
              <a:t>Acanthocephala</a:t>
            </a:r>
            <a:endParaRPr lang="es-ES" sz="1200" dirty="0">
              <a:latin typeface="Arial" charset="0"/>
            </a:endParaRP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4585310" y="1928802"/>
            <a:ext cx="220034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Cestode</a:t>
            </a:r>
            <a:endParaRPr lang="es-AR" sz="2000" dirty="0">
              <a:latin typeface="Arial" charset="0"/>
            </a:endParaRPr>
          </a:p>
          <a:p>
            <a:r>
              <a:rPr lang="es-AR" dirty="0">
                <a:latin typeface="Arial" charset="0"/>
              </a:rPr>
              <a:t>segmentados</a:t>
            </a:r>
          </a:p>
          <a:p>
            <a:endParaRPr lang="es-AR" sz="1200" dirty="0">
              <a:latin typeface="Arial" charset="0"/>
            </a:endParaRPr>
          </a:p>
          <a:p>
            <a:endParaRPr lang="es-AR" sz="1200" dirty="0">
              <a:latin typeface="Arial" charset="0"/>
            </a:endParaRPr>
          </a:p>
          <a:p>
            <a:r>
              <a:rPr lang="es-AR" sz="1200" dirty="0" err="1">
                <a:latin typeface="Arial" charset="0"/>
              </a:rPr>
              <a:t>Trematode</a:t>
            </a:r>
            <a:r>
              <a:rPr lang="es-AR" sz="1200" dirty="0">
                <a:latin typeface="Arial" charset="0"/>
              </a:rPr>
              <a:t> (no segmentados)</a:t>
            </a:r>
            <a:endParaRPr lang="es-ES" sz="1200" dirty="0">
              <a:latin typeface="Arial" charset="0"/>
            </a:endParaRPr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>
            <a:off x="2227856" y="2357430"/>
            <a:ext cx="0" cy="252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1580156" y="321027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>
            <a:off x="4509106" y="1976848"/>
            <a:ext cx="0" cy="116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4013806" y="2571744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442698" y="1935296"/>
            <a:ext cx="19869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Taenia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saginata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Taenia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solium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656748" y="3714752"/>
            <a:ext cx="28504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Ascaris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lumbricoides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Enterobius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vermicularis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  <a:p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Thrichinella spiralis</a:t>
            </a: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6357950" y="2009277"/>
            <a:ext cx="0" cy="54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4585310" y="3786190"/>
            <a:ext cx="0" cy="90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85" y="152400"/>
            <a:ext cx="74977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6591337" y="586263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 i="1" dirty="0" err="1">
                <a:solidFill>
                  <a:srgbClr val="333399"/>
                </a:solidFill>
                <a:latin typeface="Arial" charset="0"/>
              </a:rPr>
              <a:t>Ascaris</a:t>
            </a:r>
            <a:r>
              <a:rPr lang="es-AR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b="1" i="1" dirty="0" err="1">
                <a:solidFill>
                  <a:srgbClr val="333399"/>
                </a:solidFill>
                <a:latin typeface="Arial" charset="0"/>
              </a:rPr>
              <a:t>lumbricoides</a:t>
            </a:r>
            <a:endParaRPr lang="es-ES" b="1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1146175" y="2925763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Loos cycle</a:t>
            </a:r>
          </a:p>
        </p:txBody>
      </p:sp>
      <p:sp>
        <p:nvSpPr>
          <p:cNvPr id="111621" name="Line 7"/>
          <p:cNvSpPr>
            <a:spLocks noChangeShapeType="1"/>
          </p:cNvSpPr>
          <p:nvPr/>
        </p:nvSpPr>
        <p:spPr bwMode="auto">
          <a:xfrm>
            <a:off x="2133600" y="30861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643063"/>
            <a:ext cx="4481513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5 CuadroTexto"/>
          <p:cNvSpPr txBox="1">
            <a:spLocks noChangeArrowheads="1"/>
          </p:cNvSpPr>
          <p:nvPr/>
        </p:nvSpPr>
        <p:spPr bwMode="auto">
          <a:xfrm>
            <a:off x="3052763" y="500042"/>
            <a:ext cx="3297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Arial" pitchFamily="34" charset="0"/>
                <a:cs typeface="Arial" pitchFamily="34" charset="0"/>
              </a:rPr>
              <a:t>Ascaris lumbricoides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275" y="1647825"/>
            <a:ext cx="30099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463" y="380365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1443</Words>
  <Application>Microsoft Macintosh PowerPoint</Application>
  <PresentationFormat>Presentación en pantalla (4:3)</PresentationFormat>
  <Paragraphs>178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eserra</dc:creator>
  <cp:lastModifiedBy>Esteban Serra</cp:lastModifiedBy>
  <cp:revision>29</cp:revision>
  <dcterms:created xsi:type="dcterms:W3CDTF">2012-05-17T01:36:32Z</dcterms:created>
  <dcterms:modified xsi:type="dcterms:W3CDTF">2019-10-17T18:50:55Z</dcterms:modified>
</cp:coreProperties>
</file>