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309" r:id="rId2"/>
    <p:sldId id="310" r:id="rId3"/>
    <p:sldId id="311" r:id="rId4"/>
    <p:sldId id="312" r:id="rId5"/>
    <p:sldId id="313" r:id="rId6"/>
    <p:sldId id="289" r:id="rId7"/>
    <p:sldId id="307" r:id="rId8"/>
    <p:sldId id="308" r:id="rId9"/>
    <p:sldId id="257" r:id="rId10"/>
    <p:sldId id="300" r:id="rId11"/>
    <p:sldId id="301" r:id="rId12"/>
    <p:sldId id="294" r:id="rId13"/>
    <p:sldId id="302" r:id="rId14"/>
    <p:sldId id="296" r:id="rId15"/>
    <p:sldId id="297" r:id="rId16"/>
    <p:sldId id="258" r:id="rId17"/>
    <p:sldId id="291" r:id="rId18"/>
    <p:sldId id="304" r:id="rId19"/>
    <p:sldId id="292" r:id="rId20"/>
    <p:sldId id="303" r:id="rId21"/>
    <p:sldId id="305" r:id="rId22"/>
    <p:sldId id="298" r:id="rId23"/>
    <p:sldId id="268" r:id="rId24"/>
    <p:sldId id="299" r:id="rId25"/>
    <p:sldId id="259" r:id="rId26"/>
    <p:sldId id="306" r:id="rId27"/>
    <p:sldId id="269" r:id="rId28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596" autoAdjust="0"/>
    <p:restoredTop sz="97007" autoAdjust="0"/>
  </p:normalViewPr>
  <p:slideViewPr>
    <p:cSldViewPr>
      <p:cViewPr varScale="1">
        <p:scale>
          <a:sx n="111" d="100"/>
          <a:sy n="111" d="100"/>
        </p:scale>
        <p:origin x="2144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59D5CC-92A0-43EC-B3FC-FEC3CA7080EE}" type="datetimeFigureOut">
              <a:rPr lang="es-AR" smtClean="0"/>
              <a:pPr/>
              <a:t>17/10/19</a:t>
            </a:fld>
            <a:endParaRPr lang="en-U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52F7A8-A6E2-4857-9EF0-9E752922CE8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07FFC2D-870E-A441-9299-810A48141E78}" type="slidenum">
              <a:rPr lang="en-US" altLang="x-none"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US" altLang="x-none">
              <a:latin typeface="Arial" charset="0"/>
            </a:endParaRPr>
          </a:p>
        </p:txBody>
      </p:sp>
      <p:sp>
        <p:nvSpPr>
          <p:cNvPr id="2765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765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es-AR" altLang="x-none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7355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/>
        </p:spPr>
      </p:sp>
      <p:sp>
        <p:nvSpPr>
          <p:cNvPr id="152579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/>
        </p:spPr>
      </p:sp>
      <p:sp>
        <p:nvSpPr>
          <p:cNvPr id="15155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C5B10-00CF-4552-9D9E-94693E9F1FC9}" type="datetimeFigureOut">
              <a:rPr lang="es-AR" smtClean="0"/>
              <a:pPr/>
              <a:t>17/10/19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2E5D4-2E23-4C5E-BE72-1CFC467EC09D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C5B10-00CF-4552-9D9E-94693E9F1FC9}" type="datetimeFigureOut">
              <a:rPr lang="es-AR" smtClean="0"/>
              <a:pPr/>
              <a:t>17/10/19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2E5D4-2E23-4C5E-BE72-1CFC467EC09D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C5B10-00CF-4552-9D9E-94693E9F1FC9}" type="datetimeFigureOut">
              <a:rPr lang="es-AR" smtClean="0"/>
              <a:pPr/>
              <a:t>17/10/19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2E5D4-2E23-4C5E-BE72-1CFC467EC09D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C5B10-00CF-4552-9D9E-94693E9F1FC9}" type="datetimeFigureOut">
              <a:rPr lang="es-AR" smtClean="0"/>
              <a:pPr/>
              <a:t>17/10/19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2E5D4-2E23-4C5E-BE72-1CFC467EC09D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C5B10-00CF-4552-9D9E-94693E9F1FC9}" type="datetimeFigureOut">
              <a:rPr lang="es-AR" smtClean="0"/>
              <a:pPr/>
              <a:t>17/10/19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2E5D4-2E23-4C5E-BE72-1CFC467EC09D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C5B10-00CF-4552-9D9E-94693E9F1FC9}" type="datetimeFigureOut">
              <a:rPr lang="es-AR" smtClean="0"/>
              <a:pPr/>
              <a:t>17/10/19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2E5D4-2E23-4C5E-BE72-1CFC467EC09D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C5B10-00CF-4552-9D9E-94693E9F1FC9}" type="datetimeFigureOut">
              <a:rPr lang="es-AR" smtClean="0"/>
              <a:pPr/>
              <a:t>17/10/19</a:t>
            </a:fld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2E5D4-2E23-4C5E-BE72-1CFC467EC09D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C5B10-00CF-4552-9D9E-94693E9F1FC9}" type="datetimeFigureOut">
              <a:rPr lang="es-AR" smtClean="0"/>
              <a:pPr/>
              <a:t>17/10/19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2E5D4-2E23-4C5E-BE72-1CFC467EC09D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C5B10-00CF-4552-9D9E-94693E9F1FC9}" type="datetimeFigureOut">
              <a:rPr lang="es-AR" smtClean="0"/>
              <a:pPr/>
              <a:t>17/10/19</a:t>
            </a:fld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2E5D4-2E23-4C5E-BE72-1CFC467EC09D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C5B10-00CF-4552-9D9E-94693E9F1FC9}" type="datetimeFigureOut">
              <a:rPr lang="es-AR" smtClean="0"/>
              <a:pPr/>
              <a:t>17/10/19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2E5D4-2E23-4C5E-BE72-1CFC467EC09D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C5B10-00CF-4552-9D9E-94693E9F1FC9}" type="datetimeFigureOut">
              <a:rPr lang="es-AR" smtClean="0"/>
              <a:pPr/>
              <a:t>17/10/19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2E5D4-2E23-4C5E-BE72-1CFC467EC09D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C5B10-00CF-4552-9D9E-94693E9F1FC9}" type="datetimeFigureOut">
              <a:rPr lang="es-AR" smtClean="0"/>
              <a:pPr/>
              <a:t>17/10/19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2E5D4-2E23-4C5E-BE72-1CFC467EC09D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7.png"/><Relationship Id="rId7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1026"/>
          <p:cNvSpPr txBox="1">
            <a:spLocks noChangeArrowheads="1"/>
          </p:cNvSpPr>
          <p:nvPr/>
        </p:nvSpPr>
        <p:spPr bwMode="auto">
          <a:xfrm>
            <a:off x="395288" y="1500188"/>
            <a:ext cx="8497887" cy="483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s-ES" sz="2200" dirty="0">
                <a:latin typeface="Arial" pitchFamily="34" charset="0"/>
                <a:cs typeface="Arial" pitchFamily="34" charset="0"/>
              </a:rPr>
              <a:t>Las </a:t>
            </a:r>
            <a:r>
              <a:rPr lang="es-AR" sz="2200" dirty="0">
                <a:latin typeface="Arial" pitchFamily="34" charset="0"/>
                <a:cs typeface="Arial" pitchFamily="34" charset="0"/>
              </a:rPr>
              <a:t>enfermedades parasitarias o </a:t>
            </a:r>
            <a:r>
              <a:rPr lang="es-ES" sz="2200" dirty="0">
                <a:latin typeface="Arial" pitchFamily="34" charset="0"/>
                <a:cs typeface="Arial" pitchFamily="34" charset="0"/>
              </a:rPr>
              <a:t>parasitosis están ampliamente distribuidas en todo el mundo y constituyen uno de los grandes problemas de salud pública que afecta principalmente a los países en desarrollo.</a:t>
            </a:r>
          </a:p>
          <a:p>
            <a:pPr algn="just"/>
            <a:r>
              <a:rPr lang="es-ES" sz="2200" dirty="0">
                <a:latin typeface="Arial" pitchFamily="34" charset="0"/>
                <a:cs typeface="Arial" pitchFamily="34" charset="0"/>
              </a:rPr>
              <a:t> </a:t>
            </a:r>
          </a:p>
          <a:p>
            <a:pPr algn="just"/>
            <a:r>
              <a:rPr lang="es-ES" sz="2200" dirty="0">
                <a:latin typeface="Arial" pitchFamily="34" charset="0"/>
                <a:cs typeface="Arial" pitchFamily="34" charset="0"/>
              </a:rPr>
              <a:t>Tienen una prevalencia persistentemente elevada e inalterada a través del tiempo, ya que existe una </a:t>
            </a:r>
            <a:r>
              <a:rPr lang="es-ES" sz="2200" dirty="0" err="1">
                <a:latin typeface="Arial" pitchFamily="34" charset="0"/>
                <a:cs typeface="Arial" pitchFamily="34" charset="0"/>
              </a:rPr>
              <a:t>endemicidad</a:t>
            </a:r>
            <a:r>
              <a:rPr lang="es-ES" sz="2200" dirty="0">
                <a:latin typeface="Arial" pitchFamily="34" charset="0"/>
                <a:cs typeface="Arial" pitchFamily="34" charset="0"/>
              </a:rPr>
              <a:t> estable en las parasitosis que es el resultado de un proceso dinámico de reinfecciones repetidas. </a:t>
            </a:r>
          </a:p>
          <a:p>
            <a:pPr algn="just"/>
            <a:r>
              <a:rPr lang="es-ES" sz="2200" dirty="0">
                <a:latin typeface="Arial" pitchFamily="34" charset="0"/>
                <a:cs typeface="Arial" pitchFamily="34" charset="0"/>
              </a:rPr>
              <a:t> </a:t>
            </a:r>
          </a:p>
          <a:p>
            <a:pPr algn="just"/>
            <a:endParaRPr lang="es-ES" sz="22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ES" sz="2200" dirty="0">
                <a:latin typeface="Arial" pitchFamily="34" charset="0"/>
                <a:cs typeface="Arial" pitchFamily="34" charset="0"/>
              </a:rPr>
              <a:t>La frecuencia de estas reinfecciones repetidas en la población dependerá de la presión de infección y de la susceptibilidad del hospedero.</a:t>
            </a:r>
          </a:p>
        </p:txBody>
      </p:sp>
      <p:sp>
        <p:nvSpPr>
          <p:cNvPr id="3075" name="Rectangle 2"/>
          <p:cNvSpPr>
            <a:spLocks noChangeArrowheads="1"/>
          </p:cNvSpPr>
          <p:nvPr/>
        </p:nvSpPr>
        <p:spPr bwMode="auto">
          <a:xfrm>
            <a:off x="1435100" y="642938"/>
            <a:ext cx="68580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sz="3200" b="1">
                <a:solidFill>
                  <a:srgbClr val="333399"/>
                </a:solidFill>
                <a:latin typeface="Arial" pitchFamily="34" charset="0"/>
                <a:cs typeface="Arial" pitchFamily="34" charset="0"/>
              </a:rPr>
              <a:t>Enfermedades Parasitarias</a:t>
            </a:r>
            <a:endParaRPr lang="en-GB" sz="3200" b="1">
              <a:solidFill>
                <a:srgbClr val="333399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00034" y="1011399"/>
            <a:ext cx="814393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Aspecto de lombriz de tierra. Son gusanos largos y robustos.</a:t>
            </a:r>
          </a:p>
          <a:p>
            <a:endParaRPr lang="es-AR" dirty="0"/>
          </a:p>
          <a:p>
            <a:r>
              <a:rPr lang="es-AR" dirty="0"/>
              <a:t>Macho        Largo = 15-25 cm          Ancho = 4 mm                </a:t>
            </a:r>
          </a:p>
          <a:p>
            <a:r>
              <a:rPr lang="es-AR" dirty="0"/>
              <a:t>Hembra      Largo = 25-35 cm         Ancho = 6 mm                  </a:t>
            </a:r>
          </a:p>
          <a:p>
            <a:endParaRPr lang="es-AR" dirty="0"/>
          </a:p>
          <a:p>
            <a:r>
              <a:rPr lang="es-AR" dirty="0"/>
              <a:t>Color blanco céreo.</a:t>
            </a:r>
          </a:p>
          <a:p>
            <a:r>
              <a:rPr lang="es-AR" dirty="0"/>
              <a:t>Cutícula estriada transversalmente. Tiene 2 estrías longitudinales.</a:t>
            </a:r>
          </a:p>
          <a:p>
            <a:r>
              <a:rPr lang="es-AR" dirty="0"/>
              <a:t>Los 2 extremos son ahusados. En el extremo anterior presentan una boca </a:t>
            </a:r>
            <a:r>
              <a:rPr lang="es-AR" dirty="0" err="1"/>
              <a:t>trilabiada</a:t>
            </a:r>
            <a:r>
              <a:rPr lang="es-AR" dirty="0"/>
              <a:t>. </a:t>
            </a:r>
          </a:p>
          <a:p>
            <a:endParaRPr lang="es-AR" dirty="0"/>
          </a:p>
          <a:p>
            <a:r>
              <a:rPr lang="es-AR" dirty="0"/>
              <a:t>En el extremo posterior se diferencia el macho de la hembra: </a:t>
            </a:r>
          </a:p>
          <a:p>
            <a:r>
              <a:rPr lang="es-AR" dirty="0"/>
              <a:t>	Macho: enroscado ventralmente (espiral).</a:t>
            </a:r>
          </a:p>
          <a:p>
            <a:r>
              <a:rPr lang="es-AR" dirty="0"/>
              <a:t>	Hembra: recto o con curvatura amplia.</a:t>
            </a:r>
          </a:p>
          <a:p>
            <a:endParaRPr lang="es-AR" dirty="0"/>
          </a:p>
          <a:p>
            <a:r>
              <a:rPr lang="es-AR" dirty="0"/>
              <a:t>El macho presenta 2 espículas genitales en el extremo posterior. Son iguales y cortas (2-8 mm). Sirven para dilatar la vulva en la copulación.</a:t>
            </a:r>
          </a:p>
          <a:p>
            <a:endParaRPr lang="es-AR" dirty="0"/>
          </a:p>
          <a:p>
            <a:r>
              <a:rPr lang="es-AR" dirty="0"/>
              <a:t>La hembra presenta una vulva ubicada en la unión del tercio anterior con los 2/3 posteriores. Se continua con una vagina única, útero doble, 2 oviductos, 2 ovarios.</a:t>
            </a:r>
          </a:p>
          <a:p>
            <a:r>
              <a:rPr lang="es-AR" dirty="0"/>
              <a:t>Esófago cilíndrico muy musculoso.</a:t>
            </a:r>
          </a:p>
          <a:p>
            <a:endParaRPr lang="en-US" dirty="0"/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805123" y="285728"/>
            <a:ext cx="3267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AR" sz="2400" b="1" i="1" dirty="0" err="1">
                <a:solidFill>
                  <a:srgbClr val="333399"/>
                </a:solidFill>
                <a:latin typeface="Arial" charset="0"/>
              </a:rPr>
              <a:t>Ascaris</a:t>
            </a:r>
            <a:r>
              <a:rPr lang="es-AR" sz="2400" b="1" i="1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es-AR" sz="2400" b="1" i="1" dirty="0" err="1">
                <a:solidFill>
                  <a:srgbClr val="333399"/>
                </a:solidFill>
                <a:latin typeface="Arial" charset="0"/>
              </a:rPr>
              <a:t>lumbricoides</a:t>
            </a:r>
            <a:endParaRPr lang="es-ES" sz="2400" b="1" i="1" dirty="0">
              <a:solidFill>
                <a:srgbClr val="333399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00034" y="538722"/>
            <a:ext cx="8143932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b="1" dirty="0"/>
              <a:t>Ciclo de vida </a:t>
            </a:r>
            <a:r>
              <a:rPr lang="es-AR" dirty="0" err="1"/>
              <a:t>monoxenico</a:t>
            </a:r>
            <a:r>
              <a:rPr lang="es-AR" dirty="0"/>
              <a:t> directo:</a:t>
            </a:r>
          </a:p>
          <a:p>
            <a:pPr>
              <a:spcAft>
                <a:spcPts val="400"/>
              </a:spcAft>
              <a:buFont typeface="Arial" pitchFamily="34" charset="0"/>
              <a:buChar char="•"/>
            </a:pPr>
            <a:r>
              <a:rPr lang="es-AR" dirty="0"/>
              <a:t> El hombre parasitado libera huevos con la MF. Estos huevos  NO son infectantes. En condiciones adecuadas (suelos húmedos, ~22°C) la célula ovular se desarrolla en larva, generándose el huevo infectante.</a:t>
            </a:r>
          </a:p>
          <a:p>
            <a:pPr>
              <a:spcAft>
                <a:spcPts val="400"/>
              </a:spcAft>
              <a:buFont typeface="Arial" pitchFamily="34" charset="0"/>
              <a:buChar char="•"/>
            </a:pPr>
            <a:r>
              <a:rPr lang="es-AR" dirty="0"/>
              <a:t> Por ingestión de agua o alimentos contaminados el huevo ingresa al aparato digestivo. Por acción de jugos digestivos se degradan las envolturas y la larva emerge en el duodeno.</a:t>
            </a:r>
          </a:p>
          <a:p>
            <a:pPr>
              <a:spcAft>
                <a:spcPts val="400"/>
              </a:spcAft>
              <a:buFont typeface="Arial" pitchFamily="34" charset="0"/>
              <a:buChar char="•"/>
            </a:pPr>
            <a:r>
              <a:rPr lang="es-AR" dirty="0"/>
              <a:t> La larva penetra la mucosa intestinal y gana acceso a la circulación portal, llegando al hígado y luego  al corazón siendo  impulsada  al pulmón. Durante este recorrido (ciclo de </a:t>
            </a:r>
            <a:r>
              <a:rPr lang="es-AR" dirty="0" err="1"/>
              <a:t>Loos</a:t>
            </a:r>
            <a:r>
              <a:rPr lang="es-AR" dirty="0"/>
              <a:t>) la larva va sufriendo mudas.</a:t>
            </a:r>
          </a:p>
          <a:p>
            <a:pPr>
              <a:spcAft>
                <a:spcPts val="400"/>
              </a:spcAft>
              <a:buFont typeface="Arial" pitchFamily="34" charset="0"/>
              <a:buChar char="•"/>
            </a:pPr>
            <a:r>
              <a:rPr lang="es-AR" dirty="0"/>
              <a:t> En pulmón encontramos la larva de 4° </a:t>
            </a:r>
            <a:r>
              <a:rPr lang="es-AR" dirty="0" err="1"/>
              <a:t>estadío</a:t>
            </a:r>
            <a:r>
              <a:rPr lang="es-AR" dirty="0"/>
              <a:t>, que rompe los capilares pulmonares capilares pulmonares, cae dentro de los alvéolos y accede a las vías respiratorias. La larva asciende por bronquios, tráquea y faringe, es deglutida y llega a intestino.</a:t>
            </a:r>
          </a:p>
          <a:p>
            <a:pPr>
              <a:spcAft>
                <a:spcPts val="400"/>
              </a:spcAft>
              <a:buFont typeface="Arial" pitchFamily="34" charset="0"/>
              <a:buChar char="•"/>
            </a:pPr>
            <a:r>
              <a:rPr lang="es-AR" dirty="0"/>
              <a:t> En duodeno se desarrollan los individuos adultos. El hábitat es el duodeno. Sin embargo, el parásito presenta TIGMOTACTISMO (atracción por conductos) y ante cambios en el hospedero (fiebre, antiparasitarios, etc.) puede migrar de duodeno y ubicarse en apéndice, colédoco e incluso ascender y salir por la boca.</a:t>
            </a:r>
          </a:p>
          <a:p>
            <a:pPr>
              <a:spcAft>
                <a:spcPts val="400"/>
              </a:spcAft>
              <a:buFont typeface="Arial" pitchFamily="34" charset="0"/>
              <a:buChar char="•"/>
            </a:pPr>
            <a:r>
              <a:rPr lang="es-AR" i="1" dirty="0"/>
              <a:t> </a:t>
            </a:r>
            <a:r>
              <a:rPr lang="es-AR" i="1" dirty="0" err="1"/>
              <a:t>Ascaris</a:t>
            </a:r>
            <a:r>
              <a:rPr lang="es-AR" i="1" dirty="0"/>
              <a:t> </a:t>
            </a:r>
            <a:r>
              <a:rPr lang="es-AR" i="1" dirty="0" err="1"/>
              <a:t>lumbricoides</a:t>
            </a:r>
            <a:r>
              <a:rPr lang="es-AR" dirty="0"/>
              <a:t> es el único helminto que no se fija a la pared intestinal. Está en una relación de contigidad con la mucosa y se mueve constantemente para no ser arrastrado por el peristaltismo intestinal.</a:t>
            </a:r>
          </a:p>
          <a:p>
            <a:pPr>
              <a:spcAft>
                <a:spcPts val="400"/>
              </a:spcAft>
              <a:buFont typeface="Arial" pitchFamily="34" charset="0"/>
              <a:buChar char="•"/>
            </a:pP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179" y="171450"/>
            <a:ext cx="7096125" cy="6430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0595" name="Text Box 3"/>
          <p:cNvSpPr txBox="1">
            <a:spLocks noChangeArrowheads="1"/>
          </p:cNvSpPr>
          <p:nvPr/>
        </p:nvSpPr>
        <p:spPr bwMode="auto">
          <a:xfrm>
            <a:off x="6273477" y="985838"/>
            <a:ext cx="3267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AR" b="1" i="1">
                <a:solidFill>
                  <a:srgbClr val="333399"/>
                </a:solidFill>
                <a:latin typeface="Arial" charset="0"/>
              </a:rPr>
              <a:t>Ascaris lumbricoides</a:t>
            </a:r>
            <a:endParaRPr lang="es-ES" b="1" i="1">
              <a:solidFill>
                <a:srgbClr val="333399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85720" y="357166"/>
            <a:ext cx="8643966" cy="6324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s-AR" dirty="0"/>
              <a:t>La infección con </a:t>
            </a:r>
            <a:r>
              <a:rPr lang="es-AR" i="1" dirty="0"/>
              <a:t>A. </a:t>
            </a:r>
            <a:r>
              <a:rPr lang="es-AR" i="1" dirty="0" err="1"/>
              <a:t>lumbricoides</a:t>
            </a:r>
            <a:r>
              <a:rPr lang="es-AR" dirty="0"/>
              <a:t> puede producir un amplio rango de efectos en las diferentes etapas de su ciclo. Por otra parte, ya que esta infección suele encontrarse asociada a otras parasitosis o a desnutrición, no se puede determinar su acción patológica exclusiva.</a:t>
            </a:r>
          </a:p>
          <a:p>
            <a:pPr>
              <a:spcAft>
                <a:spcPts val="600"/>
              </a:spcAft>
            </a:pPr>
            <a:r>
              <a:rPr lang="es-AR" dirty="0"/>
              <a:t>Fase pulmonar: suele provocar una reacción </a:t>
            </a:r>
            <a:r>
              <a:rPr lang="es-AR" dirty="0" err="1"/>
              <a:t>toxialérgica</a:t>
            </a:r>
            <a:r>
              <a:rPr lang="es-AR" dirty="0"/>
              <a:t>. La ruptura de capilares, paredes y tabiques alveolares puede generar focos de </a:t>
            </a:r>
            <a:r>
              <a:rPr lang="es-AR" dirty="0" err="1"/>
              <a:t>microhemorragias</a:t>
            </a:r>
            <a:r>
              <a:rPr lang="es-AR" dirty="0"/>
              <a:t> e infiltrados </a:t>
            </a:r>
            <a:r>
              <a:rPr lang="es-AR" dirty="0" err="1"/>
              <a:t>linfoplasmocitarios</a:t>
            </a:r>
            <a:r>
              <a:rPr lang="es-AR" dirty="0"/>
              <a:t> y </a:t>
            </a:r>
            <a:r>
              <a:rPr lang="es-AR" dirty="0" err="1"/>
              <a:t>eosinófilos</a:t>
            </a:r>
            <a:r>
              <a:rPr lang="es-AR" dirty="0"/>
              <a:t>.</a:t>
            </a:r>
          </a:p>
          <a:p>
            <a:pPr>
              <a:spcAft>
                <a:spcPts val="600"/>
              </a:spcAft>
            </a:pPr>
            <a:r>
              <a:rPr lang="es-AR" dirty="0"/>
              <a:t>Fase intestinal:  no tiene acción traumática. La mayor acción del parásito en el intestino es </a:t>
            </a:r>
            <a:r>
              <a:rPr lang="es-AR" dirty="0" err="1"/>
              <a:t>expoliatriz</a:t>
            </a:r>
            <a:r>
              <a:rPr lang="es-AR" dirty="0"/>
              <a:t>. Debido al </a:t>
            </a:r>
            <a:r>
              <a:rPr lang="es-AR" dirty="0" err="1"/>
              <a:t>ticmotactismo</a:t>
            </a:r>
            <a:r>
              <a:rPr lang="es-AR" dirty="0"/>
              <a:t>, puede provocar obstrucciones en conductos de distintos órganos. </a:t>
            </a:r>
          </a:p>
          <a:p>
            <a:pPr>
              <a:spcAft>
                <a:spcPts val="600"/>
              </a:spcAft>
            </a:pPr>
            <a:r>
              <a:rPr lang="es-AR" u="sng" dirty="0"/>
              <a:t>Sintomatología: </a:t>
            </a:r>
            <a:endParaRPr lang="es-AR" dirty="0"/>
          </a:p>
          <a:p>
            <a:pPr>
              <a:spcAft>
                <a:spcPts val="600"/>
              </a:spcAft>
            </a:pPr>
            <a:r>
              <a:rPr lang="es-AR" dirty="0"/>
              <a:t>La sintomatología de la infección con </a:t>
            </a:r>
            <a:r>
              <a:rPr lang="es-AR" i="1" dirty="0"/>
              <a:t>A. </a:t>
            </a:r>
            <a:r>
              <a:rPr lang="es-AR" i="1" dirty="0" err="1"/>
              <a:t>lumbricoides</a:t>
            </a:r>
            <a:r>
              <a:rPr lang="es-AR" dirty="0"/>
              <a:t> es poco específica y depende de la carga parasitaria. Los síntomas más comunes son:</a:t>
            </a:r>
          </a:p>
          <a:p>
            <a:pPr>
              <a:spcAft>
                <a:spcPts val="600"/>
              </a:spcAft>
            </a:pPr>
            <a:r>
              <a:rPr lang="es-AR" dirty="0"/>
              <a:t>	Anorexia, pérdida de peso, desnutrición.</a:t>
            </a:r>
          </a:p>
          <a:p>
            <a:pPr>
              <a:spcAft>
                <a:spcPts val="600"/>
              </a:spcAft>
            </a:pPr>
            <a:r>
              <a:rPr lang="es-AR" dirty="0"/>
              <a:t>	Dolores tipo cólico, náuseas, vómitos, diarreas recidivantes, meteorismo.</a:t>
            </a:r>
          </a:p>
          <a:p>
            <a:pPr>
              <a:spcAft>
                <a:spcPts val="600"/>
              </a:spcAft>
            </a:pPr>
            <a:r>
              <a:rPr lang="es-AR" dirty="0"/>
              <a:t>	Alteraciones del sueño, irritabilidad.</a:t>
            </a:r>
          </a:p>
          <a:p>
            <a:pPr>
              <a:spcAft>
                <a:spcPts val="600"/>
              </a:spcAft>
            </a:pPr>
            <a:r>
              <a:rPr lang="es-AR" dirty="0"/>
              <a:t>	Urticarias, prurito nasal o anal, bronquitis asmatiforme.</a:t>
            </a:r>
          </a:p>
          <a:p>
            <a:pPr>
              <a:spcAft>
                <a:spcPts val="600"/>
              </a:spcAft>
            </a:pPr>
            <a:r>
              <a:rPr lang="es-AR" dirty="0"/>
              <a:t>	Cuando la carga parasitaria es muy grande, debido a que están en continuo 	movimiento pueden formar un ovillo que provoca un cuadro de abdomen agudo 	por obstrucción intestinal.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428604"/>
            <a:ext cx="5418138" cy="6065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3667" name="Rectangle 4"/>
          <p:cNvSpPr>
            <a:spLocks noChangeArrowheads="1"/>
          </p:cNvSpPr>
          <p:nvPr/>
        </p:nvSpPr>
        <p:spPr bwMode="auto">
          <a:xfrm>
            <a:off x="4438650" y="0"/>
            <a:ext cx="4419600" cy="14097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 sz="2000" dirty="0"/>
          </a:p>
        </p:txBody>
      </p:sp>
      <p:sp>
        <p:nvSpPr>
          <p:cNvPr id="113668" name="Text Box 3"/>
          <p:cNvSpPr txBox="1">
            <a:spLocks noChangeArrowheads="1"/>
          </p:cNvSpPr>
          <p:nvPr/>
        </p:nvSpPr>
        <p:spPr bwMode="auto">
          <a:xfrm>
            <a:off x="5254479" y="500042"/>
            <a:ext cx="369043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AR" sz="2400" b="1" i="1" dirty="0" err="1">
                <a:solidFill>
                  <a:srgbClr val="333399"/>
                </a:solidFill>
                <a:latin typeface="Arial" charset="0"/>
              </a:rPr>
              <a:t>Enterobius</a:t>
            </a:r>
            <a:r>
              <a:rPr lang="es-AR" sz="2400" b="1" i="1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es-AR" sz="2400" b="1" i="1" dirty="0" err="1">
                <a:solidFill>
                  <a:srgbClr val="333399"/>
                </a:solidFill>
                <a:latin typeface="Arial" charset="0"/>
              </a:rPr>
              <a:t>vermicularis</a:t>
            </a:r>
            <a:endParaRPr lang="es-ES" sz="2400" b="1" i="1" dirty="0">
              <a:solidFill>
                <a:srgbClr val="333399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98" y="427058"/>
            <a:ext cx="6572250" cy="593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4691" name="Text Box 4"/>
          <p:cNvSpPr txBox="1">
            <a:spLocks noChangeArrowheads="1"/>
          </p:cNvSpPr>
          <p:nvPr/>
        </p:nvSpPr>
        <p:spPr bwMode="auto">
          <a:xfrm>
            <a:off x="5286380" y="500042"/>
            <a:ext cx="369043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AR" sz="2400" b="1" i="1" dirty="0" err="1">
                <a:solidFill>
                  <a:srgbClr val="333399"/>
                </a:solidFill>
                <a:latin typeface="Arial" charset="0"/>
              </a:rPr>
              <a:t>Enterobius</a:t>
            </a:r>
            <a:r>
              <a:rPr lang="es-AR" sz="2400" b="1" i="1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es-AR" sz="2400" b="1" i="1" dirty="0" err="1">
                <a:solidFill>
                  <a:srgbClr val="333399"/>
                </a:solidFill>
                <a:latin typeface="Arial" charset="0"/>
              </a:rPr>
              <a:t>vermicularis</a:t>
            </a:r>
            <a:endParaRPr lang="es-ES" sz="2400" b="1" i="1" dirty="0">
              <a:solidFill>
                <a:srgbClr val="333399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125" y="1711325"/>
            <a:ext cx="37846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60888" y="1289050"/>
            <a:ext cx="2025650" cy="240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903663"/>
            <a:ext cx="3951288" cy="2633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2438" y="1277938"/>
            <a:ext cx="1684337" cy="240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714612" y="467005"/>
            <a:ext cx="369043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AR" sz="2400" b="1" i="1" dirty="0" err="1">
                <a:solidFill>
                  <a:srgbClr val="333399"/>
                </a:solidFill>
                <a:latin typeface="Arial" charset="0"/>
              </a:rPr>
              <a:t>Enterobius</a:t>
            </a:r>
            <a:r>
              <a:rPr lang="es-AR" sz="2400" b="1" i="1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es-AR" sz="2400" b="1" i="1" dirty="0" err="1">
                <a:solidFill>
                  <a:srgbClr val="333399"/>
                </a:solidFill>
                <a:latin typeface="Arial" charset="0"/>
              </a:rPr>
              <a:t>vermicularis</a:t>
            </a:r>
            <a:endParaRPr lang="es-ES" sz="2400" b="1" i="1" dirty="0">
              <a:solidFill>
                <a:srgbClr val="333399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875110"/>
            <a:ext cx="6357982" cy="576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8787" name="Text Box 4"/>
          <p:cNvSpPr txBox="1">
            <a:spLocks noChangeArrowheads="1"/>
          </p:cNvSpPr>
          <p:nvPr/>
        </p:nvSpPr>
        <p:spPr bwMode="auto">
          <a:xfrm>
            <a:off x="2836463" y="142852"/>
            <a:ext cx="287854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AR" sz="2400" b="1" i="1" dirty="0" err="1">
                <a:solidFill>
                  <a:srgbClr val="333399"/>
                </a:solidFill>
                <a:latin typeface="Arial" charset="0"/>
              </a:rPr>
              <a:t>Trichinella</a:t>
            </a:r>
            <a:r>
              <a:rPr lang="es-AR" sz="2400" b="1" i="1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es-AR" sz="2400" b="1" i="1" dirty="0" err="1">
                <a:solidFill>
                  <a:srgbClr val="333399"/>
                </a:solidFill>
                <a:latin typeface="Arial" charset="0"/>
              </a:rPr>
              <a:t>spiralis</a:t>
            </a:r>
            <a:endParaRPr lang="es-ES" sz="2400" b="1" i="1" dirty="0">
              <a:solidFill>
                <a:srgbClr val="333399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428596" y="642918"/>
            <a:ext cx="8286807" cy="6047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s-AR" sz="2000" b="1" i="1" dirty="0" err="1"/>
              <a:t>Trichinella</a:t>
            </a:r>
            <a:r>
              <a:rPr lang="es-AR" sz="2000" b="1" i="1" dirty="0"/>
              <a:t> </a:t>
            </a:r>
            <a:r>
              <a:rPr lang="es-AR" sz="2000" b="1" i="1" dirty="0" err="1"/>
              <a:t>spiralis</a:t>
            </a:r>
            <a:r>
              <a:rPr lang="es-AR" sz="2000" b="1" i="1" dirty="0"/>
              <a:t> </a:t>
            </a:r>
            <a:r>
              <a:rPr lang="es-AR" dirty="0"/>
              <a:t>es un pequeño nematodo blanquecino y filiforme, con su extremidad anterior mas adelgazada que la posterior. La hembra mide entre tres y cuatro milímetros en tanto que el macho es de menor tamaño. </a:t>
            </a:r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es-AR" dirty="0"/>
              <a:t> Los principales hospederos de </a:t>
            </a:r>
            <a:r>
              <a:rPr lang="es-AR" i="1" dirty="0"/>
              <a:t>T. </a:t>
            </a:r>
            <a:r>
              <a:rPr lang="es-AR" i="1" dirty="0" err="1"/>
              <a:t>spiralis</a:t>
            </a:r>
            <a:r>
              <a:rPr lang="es-AR" dirty="0"/>
              <a:t> son la rata, el cerdo y el hombre. El hombre normalmente adquiere la infección a través de la ingestión de carne de cerdo cruda o no muy cocida, con larvas de triquina. Los jugos digestivos digieren las fibras de la carne y dejan en libertad las larvas, las cuales se diferencian a parásito adulto en 48 hs.</a:t>
            </a:r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es-AR" dirty="0"/>
              <a:t> Los machos son eliminados con las heces, mientras que las hembras grávidas (vivíparas), se localizan en el interior de la mucosa del duodeno y del yeyuno. Entre el día 3 y 5 comienza la postura de larvas que miden entre 80 y 120 </a:t>
            </a:r>
            <a:r>
              <a:rPr lang="es-AR" dirty="0">
                <a:latin typeface="Symbol" pitchFamily="18" charset="2"/>
              </a:rPr>
              <a:t>m</a:t>
            </a:r>
            <a:r>
              <a:rPr lang="es-AR" dirty="0"/>
              <a:t>m. Se profundizan a través de la mucosa intestinal, penetran al torrente circulatorio a través de los capilares linfáticos y venosos y se diseminan por todo el organismo. </a:t>
            </a:r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es-AR" dirty="0"/>
              <a:t> La infección de la musculatura esquelética comienza alrededor del día 7 y continúa mientras existan hembras grávidas en el intestino. Las larvas que se diseminaron a partir del intestino se enquistan exclusivamente en la musculatura esquelética. El quiste larval mide entre 250 a 400 </a:t>
            </a:r>
            <a:r>
              <a:rPr lang="es-AR" dirty="0">
                <a:latin typeface="Symbol" pitchFamily="18" charset="2"/>
              </a:rPr>
              <a:t>m</a:t>
            </a:r>
            <a:r>
              <a:rPr lang="es-AR" dirty="0"/>
              <a:t>m. Tiene un aspecto fusiforme y alargado y tiene adentro varias larvas de triquina. </a:t>
            </a:r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es-AR" dirty="0"/>
              <a:t> Al cabo de unos 6 meses las larvas completan su encapsulamiento y se inicia el depósito de calcio en las paredes del quiste. La calcificación total se alcanza al año.</a:t>
            </a:r>
          </a:p>
          <a:p>
            <a:pPr>
              <a:spcAft>
                <a:spcPts val="600"/>
              </a:spcAft>
            </a:pP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785794"/>
            <a:ext cx="4066528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2" name="Picture 2" descr="http://t3.gstatic.com/images?q=tbn:ANd9GcReLRNjxr5p1SV_xxkWfWfU1W7r2FLxaxy5EJMN9Vfyws5qDsgGf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500306"/>
            <a:ext cx="2181225" cy="2095501"/>
          </a:xfrm>
          <a:prstGeom prst="rect">
            <a:avLst/>
          </a:prstGeom>
          <a:noFill/>
        </p:spPr>
      </p:pic>
      <p:sp>
        <p:nvSpPr>
          <p:cNvPr id="56324" name="AutoShape 4" descr="data:image/jpeg;base64,/9j/4AAQSkZJRgABAQAAAQABAAD/2wBDAAkGBwgHBgkIBwgKCgkLDRYPDQwMDRsUFRAWIB0iIiAdHx8kKDQsJCYxJx8fLT0tMTU3Ojo6Iys/RD84QzQ5Ojf/2wBDAQoKCg0MDRoPDxo3JR8lNzc3Nzc3Nzc3Nzc3Nzc3Nzc3Nzc3Nzc3Nzc3Nzc3Nzc3Nzc3Nzc3Nzc3Nzc3Nzc3Nzf/wAARCAC8AQwDASIAAhEBAxEB/8QAGwAAAwEBAQEBAAAAAAAAAAAAAwQFAgYBAAf/xAA4EAACAQMDAwMCBQIFAwUAAAABAgMABBESITEFQVETImEycRRCgZGhBiMVM1JysRZDwSRigtHh/8QAGgEAAwEBAQEAAAAAAAAAAAAAAAECAwQFBv/EACERAQEAAgIDAAMBAQAAAAAAAAABAhEDIRIxQRNRcWEE/9oADAMBAAIRAxEAPwDpXuQm1ZN65P8AaiZj22oIlgTLBdfy3FfPe+0FWCjwtcWntTEQRXcwy4CZ+aWk6UrMTNMc+KTm6vIj4z+pNfRXZlyzMSKrVV407FY9OhbLe40161nEoKRLj/3Vz81zIG9o281iS6DJ/cf9BT0PDazP1GJ22IUD/TWIuo26sM5P6VzU98qnCIP1pJ79mO7EfAptJxV3w6nABlefFCm6rGrZJC/BNcQtw7YCtIdvNDlWZmGkHbuTT1DnD9dsvWE5DDnzXp6onJauPht3OdUjZ+KdhtXJHvIA80tL/FPrpl6vEEy2cccUxF1e2YDD/oRXKyWzKMeqcCgiJ9eVc/tT0V4sXbf4lEy4Gk0u99AW90Y/auWQSJglmP6Vt55FwBk+aUkL8MdOiRSnMYX7V5NA6oTGuf1qBBftGnBzR067IAVIqt0rxKkLROwDqwYDenF6c1xgxPjHY1zltdSyTeozEH4q90/q7RkhiD99qdqLjlDv+Gzr2IxRYreRN2BNMw9WiZQCcH70eO9tZDguBnzUbu2Nt+wpG7KcAEY8U5FeOhBJyD2NanMapriKsPANCVoJkznSfmj2nUp+G7j4dAN+RTaehMPZJg+DUMJkYRw3yK8kMsW4J25peLPLhl7lX/wpzsdhWxEwqJH1GZFGl8nwaYj6y+2tAfNHjWOXFyf1VEeRxXqxEHPagRdTgddRyopmO4ikHscH9aWmNmc9xlsjg1562nk0QoT3oclvqGx3o7KXH6zJKSNqyC5okUGn6qNoHijuncsZ6fkTIkf1Pr+KXnmUqwQYNT5eorp5H3qfLes5IVsClL+3vY8Zxo4jIWkcn4oxvEgj0wrk/NRGmdmwNzXymQ7uaa5hDrTSStmRzjwKy7KMAZas29tJIARkL5p9LdFXABJ801aiaIZZCCcKKPBZpqJIyfJpxYznfAWjBIkGSwxRvQtYht9wANvim0tUz7ly1eJeW8Y2DY8gUVOr2kI3jbPgCjaLa2OmgkEYUURbIIDkk0q39TQhiEtHJHdjigzf1PKxAjgjX+TSlLWVUJIB6Rwu9JC0k5waUb+opRs+xryP+o3De5cY74zVbXMLpTSFl2NevbBlJIFIf9QIxzgHz7a039RQBcPGM/FCbLGjAgONx9jQpLcdjW/8XsJo8MSh81qJoZMejMjfGd6qFbYDFM0LbA4x3o63iPtJ7SRzX0tvLk+3IpS5hkVTlCR8UCXftVjIIJjmOB816t1cQ49RS4rnoGubdyyZZDyDVCHqXAf2t2zQX44qJ1QrINDumeQadS8uEGoMHU1IE0c2DIgJPcU4ANGFbA7UbTeOKltderINLFGz5q1HPKo0yEOp23rkYJHgkJ1AgUeTrQOBq0nvmi9oy4nUSRRHLK2mgSB0HuAYeRSNtegxKXOpfBp6AxyEMj//ABJpb0z1pkS+3C7fFFtWlVyQDgcHNey2oZiY9m8VmNmU6JAVYU9psi1b30qqM/zT0V8j/UMVDSXQuCRRVcEZU4qO6wz4MavrKjfSwP61rNc8r4/WjJdsg0hzTc9/578r8GTWScjYUSNMtuay+QuKyrMxCio0+hNBQpAUZY07bWX55MZ8eKArR2kQkl3YjYd6xNJcTLl5vST/AEjxT7Tv9KElxFCmNY28GlT1MAlVxU25YFdKb4oADAHWQvwKapO1Neo7kk5+DWW6gXOShC57VNOlPeDtjagTXepSq7L3+aSvGK8vVnX2W4B8sanPfzeoS0m/xSXrsvfahu2rLZ3NI+odN6xOcn7k1h7yRjt45pNTscmvkOM0HMpTLXDsdzXzXLsuAcUu2ort5r73DY05s7kYF00Y1ZGMVhbosWLkkdqXOSN9wKHk7KRjPeqjLLPRn8SeAxFN29wqlC7nOeR2qXjODRIcYKt3PFNMveq62x6jIu0dzrUdmNWbHqpkGJY1cd8VwcYMeNBIJ+achmmSRWWQqf8AVmg7g7BpbCWQsjaGPKkbViayjkGVwwPg1IS7Row06A77kUcXkAAa3kcbcU0Tc6MNbTwANHk47Gj2t6FP/qAVPzScfUruHDtD6kJ5xyKo6rbqVufSxqxup5FKnoK7vonjZlcZHg81NN9CwDNnNSep21zYyMFDGM8fFKQJJkOxP70Kx1enZW95IukRt7SODVa0kNx9EpRh2rloJRoXDAMKoxXoYKFwHHJo2nLjldIL6/tGA1+qvzzVS2/qG2kKx30LRngORXNLMzBCXG9X7aGGe20yhTtTc3JxKM0es+rauHSiW8mn/d3Fc3cTXfSnDwEmEHcCrNh1y1uFGrSHP8UMrjZBOrzSfhGNucSA52odvfrLCr7g43BHetXaNIA8PuHcUl6iLsV0mif6m4bfmskYzjG9ZdktRsoeY8DxRXYRIZn7bAeTU6WXTG75zK3J8VnHo+xJJPSPqTn1JuQudhSr3LTOXnOM+DSrSHPP3NeFe4p1UgzyMQCDivdRbYnJ7mgZ2HbFbkVgBtgc0quPJXLbFtqE/FesQPqPNZ1ZxSLcfFfPevAGOw4816CRua2kbknbbzijR6gJT538UVYJHHFaCEkg807DEfSzyarVGoTWBuMGi/hSoywNOJAW2P70cWk+j2x52qpEXLGJBgOnihtCQ2ort5q3HZTMfdFiiCxfVpZMCj0XlKgCEbFQcGvtGg4K/Oa6YdNUAZApebpbe4AZx3oEsQgD6vu4NMuXBGPpoj2vpklsjHagCVxkcj4pLijazp6Wlj7e4NVbRbdV1aQNuKixKrIpIwcbiiPcMHTQcgbECgsulS36kI5HjkQaM7YFexXltDcK4DRO3cVlFjhTDKMkZ3oMgFxOGIGAMUJ0voLfqQMUjLqYe09jUq+6E9k+eYyf2oFoWjmIbPpA7MOxrq+mTi9Q2krB1YYDnmq0m3Tmrbon4hmcSkYGRilbuyu7RtatqFddDYt0rqIikyYJRhWPaj3dgGOCM+KNI/I4yzv2IHrZBFWLbr7WkipJkoeDR5uiLJvjSalX1h6ZEc2zZ2alpcsynbqJup/iINMYDBqQlj9Mayn7VK6YZLSXSzFk7HNWJ2adQFO9NFxkNWPXSihV1HFVl6vYyDM4KP3GKi9KsG1Eypk55FUJOlxs5JQ/tQyuMr86u2DzsT/lxDA+TUe4kyxYcHkUa+uSwYRnCk0gzbAckVEjpl1BRkYNbVdRoKHUf+d6ciXDcZNGlY3Yi24IUk5INDkRpZDjOTtVW0sxoeWVtMY4B7mlZwXleO2TYH6qKfl2lzR6P8wjI8GsKQ2Aik/NNyW6r7pWBY714iqpwoxgUleNDiimO2jniqVnYSNkSNgdzQ7N2bJI+1VIZUjchmBPNPSb0FF0YHfUMZ3ZqcXp1vEuXlLkjgUne9R95A/KNlB2pMX0zggvpFUzu6sFIEOItIIG5Y1qKRgNplA77VIgkDbMxbJqlAgA1BTg+e9Mrjo41uzgaLgjPjbNbTpkrn/OJPyawpOkHIFMRSMCMOeabO4xmXp96jezDAUBxexE5gOw3FWoGlcD3cVTi/vRhZdOocGgt69OBuHimbTMhRhyCKWa3Qn+12ruLuwtLnV6qDVwcc1zt50v8O7CDOOcGp01w5N+0ORtKnA3rdoASznkCiFVcmOZdD8A1uJWij0MMg96NNdyjSBpLdTk5XbNCguRAWVhq+9N2sYlxGvDVm7iihYrgFhRpO+30rGW3V0IUeKr9Kt1ksy+tkdTyDuK571PUlSJRgE9qqWTpBfLHKzei+x3ohZTcdp0xmvo/wAJesskgGY5B+YU0LZlbQ2SVGM/FQ7Yw28pks5WbSQykn+K6xXE0UU4x7h7qdcWXVT5INOc1EvrNJnKvvniulukUe7HFSpVBfViiLwrlLmzMMvosfcN1PmtWjyRSgSniqHXI3ISaNclOftSkUguveV0kjG1DolljobO5HpjP7ijySzBva+1Q+nxzxBlYllztT4mKgAt+9DLLDvp+R3D6j4AoIGDnNeudQOcg1gNkYHapbW9ioc7AYqtYKkYM8gzpGAD3NR4SfUz2q5asjIBJkhW4qb0qW2KfTLQ3KzXN02IYyAE8mgX0gVmVAEGnbFUJbpUUQrsrBSPnzUi+dTIzLuoGBvTqOPe+0uZSWywyK89VVbUvGMVmZyz6QNvFfelpiZnyN9qJG+7Gxc+mpG+TXyPJpyp55PegyDfAGQMb0S3hkdzsRng1TO39hkspLZJzzW4Ekkf3DINOR9MmzvnQad6b06e4cxQ50/mc9qek5ZSBW6iM4VCT2qxbQXEoHqYVf8AinLXpkVsulfc3cmtaVjyzuSB2pscs9hfhVUZdzgeKLAiuheIhiNvmmoEjMR1ZOrtTENhCJVkQkeRQjzoKxyxqmp8Z32pqOQqwfIPbFFm6a5XMchK9snj4pBw0D4yTpoG9xRudIeN8YD8/ek7l9QZUA9vntT0MiXFiScagQd6VuIPbqTJLCgY9It3BDPHlwuT8b1HeGS0BKgvATufFUrtxFgcnNatZUcyR3DYjI2ApV0T10Wtz6lt61lhtPI8UoZEmm0hssPqJ80N3m6PfFkybaU4KjtWOqRrGRJbNkuc7b4oqsZu9mIzFBLrdAVx9Xg1o3CST+ooz8Gpjy6rc51bcimbZYo5IpGJCsN6ldjorKQSlCgK6eQa7Po90tw7268hNWK4W2mCsZQdj+X4rqOg3Ma3cLj2tjSw81Xty80dDKuU3pEogBLCqs+D32G+KQuEDbjtU7c2NSryMOjAryK5RJXtI5Exkhz+ldnc4A1DmuTnVl6hImMg71br41OwvFKRq2xanj6MhLZGeDXO5k9VQgGrP7UwWkVj7WOTnNAynb83kXK6hQQMcUywwT4PbxQWUg+fmonpdj6I4b7VShm0jJPPNTEHuz3pqMjO+aV9qx9LTzRvAis244Pip3qMqYc5XOxNDaQKAO2aC0+2NiKFakFygJY9zsBQp5FCkFiaBJq3ZTjHakpJXP1E81cx2yz5vH4qxSIwVcYxyas9MUSzMNsFciuZhnVRxyMVf6NdxRem7nAGdVGtFeSWOhhia7mW1j2PdvAq7BFDahYIQAo2PzUr+n54lt5ron3SNhfgUZ7yP1C2abmuW1N4UbZMau1T7izdXG2RnNew36KSS2fAos3U0Bz+UDvR2Uo0EOwB5/4p+OH2hhzSEHULSQriXB8VUivLYAAuM0XYr4agDjxk1MvSPUztg0/N1K3VWCjOxrnZZ5ZyD9IzQrDex7mX0EQI43PuAPasnqMk9oBEMMgINSJnxdESPqA7UFrwguIyAp7Cht+P9vrmQRLqkOqQjtU61ZxckyOSSfaM0K6mDvlmOmhRupJkThOAeam10SSRet3juopoZhllViM1H6YSkMkzMS6tgKaYsHKtLcOSuiJqT6ckmnXJsgbfPeilPY93cqienpHqSbmgO0jgHGCNhWJrVry5af1Me7CihvJJFmNz7lG2KFS7X7Q+4MNzjcVa6bO5mglddOiYD7iuPtZpfa2SNXY11EFxrghQEA+qhyfNOM+SSx+hT3QSQBzjNAknVlIB3pK+kJuF+K+YHTkGjTi8dVidzrwc4+ahdRUi/Bj39u9WXLD3NgDFQ7mX1Z3KngYpujAzawgZkK51cVuWZteFjBA2yaThmP4fBkxpP8URX22fP60Lksfn8tuGDYPNKA/9thvVJN6DPCrH6cHsQKieu1/SQXS3/miLtv3r6SI4wc7V8RtgVNVGXY6Se9AcFSceaM2TkYxtQHJxz3qojNh5dIOaVMuo54osxBBFKHg4rTGOPkyuzaOpx5FU7BkYFGI3BwagLkfemraRg+AeO9Fh8fJ8sd/0Jkk6OsZ/zI2IbFGdE3371zHQ71kZjqO+zDz81dFwukkHOeMUmnjLNm/RVWyHrLwD6mf2+KW9YuRqONq99XUGGrjsaNjxhhIIh7teO4okcqqM6z96ns/s0jk8VlmJQrnBFG1TD/FF+oMgOkZzSlx1GRELEbKv7mkJJXRCx3Vd8+aSkvJLth+VAeKW14YjPdyNqc/Uf+a8DFEKk4bG9YlkAnjROAKXuGLswDe88jNLbbHF7JIoOM5okWl0LEANwAKnI5EmMZINWLOJY1M0w0gDAGfNA8tm7KHNhI7n2DY5/NSE0pJWFVIUnJNVbp/Us1ijGOC2KVuoRHB7Pq7UVM7ImTQ2F1KAcCsnEaGSU6iTXgOs+cDj5oQX8Qw0nAz7gaTTUWenqjlWz7SN81Ws7IzXVoqkgZ9RgOwFTen2qJgsc7/SK63oSKGnmxsFEa5/mqjHkpqScu41HGBTP4lVBzvipd08avqBzg+aXuL8HaMcnApsdbMdQvHlkMSHCjk1MMgOdO+Oa8kkY6lznPJrFr7cgjY7ZpNMcdRqFNZJJwKYjtxp70OIqrOnng0zHJGEA/8ANM96cdCoJweRRTGrbHihoN8rTCqGXGcVmrfwlLEYzke5KC0aumqIYNVFGAQdxS0lvoyU79qR70maffjGKXkXLsvncVYZEf6gAwpO4s2JDRk1ciMu4jS91z/FKnY71Tlt3HbY1OmjMbb1pHFy42BEkE0aN8ED+aEy5O9eBgGANNlLqnoJXicPEd87jNW7LqIYfPda51W0kYNGTZtSnFKx0cedn8dhFcLLgIQG+a+0nWTnmuajvJFxr3x3HanormZ0Hpzlf91S6ZlMvS3hiy4xj5pe+vYoPaG1E7YFRpJblX9zlx5Br5BlckbnyaSsbbTEl1JOAACE8Chyuiphdj3rGqTWQpAAoMoULqd8nuBRpdvjH0s+dOg+7O9eokkr6tWnHJNJ/iFIzGp2py2VpAzybLjgUa0xxz88tb2aEkEUuI1DS45NMdOSS7maW4bEERyF8mgxrFjTEoMh5anDKLeL0xuOaW2lxuV7vR43KBGAAxjPFTrqVp3CKxEY5agi41EJ9Ork0zBJEWKA+09jSaTEs8QwuhvcO/mvbeJnbKIQFO/amzGgI0MTttVGziDxjOdWN6Ba9sI2XMmn3EYH3NdRCi29pHETggZb5NIWMKKPVlGAv0ivbm61Nue1U58t2hXUoBwvA3pN/agP5j/FblmXBUEZavo1UkamzSaYySdgISrY1ZJNG3j+c8Yr6QIxO+D2NbhiIyWbV96cDVqAVDORTqW4ZQVOxpCRQSERtLDtT1s5EQD8g+aZWOY9M5xiiGPSozzXuHztXj6zjFZlvQWnDHetjYVgE9x3rbOoUnHNGhstPGjg74alik0bc5WiTEk7dqNC3qJv/NXEe0+YoAVcYVufg1Oli9QlH5HBq7LAkykHY0m9tp9h+wY9qacpKgSR6NmzkcUJkwM43qxc2w9Mo64fOxqc8TRviQbAc1Uu3Pnx3EuueQKOHwAGHPasHG+K+0nAPON6aZb8MPKqJhVNEimyuMY+aTKsMH+K9Z3JOkc+KWmk5LLs805CKoOSaC8rMMEkYNBX8pPavM5Yk70aVeS32YSYhSAa8iib1P7h57E0PUCV2GKIWBJ2+29L+HNX38MRxwoMYxg71szYfC8nYAUCFHk3zzyaOsSx5I3buTU2ujHys6moetykShvzcVuc+ou2MncUiCx44oqainP/AOUmzx1cEHG1bVS2CpGxowikIGSCO1N21qck6d/ApDby1YsUGk5XzV22h1fGdzS1vBjAUDX3P+mnlX0lxnfuaqRnbsG5u2jf0znHYUCW4MgxwO5r6aIyyZzk16EU4RVyByaLTxkBUk770SOKUnK5IrS27FyRsPFNW50oyv3qT9l2cZHkc01HKQozuDSwjVmIGeaZMeFGccU4Lr4yxQOJO9VLZBJEGNK21jGyZ/NVOOJI106gKpnZY46KXAAfmiswxzRHjidjgbjxQJ4mUZXcVmnewpJAopWSQNvnAr55NTEHavdCMPirhbDyp3FYEhDBVzk0RlXf4oagg6kxTPT0OzPjjFNZDR421UmFbUc8/FfSa1IA5NA9PZQpT+5uBx5FAaASYIwUPJp5ELjOADj96+jiJzgaD/zQNok1mok/t/tSjRurFcYropbfUxDew+R3oRstO/IO+oUbTcMcvXTngpySw42zW32C42/81Xe2AQgoGxuDQGtsacrwM4o8ivDZOk0nf3YxX2MsQAMfaqUlsrYOnv2rPoqrDK70eUP8OU90mkbswVRsRzRBCwOG8eKaRThTg4zyBTC27SOGUDY9zStaY8WP0rArafaN1+KOkBZcnkmmBFpPyewpuK3cBQkBPlmOBS9tJZjCMUDOcAEaT2HNOxWLyOCBgcmqUMMRXEjbntH/APdOxIY1/txaR/rO5p6TeWfCMVjpYM66VH81Rt7PK5A9NT3P1GtqoA9R9z80tcdTMQIxtQi5XIxKYrckLgUm1yZnxHx5oXqG53bZTvk0OTCKRBx3NLbTGDhmClRuc7mtJkDwDzSXquEzn9KK07JEMAnNG1aOxzHVpHYUN9bOMbZ71iEnOttsjinYgHwSf0p7T42hBtBwq5al7p7iSNlTZu1PsyR5Krn5pSa4UPvjPxS2NCdLkuvSVJGy2asCNyMs+D4zUywdmfCjGKonJ5O9PabLHJLcqkmGON6YMwlQ6DSVwoJ45pcO0f0HFKYssrToiBb3jO9Fe0TGUbH3pWKdzyQd6dgbWPdVaRsnNbSKMkZ+wpZUZH3yBVbG/JraRqx9yg7d6FTJPDgnivnMbY23FPyW0RB9uNu1JuiqTihUrKxnBKnftRYlfGGHHevFUEA0dRgHFIwmjbPIZayVCqd8Z4FF1EE4r10VgCRvQPEgVZsqygrjtzRUgQchh/NMBACMUa370H6hT8LFv7zv5FYNgG/7gOe4FUCBqGw5r1voJAAo0POpq2ccZwxLDsMVs2aHiIn/AHNR9RJ5rasSDntRo5bXlvayDOFRcfvTsdlGceo2fOTU+ORw5Oa368mD7qDsW4YraEZGkV9Le26qUyCa52WWRl3c/vQInb1Rk5+9Gy8Pq9JKz/5YyKVu4lZdUhBI3wKG8zqoCtj7VgZkGXJNFXjJGIm9T2Z9vxR0jWJGA91Hs4I2OCKc/DxIDhf3qVeSR6WsghdqbSA6RtuBTrRoFOFFT/Xk9VgDtTPf0vMZEk9z437U/ZsoXO5PzQ/TVypYZqlDDHoHtG5pHrbAj1jOKTn6a7SAgd6dckYA4r65uZIlATHA7Ux46NWFksUep3CnHesssGo/3xUC4uZndg0jY+9KGVxtmkXja//Z"/>
          <p:cNvSpPr>
            <a:spLocks noChangeAspect="1" noChangeArrowheads="1"/>
          </p:cNvSpPr>
          <p:nvPr/>
        </p:nvSpPr>
        <p:spPr bwMode="auto">
          <a:xfrm>
            <a:off x="155575" y="-852488"/>
            <a:ext cx="2552700" cy="17907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326" name="AutoShape 6" descr="data:image/jpeg;base64,/9j/4AAQSkZJRgABAQAAAQABAAD/2wBDAAkGBwgHBgkIBwgKCgkLDRYPDQwMDRsUFRAWIB0iIiAdHx8kKDQsJCYxJx8fLT0tMTU3Ojo6Iys/RD84QzQ5Ojf/2wBDAQoKCg0MDRoPDxo3JR8lNzc3Nzc3Nzc3Nzc3Nzc3Nzc3Nzc3Nzc3Nzc3Nzc3Nzc3Nzc3Nzc3Nzc3Nzc3Nzc3Nzf/wAARCAC8AQwDASIAAhEBAxEB/8QAGwAAAwEBAQEBAAAAAAAAAAAAAwQFAgYBAAf/xAA4EAACAQMDAwMCBQIFAwUAAAABAgMABBESITEFQVETImEycRRCgZGhBiMVM1JysRZDwSRigtHh/8QAGgEAAwEBAQEAAAAAAAAAAAAAAAECAwQFBv/EACERAQEAAgIDAAMBAQAAAAAAAAABAhEDIRIxQRNRcWEE/9oADAMBAAIRAxEAPwDpXuQm1ZN65P8AaiZj22oIlgTLBdfy3FfPe+0FWCjwtcWntTEQRXcwy4CZ+aWk6UrMTNMc+KTm6vIj4z+pNfRXZlyzMSKrVV407FY9OhbLe40161nEoKRLj/3Vz81zIG9o281iS6DJ/cf9BT0PDazP1GJ22IUD/TWIuo26sM5P6VzU98qnCIP1pJ79mO7EfAptJxV3w6nABlefFCm6rGrZJC/BNcQtw7YCtIdvNDlWZmGkHbuTT1DnD9dsvWE5DDnzXp6onJauPht3OdUjZ+KdhtXJHvIA80tL/FPrpl6vEEy2cccUxF1e2YDD/oRXKyWzKMeqcCgiJ9eVc/tT0V4sXbf4lEy4Gk0u99AW90Y/auWQSJglmP6Vt55FwBk+aUkL8MdOiRSnMYX7V5NA6oTGuf1qBBftGnBzR067IAVIqt0rxKkLROwDqwYDenF6c1xgxPjHY1zltdSyTeozEH4q90/q7RkhiD99qdqLjlDv+Gzr2IxRYreRN2BNMw9WiZQCcH70eO9tZDguBnzUbu2Nt+wpG7KcAEY8U5FeOhBJyD2NanMapriKsPANCVoJkznSfmj2nUp+G7j4dAN+RTaehMPZJg+DUMJkYRw3yK8kMsW4J25peLPLhl7lX/wpzsdhWxEwqJH1GZFGl8nwaYj6y+2tAfNHjWOXFyf1VEeRxXqxEHPagRdTgddRyopmO4ikHscH9aWmNmc9xlsjg1562nk0QoT3oclvqGx3o7KXH6zJKSNqyC5okUGn6qNoHijuncsZ6fkTIkf1Pr+KXnmUqwQYNT5eorp5H3qfLes5IVsClL+3vY8Zxo4jIWkcn4oxvEgj0wrk/NRGmdmwNzXymQ7uaa5hDrTSStmRzjwKy7KMAZas29tJIARkL5p9LdFXABJ801aiaIZZCCcKKPBZpqJIyfJpxYznfAWjBIkGSwxRvQtYht9wANvim0tUz7ly1eJeW8Y2DY8gUVOr2kI3jbPgCjaLa2OmgkEYUURbIIDkk0q39TQhiEtHJHdjigzf1PKxAjgjX+TSlLWVUJIB6Rwu9JC0k5waUb+opRs+xryP+o3De5cY74zVbXMLpTSFl2NevbBlJIFIf9QIxzgHz7a039RQBcPGM/FCbLGjAgONx9jQpLcdjW/8XsJo8MSh81qJoZMejMjfGd6qFbYDFM0LbA4x3o63iPtJ7SRzX0tvLk+3IpS5hkVTlCR8UCXftVjIIJjmOB816t1cQ49RS4rnoGubdyyZZDyDVCHqXAf2t2zQX44qJ1QrINDumeQadS8uEGoMHU1IE0c2DIgJPcU4ANGFbA7UbTeOKltderINLFGz5q1HPKo0yEOp23rkYJHgkJ1AgUeTrQOBq0nvmi9oy4nUSRRHLK2mgSB0HuAYeRSNtegxKXOpfBp6AxyEMj//ABJpb0z1pkS+3C7fFFtWlVyQDgcHNey2oZiY9m8VmNmU6JAVYU9psi1b30qqM/zT0V8j/UMVDSXQuCRRVcEZU4qO6wz4MavrKjfSwP61rNc8r4/WjJdsg0hzTc9/578r8GTWScjYUSNMtuay+QuKyrMxCio0+hNBQpAUZY07bWX55MZ8eKArR2kQkl3YjYd6xNJcTLl5vST/AEjxT7Tv9KElxFCmNY28GlT1MAlVxU25YFdKb4oADAHWQvwKapO1Neo7kk5+DWW6gXOShC57VNOlPeDtjagTXepSq7L3+aSvGK8vVnX2W4B8sanPfzeoS0m/xSXrsvfahu2rLZ3NI+odN6xOcn7k1h7yRjt45pNTscmvkOM0HMpTLXDsdzXzXLsuAcUu2ort5r73DY05s7kYF00Y1ZGMVhbosWLkkdqXOSN9wKHk7KRjPeqjLLPRn8SeAxFN29wqlC7nOeR2qXjODRIcYKt3PFNMveq62x6jIu0dzrUdmNWbHqpkGJY1cd8VwcYMeNBIJ+achmmSRWWQqf8AVmg7g7BpbCWQsjaGPKkbViayjkGVwwPg1IS7Row06A77kUcXkAAa3kcbcU0Tc6MNbTwANHk47Gj2t6FP/qAVPzScfUruHDtD6kJ5xyKo6rbqVufSxqxup5FKnoK7vonjZlcZHg81NN9CwDNnNSep21zYyMFDGM8fFKQJJkOxP70Kx1enZW95IukRt7SODVa0kNx9EpRh2rloJRoXDAMKoxXoYKFwHHJo2nLjldIL6/tGA1+qvzzVS2/qG2kKx30LRngORXNLMzBCXG9X7aGGe20yhTtTc3JxKM0es+rauHSiW8mn/d3Fc3cTXfSnDwEmEHcCrNh1y1uFGrSHP8UMrjZBOrzSfhGNucSA52odvfrLCr7g43BHetXaNIA8PuHcUl6iLsV0mif6m4bfmskYzjG9ZdktRsoeY8DxRXYRIZn7bAeTU6WXTG75zK3J8VnHo+xJJPSPqTn1JuQudhSr3LTOXnOM+DSrSHPP3NeFe4p1UgzyMQCDivdRbYnJ7mgZ2HbFbkVgBtgc0quPJXLbFtqE/FesQPqPNZ1ZxSLcfFfPevAGOw4816CRua2kbknbbzijR6gJT538UVYJHHFaCEkg807DEfSzyarVGoTWBuMGi/hSoywNOJAW2P70cWk+j2x52qpEXLGJBgOnihtCQ2ort5q3HZTMfdFiiCxfVpZMCj0XlKgCEbFQcGvtGg4K/Oa6YdNUAZApebpbe4AZx3oEsQgD6vu4NMuXBGPpoj2vpklsjHagCVxkcj4pLijazp6Wlj7e4NVbRbdV1aQNuKixKrIpIwcbiiPcMHTQcgbECgsulS36kI5HjkQaM7YFexXltDcK4DRO3cVlFjhTDKMkZ3oMgFxOGIGAMUJ0voLfqQMUjLqYe09jUq+6E9k+eYyf2oFoWjmIbPpA7MOxrq+mTi9Q2krB1YYDnmq0m3Tmrbon4hmcSkYGRilbuyu7RtatqFddDYt0rqIikyYJRhWPaj3dgGOCM+KNI/I4yzv2IHrZBFWLbr7WkipJkoeDR5uiLJvjSalX1h6ZEc2zZ2alpcsynbqJup/iINMYDBqQlj9Mayn7VK6YZLSXSzFk7HNWJ2adQFO9NFxkNWPXSihV1HFVl6vYyDM4KP3GKi9KsG1Eypk55FUJOlxs5JQ/tQyuMr86u2DzsT/lxDA+TUe4kyxYcHkUa+uSwYRnCk0gzbAckVEjpl1BRkYNbVdRoKHUf+d6ciXDcZNGlY3Yi24IUk5INDkRpZDjOTtVW0sxoeWVtMY4B7mlZwXleO2TYH6qKfl2lzR6P8wjI8GsKQ2Aik/NNyW6r7pWBY714iqpwoxgUleNDiimO2jniqVnYSNkSNgdzQ7N2bJI+1VIZUjchmBPNPSb0FF0YHfUMZ3ZqcXp1vEuXlLkjgUne9R95A/KNlB2pMX0zggvpFUzu6sFIEOItIIG5Y1qKRgNplA77VIgkDbMxbJqlAgA1BTg+e9Mrjo41uzgaLgjPjbNbTpkrn/OJPyawpOkHIFMRSMCMOeabO4xmXp96jezDAUBxexE5gOw3FWoGlcD3cVTi/vRhZdOocGgt69OBuHimbTMhRhyCKWa3Qn+12ruLuwtLnV6qDVwcc1zt50v8O7CDOOcGp01w5N+0ORtKnA3rdoASznkCiFVcmOZdD8A1uJWij0MMg96NNdyjSBpLdTk5XbNCguRAWVhq+9N2sYlxGvDVm7iihYrgFhRpO+30rGW3V0IUeKr9Kt1ksy+tkdTyDuK571PUlSJRgE9qqWTpBfLHKzei+x3ohZTcdp0xmvo/wAJesskgGY5B+YU0LZlbQ2SVGM/FQ7Yw28pks5WbSQykn+K6xXE0UU4x7h7qdcWXVT5INOc1EvrNJnKvvniulukUe7HFSpVBfViiLwrlLmzMMvosfcN1PmtWjyRSgSniqHXI3ISaNclOftSkUguveV0kjG1DolljobO5HpjP7ijySzBva+1Q+nxzxBlYllztT4mKgAt+9DLLDvp+R3D6j4AoIGDnNeudQOcg1gNkYHapbW9ioc7AYqtYKkYM8gzpGAD3NR4SfUz2q5asjIBJkhW4qb0qW2KfTLQ3KzXN02IYyAE8mgX0gVmVAEGnbFUJbpUUQrsrBSPnzUi+dTIzLuoGBvTqOPe+0uZSWywyK89VVbUvGMVmZyz6QNvFfelpiZnyN9qJG+7Gxc+mpG+TXyPJpyp55PegyDfAGQMb0S3hkdzsRng1TO39hkspLZJzzW4Ekkf3DINOR9MmzvnQad6b06e4cxQ50/mc9qek5ZSBW6iM4VCT2qxbQXEoHqYVf8AinLXpkVsulfc3cmtaVjyzuSB2pscs9hfhVUZdzgeKLAiuheIhiNvmmoEjMR1ZOrtTENhCJVkQkeRQjzoKxyxqmp8Z32pqOQqwfIPbFFm6a5XMchK9snj4pBw0D4yTpoG9xRudIeN8YD8/ek7l9QZUA9vntT0MiXFiScagQd6VuIPbqTJLCgY9It3BDPHlwuT8b1HeGS0BKgvATufFUrtxFgcnNatZUcyR3DYjI2ApV0T10Wtz6lt61lhtPI8UoZEmm0hssPqJ80N3m6PfFkybaU4KjtWOqRrGRJbNkuc7b4oqsZu9mIzFBLrdAVx9Xg1o3CST+ooz8Gpjy6rc51bcimbZYo5IpGJCsN6ldjorKQSlCgK6eQa7Po90tw7268hNWK4W2mCsZQdj+X4rqOg3Ma3cLj2tjSw81Xty80dDKuU3pEogBLCqs+D32G+KQuEDbjtU7c2NSryMOjAryK5RJXtI5Exkhz+ldnc4A1DmuTnVl6hImMg71br41OwvFKRq2xanj6MhLZGeDXO5k9VQgGrP7UwWkVj7WOTnNAynb83kXK6hQQMcUywwT4PbxQWUg+fmonpdj6I4b7VShm0jJPPNTEHuz3pqMjO+aV9qx9LTzRvAis244Pip3qMqYc5XOxNDaQKAO2aC0+2NiKFakFygJY9zsBQp5FCkFiaBJq3ZTjHakpJXP1E81cx2yz5vH4qxSIwVcYxyas9MUSzMNsFciuZhnVRxyMVf6NdxRem7nAGdVGtFeSWOhhia7mW1j2PdvAq7BFDahYIQAo2PzUr+n54lt5ron3SNhfgUZ7yP1C2abmuW1N4UbZMau1T7izdXG2RnNew36KSS2fAos3U0Bz+UDvR2Uo0EOwB5/4p+OH2hhzSEHULSQriXB8VUivLYAAuM0XYr4agDjxk1MvSPUztg0/N1K3VWCjOxrnZZ5ZyD9IzQrDex7mX0EQI43PuAPasnqMk9oBEMMgINSJnxdESPqA7UFrwguIyAp7Cht+P9vrmQRLqkOqQjtU61ZxckyOSSfaM0K6mDvlmOmhRupJkThOAeam10SSRet3juopoZhllViM1H6YSkMkzMS6tgKaYsHKtLcOSuiJqT6ckmnXJsgbfPeilPY93cqienpHqSbmgO0jgHGCNhWJrVry5af1Me7CihvJJFmNz7lG2KFS7X7Q+4MNzjcVa6bO5mglddOiYD7iuPtZpfa2SNXY11EFxrghQEA+qhyfNOM+SSx+hT3QSQBzjNAknVlIB3pK+kJuF+K+YHTkGjTi8dVidzrwc4+ahdRUi/Bj39u9WXLD3NgDFQ7mX1Z3KngYpujAzawgZkK51cVuWZteFjBA2yaThmP4fBkxpP8URX22fP60Lksfn8tuGDYPNKA/9thvVJN6DPCrH6cHsQKieu1/SQXS3/miLtv3r6SI4wc7V8RtgVNVGXY6Se9AcFSceaM2TkYxtQHJxz3qojNh5dIOaVMuo54osxBBFKHg4rTGOPkyuzaOpx5FU7BkYFGI3BwagLkfemraRg+AeO9Fh8fJ8sd/0Jkk6OsZ/zI2IbFGdE3371zHQ71kZjqO+zDz81dFwukkHOeMUmnjLNm/RVWyHrLwD6mf2+KW9YuRqONq99XUGGrjsaNjxhhIIh7teO4okcqqM6z96ns/s0jk8VlmJQrnBFG1TD/FF+oMgOkZzSlx1GRELEbKv7mkJJXRCx3Vd8+aSkvJLth+VAeKW14YjPdyNqc/Uf+a8DFEKk4bG9YlkAnjROAKXuGLswDe88jNLbbHF7JIoOM5okWl0LEANwAKnI5EmMZINWLOJY1M0w0gDAGfNA8tm7KHNhI7n2DY5/NSE0pJWFVIUnJNVbp/Us1ijGOC2KVuoRHB7Pq7UVM7ImTQ2F1KAcCsnEaGSU6iTXgOs+cDj5oQX8Qw0nAz7gaTTUWenqjlWz7SN81Ws7IzXVoqkgZ9RgOwFTen2qJgsc7/SK63oSKGnmxsFEa5/mqjHkpqScu41HGBTP4lVBzvipd08avqBzg+aXuL8HaMcnApsdbMdQvHlkMSHCjk1MMgOdO+Oa8kkY6lznPJrFr7cgjY7ZpNMcdRqFNZJJwKYjtxp70OIqrOnng0zHJGEA/8ANM96cdCoJweRRTGrbHihoN8rTCqGXGcVmrfwlLEYzke5KC0aumqIYNVFGAQdxS0lvoyU79qR70maffjGKXkXLsvncVYZEf6gAwpO4s2JDRk1ciMu4jS91z/FKnY71Tlt3HbY1OmjMbb1pHFy42BEkE0aN8ED+aEy5O9eBgGANNlLqnoJXicPEd87jNW7LqIYfPda51W0kYNGTZtSnFKx0cedn8dhFcLLgIQG+a+0nWTnmuajvJFxr3x3HanormZ0Hpzlf91S6ZlMvS3hiy4xj5pe+vYoPaG1E7YFRpJblX9zlx5Br5BlckbnyaSsbbTEl1JOAACE8Chyuiphdj3rGqTWQpAAoMoULqd8nuBRpdvjH0s+dOg+7O9eokkr6tWnHJNJ/iFIzGp2py2VpAzybLjgUa0xxz88tb2aEkEUuI1DS45NMdOSS7maW4bEERyF8mgxrFjTEoMh5anDKLeL0xuOaW2lxuV7vR43KBGAAxjPFTrqVp3CKxEY5agi41EJ9Ork0zBJEWKA+09jSaTEs8QwuhvcO/mvbeJnbKIQFO/amzGgI0MTttVGziDxjOdWN6Ba9sI2XMmn3EYH3NdRCi29pHETggZb5NIWMKKPVlGAv0ivbm61Nue1U58t2hXUoBwvA3pN/agP5j/FblmXBUEZavo1UkamzSaYySdgISrY1ZJNG3j+c8Yr6QIxO+D2NbhiIyWbV96cDVqAVDORTqW4ZQVOxpCRQSERtLDtT1s5EQD8g+aZWOY9M5xiiGPSozzXuHztXj6zjFZlvQWnDHetjYVgE9x3rbOoUnHNGhstPGjg74alik0bc5WiTEk7dqNC3qJv/NXEe0+YoAVcYVufg1Oli9QlH5HBq7LAkykHY0m9tp9h+wY9qacpKgSR6NmzkcUJkwM43qxc2w9Mo64fOxqc8TRviQbAc1Uu3Pnx3EuueQKOHwAGHPasHG+K+0nAPON6aZb8MPKqJhVNEimyuMY+aTKsMH+K9Z3JOkc+KWmk5LLs805CKoOSaC8rMMEkYNBX8pPavM5Yk70aVeS32YSYhSAa8iib1P7h57E0PUCV2GKIWBJ2+29L+HNX38MRxwoMYxg71szYfC8nYAUCFHk3zzyaOsSx5I3buTU2ujHys6moetykShvzcVuc+ou2MncUiCx44oqainP/AOUmzx1cEHG1bVS2CpGxowikIGSCO1N21qck6d/ApDby1YsUGk5XzV22h1fGdzS1vBjAUDX3P+mnlX0lxnfuaqRnbsG5u2jf0znHYUCW4MgxwO5r6aIyyZzk16EU4RVyByaLTxkBUk770SOKUnK5IrS27FyRsPFNW50oyv3qT9l2cZHkc01HKQozuDSwjVmIGeaZMeFGccU4Lr4yxQOJO9VLZBJEGNK21jGyZ/NVOOJI106gKpnZY46KXAAfmiswxzRHjidjgbjxQJ4mUZXcVmnewpJAopWSQNvnAr55NTEHavdCMPirhbDyp3FYEhDBVzk0RlXf4oagg6kxTPT0OzPjjFNZDR421UmFbUc8/FfSa1IA5NA9PZQpT+5uBx5FAaASYIwUPJp5ELjOADj96+jiJzgaD/zQNok1mok/t/tSjRurFcYropbfUxDew+R3oRstO/IO+oUbTcMcvXTngpySw42zW32C42/81Xe2AQgoGxuDQGtsacrwM4o8ivDZOk0nf3YxX2MsQAMfaqUlsrYOnv2rPoqrDK70eUP8OU90mkbswVRsRzRBCwOG8eKaRThTg4zyBTC27SOGUDY9zStaY8WP0rArafaN1+KOkBZcnkmmBFpPyewpuK3cBQkBPlmOBS9tJZjCMUDOcAEaT2HNOxWLyOCBgcmqUMMRXEjbntH/APdOxIY1/txaR/rO5p6TeWfCMVjpYM66VH81Rt7PK5A9NT3P1GtqoA9R9z80tcdTMQIxtQi5XIxKYrckLgUm1yZnxHx5oXqG53bZTvk0OTCKRBx3NLbTGDhmClRuc7mtJkDwDzSXquEzn9KK07JEMAnNG1aOxzHVpHYUN9bOMbZ71iEnOttsjinYgHwSf0p7T42hBtBwq5al7p7iSNlTZu1PsyR5Krn5pSa4UPvjPxS2NCdLkuvSVJGy2asCNyMs+D4zUywdmfCjGKonJ5O9PabLHJLcqkmGON6YMwlQ6DSVwoJ45pcO0f0HFKYssrToiBb3jO9Fe0TGUbH3pWKdzyQd6dgbWPdVaRsnNbSKMkZ+wpZUZH3yBVbG/JraRqx9yg7d6FTJPDgnivnMbY23FPyW0RB9uNu1JuiqTihUrKxnBKnftRYlfGGHHevFUEA0dRgHFIwmjbPIZayVCqd8Z4FF1EE4r10VgCRvQPEgVZsqygrjtzRUgQchh/NMBACMUa370H6hT8LFv7zv5FYNgG/7gOe4FUCBqGw5r1voJAAo0POpq2ccZwxLDsMVs2aHiIn/AHNR9RJ5rasSDntRo5bXlvayDOFRcfvTsdlGceo2fOTU+ORw5Oa368mD7qDsW4YraEZGkV9Le26qUyCa52WWRl3c/vQInb1Rk5+9Gy8Pq9JKz/5YyKVu4lZdUhBI3wKG8zqoCtj7VgZkGXJNFXjJGIm9T2Z9vxR0jWJGA91Hs4I2OCKc/DxIDhf3qVeSR6WsghdqbSA6RtuBTrRoFOFFT/Xk9VgDtTPf0vMZEk9z437U/ZsoXO5PzQ/TVypYZqlDDHoHtG5pHrbAj1jOKTn6a7SAgd6dckYA4r65uZIlATHA7Ux46NWFksUep3CnHesssGo/3xUC4uZndg0jY+9KGVxtmkXja//Z"/>
          <p:cNvSpPr>
            <a:spLocks noChangeAspect="1" noChangeArrowheads="1"/>
          </p:cNvSpPr>
          <p:nvPr/>
        </p:nvSpPr>
        <p:spPr bwMode="auto">
          <a:xfrm>
            <a:off x="155575" y="-852488"/>
            <a:ext cx="2552700" cy="17907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328" name="AutoShape 8" descr="data:image/jpeg;base64,/9j/4AAQSkZJRgABAQAAAQABAAD/2wBDAAkGBwgHBgkIBwgKCgkLDRYPDQwMDRsUFRAWIB0iIiAdHx8kKDQsJCYxJx8fLT0tMTU3Ojo6Iys/RD84QzQ5Ojf/2wBDAQoKCg0MDRoPDxo3JR8lNzc3Nzc3Nzc3Nzc3Nzc3Nzc3Nzc3Nzc3Nzc3Nzc3Nzc3Nzc3Nzc3Nzc3Nzc3Nzc3Nzf/wAARCAC8AQwDASIAAhEBAxEB/8QAGwAAAwEBAQEBAAAAAAAAAAAAAwQFAgYBAAf/xAA4EAACAQMDAwMCBQIFAwUAAAABAgMABBESITEFQVETImEycRRCgZGhBiMVM1JysRZDwSRigtHh/8QAGgEAAwEBAQEAAAAAAAAAAAAAAAECAwQFBv/EACERAQEAAgIDAAMBAQAAAAAAAAABAhEDIRIxQRNRcWEE/9oADAMBAAIRAxEAPwDpXuQm1ZN65P8AaiZj22oIlgTLBdfy3FfPe+0FWCjwtcWntTEQRXcwy4CZ+aWk6UrMTNMc+KTm6vIj4z+pNfRXZlyzMSKrVV407FY9OhbLe40161nEoKRLj/3Vz81zIG9o281iS6DJ/cf9BT0PDazP1GJ22IUD/TWIuo26sM5P6VzU98qnCIP1pJ79mO7EfAptJxV3w6nABlefFCm6rGrZJC/BNcQtw7YCtIdvNDlWZmGkHbuTT1DnD9dsvWE5DDnzXp6onJauPht3OdUjZ+KdhtXJHvIA80tL/FPrpl6vEEy2cccUxF1e2YDD/oRXKyWzKMeqcCgiJ9eVc/tT0V4sXbf4lEy4Gk0u99AW90Y/auWQSJglmP6Vt55FwBk+aUkL8MdOiRSnMYX7V5NA6oTGuf1qBBftGnBzR067IAVIqt0rxKkLROwDqwYDenF6c1xgxPjHY1zltdSyTeozEH4q90/q7RkhiD99qdqLjlDv+Gzr2IxRYreRN2BNMw9WiZQCcH70eO9tZDguBnzUbu2Nt+wpG7KcAEY8U5FeOhBJyD2NanMapriKsPANCVoJkznSfmj2nUp+G7j4dAN+RTaehMPZJg+DUMJkYRw3yK8kMsW4J25peLPLhl7lX/wpzsdhWxEwqJH1GZFGl8nwaYj6y+2tAfNHjWOXFyf1VEeRxXqxEHPagRdTgddRyopmO4ikHscH9aWmNmc9xlsjg1562nk0QoT3oclvqGx3o7KXH6zJKSNqyC5okUGn6qNoHijuncsZ6fkTIkf1Pr+KXnmUqwQYNT5eorp5H3qfLes5IVsClL+3vY8Zxo4jIWkcn4oxvEgj0wrk/NRGmdmwNzXymQ7uaa5hDrTSStmRzjwKy7KMAZas29tJIARkL5p9LdFXABJ801aiaIZZCCcKKPBZpqJIyfJpxYznfAWjBIkGSwxRvQtYht9wANvim0tUz7ly1eJeW8Y2DY8gUVOr2kI3jbPgCjaLa2OmgkEYUURbIIDkk0q39TQhiEtHJHdjigzf1PKxAjgjX+TSlLWVUJIB6Rwu9JC0k5waUb+opRs+xryP+o3De5cY74zVbXMLpTSFl2NevbBlJIFIf9QIxzgHz7a039RQBcPGM/FCbLGjAgONx9jQpLcdjW/8XsJo8MSh81qJoZMejMjfGd6qFbYDFM0LbA4x3o63iPtJ7SRzX0tvLk+3IpS5hkVTlCR8UCXftVjIIJjmOB816t1cQ49RS4rnoGubdyyZZDyDVCHqXAf2t2zQX44qJ1QrINDumeQadS8uEGoMHU1IE0c2DIgJPcU4ANGFbA7UbTeOKltderINLFGz5q1HPKo0yEOp23rkYJHgkJ1AgUeTrQOBq0nvmi9oy4nUSRRHLK2mgSB0HuAYeRSNtegxKXOpfBp6AxyEMj//ABJpb0z1pkS+3C7fFFtWlVyQDgcHNey2oZiY9m8VmNmU6JAVYU9psi1b30qqM/zT0V8j/UMVDSXQuCRRVcEZU4qO6wz4MavrKjfSwP61rNc8r4/WjJdsg0hzTc9/578r8GTWScjYUSNMtuay+QuKyrMxCio0+hNBQpAUZY07bWX55MZ8eKArR2kQkl3YjYd6xNJcTLl5vST/AEjxT7Tv9KElxFCmNY28GlT1MAlVxU25YFdKb4oADAHWQvwKapO1Neo7kk5+DWW6gXOShC57VNOlPeDtjagTXepSq7L3+aSvGK8vVnX2W4B8sanPfzeoS0m/xSXrsvfahu2rLZ3NI+odN6xOcn7k1h7yRjt45pNTscmvkOM0HMpTLXDsdzXzXLsuAcUu2ort5r73DY05s7kYF00Y1ZGMVhbosWLkkdqXOSN9wKHk7KRjPeqjLLPRn8SeAxFN29wqlC7nOeR2qXjODRIcYKt3PFNMveq62x6jIu0dzrUdmNWbHqpkGJY1cd8VwcYMeNBIJ+achmmSRWWQqf8AVmg7g7BpbCWQsjaGPKkbViayjkGVwwPg1IS7Row06A77kUcXkAAa3kcbcU0Tc6MNbTwANHk47Gj2t6FP/qAVPzScfUruHDtD6kJ5xyKo6rbqVufSxqxup5FKnoK7vonjZlcZHg81NN9CwDNnNSep21zYyMFDGM8fFKQJJkOxP70Kx1enZW95IukRt7SODVa0kNx9EpRh2rloJRoXDAMKoxXoYKFwHHJo2nLjldIL6/tGA1+qvzzVS2/qG2kKx30LRngORXNLMzBCXG9X7aGGe20yhTtTc3JxKM0es+rauHSiW8mn/d3Fc3cTXfSnDwEmEHcCrNh1y1uFGrSHP8UMrjZBOrzSfhGNucSA52odvfrLCr7g43BHetXaNIA8PuHcUl6iLsV0mif6m4bfmskYzjG9ZdktRsoeY8DxRXYRIZn7bAeTU6WXTG75zK3J8VnHo+xJJPSPqTn1JuQudhSr3LTOXnOM+DSrSHPP3NeFe4p1UgzyMQCDivdRbYnJ7mgZ2HbFbkVgBtgc0quPJXLbFtqE/FesQPqPNZ1ZxSLcfFfPevAGOw4816CRua2kbknbbzijR6gJT538UVYJHHFaCEkg807DEfSzyarVGoTWBuMGi/hSoywNOJAW2P70cWk+j2x52qpEXLGJBgOnihtCQ2ort5q3HZTMfdFiiCxfVpZMCj0XlKgCEbFQcGvtGg4K/Oa6YdNUAZApebpbe4AZx3oEsQgD6vu4NMuXBGPpoj2vpklsjHagCVxkcj4pLijazp6Wlj7e4NVbRbdV1aQNuKixKrIpIwcbiiPcMHTQcgbECgsulS36kI5HjkQaM7YFexXltDcK4DRO3cVlFjhTDKMkZ3oMgFxOGIGAMUJ0voLfqQMUjLqYe09jUq+6E9k+eYyf2oFoWjmIbPpA7MOxrq+mTi9Q2krB1YYDnmq0m3Tmrbon4hmcSkYGRilbuyu7RtatqFddDYt0rqIikyYJRhWPaj3dgGOCM+KNI/I4yzv2IHrZBFWLbr7WkipJkoeDR5uiLJvjSalX1h6ZEc2zZ2alpcsynbqJup/iINMYDBqQlj9Mayn7VK6YZLSXSzFk7HNWJ2adQFO9NFxkNWPXSihV1HFVl6vYyDM4KP3GKi9KsG1Eypk55FUJOlxs5JQ/tQyuMr86u2DzsT/lxDA+TUe4kyxYcHkUa+uSwYRnCk0gzbAckVEjpl1BRkYNbVdRoKHUf+d6ciXDcZNGlY3Yi24IUk5INDkRpZDjOTtVW0sxoeWVtMY4B7mlZwXleO2TYH6qKfl2lzR6P8wjI8GsKQ2Aik/NNyW6r7pWBY714iqpwoxgUleNDiimO2jniqVnYSNkSNgdzQ7N2bJI+1VIZUjchmBPNPSb0FF0YHfUMZ3ZqcXp1vEuXlLkjgUne9R95A/KNlB2pMX0zggvpFUzu6sFIEOItIIG5Y1qKRgNplA77VIgkDbMxbJqlAgA1BTg+e9Mrjo41uzgaLgjPjbNbTpkrn/OJPyawpOkHIFMRSMCMOeabO4xmXp96jezDAUBxexE5gOw3FWoGlcD3cVTi/vRhZdOocGgt69OBuHimbTMhRhyCKWa3Qn+12ruLuwtLnV6qDVwcc1zt50v8O7CDOOcGp01w5N+0ORtKnA3rdoASznkCiFVcmOZdD8A1uJWij0MMg96NNdyjSBpLdTk5XbNCguRAWVhq+9N2sYlxGvDVm7iihYrgFhRpO+30rGW3V0IUeKr9Kt1ksy+tkdTyDuK571PUlSJRgE9qqWTpBfLHKzei+x3ohZTcdp0xmvo/wAJesskgGY5B+YU0LZlbQ2SVGM/FQ7Yw28pks5WbSQykn+K6xXE0UU4x7h7qdcWXVT5INOc1EvrNJnKvvniulukUe7HFSpVBfViiLwrlLmzMMvosfcN1PmtWjyRSgSniqHXI3ISaNclOftSkUguveV0kjG1DolljobO5HpjP7ijySzBva+1Q+nxzxBlYllztT4mKgAt+9DLLDvp+R3D6j4AoIGDnNeudQOcg1gNkYHapbW9ioc7AYqtYKkYM8gzpGAD3NR4SfUz2q5asjIBJkhW4qb0qW2KfTLQ3KzXN02IYyAE8mgX0gVmVAEGnbFUJbpUUQrsrBSPnzUi+dTIzLuoGBvTqOPe+0uZSWywyK89VVbUvGMVmZyz6QNvFfelpiZnyN9qJG+7Gxc+mpG+TXyPJpyp55PegyDfAGQMb0S3hkdzsRng1TO39hkspLZJzzW4Ekkf3DINOR9MmzvnQad6b06e4cxQ50/mc9qek5ZSBW6iM4VCT2qxbQXEoHqYVf8AinLXpkVsulfc3cmtaVjyzuSB2pscs9hfhVUZdzgeKLAiuheIhiNvmmoEjMR1ZOrtTENhCJVkQkeRQjzoKxyxqmp8Z32pqOQqwfIPbFFm6a5XMchK9snj4pBw0D4yTpoG9xRudIeN8YD8/ek7l9QZUA9vntT0MiXFiScagQd6VuIPbqTJLCgY9It3BDPHlwuT8b1HeGS0BKgvATufFUrtxFgcnNatZUcyR3DYjI2ApV0T10Wtz6lt61lhtPI8UoZEmm0hssPqJ80N3m6PfFkybaU4KjtWOqRrGRJbNkuc7b4oqsZu9mIzFBLrdAVx9Xg1o3CST+ooz8Gpjy6rc51bcimbZYo5IpGJCsN6ldjorKQSlCgK6eQa7Po90tw7268hNWK4W2mCsZQdj+X4rqOg3Ma3cLj2tjSw81Xty80dDKuU3pEogBLCqs+D32G+KQuEDbjtU7c2NSryMOjAryK5RJXtI5Exkhz+ldnc4A1DmuTnVl6hImMg71br41OwvFKRq2xanj6MhLZGeDXO5k9VQgGrP7UwWkVj7WOTnNAynb83kXK6hQQMcUywwT4PbxQWUg+fmonpdj6I4b7VShm0jJPPNTEHuz3pqMjO+aV9qx9LTzRvAis244Pip3qMqYc5XOxNDaQKAO2aC0+2NiKFakFygJY9zsBQp5FCkFiaBJq3ZTjHakpJXP1E81cx2yz5vH4qxSIwVcYxyas9MUSzMNsFciuZhnVRxyMVf6NdxRem7nAGdVGtFeSWOhhia7mW1j2PdvAq7BFDahYIQAo2PzUr+n54lt5ron3SNhfgUZ7yP1C2abmuW1N4UbZMau1T7izdXG2RnNew36KSS2fAos3U0Bz+UDvR2Uo0EOwB5/4p+OH2hhzSEHULSQriXB8VUivLYAAuM0XYr4agDjxk1MvSPUztg0/N1K3VWCjOxrnZZ5ZyD9IzQrDex7mX0EQI43PuAPasnqMk9oBEMMgINSJnxdESPqA7UFrwguIyAp7Cht+P9vrmQRLqkOqQjtU61ZxckyOSSfaM0K6mDvlmOmhRupJkThOAeam10SSRet3juopoZhllViM1H6YSkMkzMS6tgKaYsHKtLcOSuiJqT6ckmnXJsgbfPeilPY93cqienpHqSbmgO0jgHGCNhWJrVry5af1Me7CihvJJFmNz7lG2KFS7X7Q+4MNzjcVa6bO5mglddOiYD7iuPtZpfa2SNXY11EFxrghQEA+qhyfNOM+SSx+hT3QSQBzjNAknVlIB3pK+kJuF+K+YHTkGjTi8dVidzrwc4+ahdRUi/Bj39u9WXLD3NgDFQ7mX1Z3KngYpujAzawgZkK51cVuWZteFjBA2yaThmP4fBkxpP8URX22fP60Lksfn8tuGDYPNKA/9thvVJN6DPCrH6cHsQKieu1/SQXS3/miLtv3r6SI4wc7V8RtgVNVGXY6Se9AcFSceaM2TkYxtQHJxz3qojNh5dIOaVMuo54osxBBFKHg4rTGOPkyuzaOpx5FU7BkYFGI3BwagLkfemraRg+AeO9Fh8fJ8sd/0Jkk6OsZ/zI2IbFGdE3371zHQ71kZjqO+zDz81dFwukkHOeMUmnjLNm/RVWyHrLwD6mf2+KW9YuRqONq99XUGGrjsaNjxhhIIh7teO4okcqqM6z96ns/s0jk8VlmJQrnBFG1TD/FF+oMgOkZzSlx1GRELEbKv7mkJJXRCx3Vd8+aSkvJLth+VAeKW14YjPdyNqc/Uf+a8DFEKk4bG9YlkAnjROAKXuGLswDe88jNLbbHF7JIoOM5okWl0LEANwAKnI5EmMZINWLOJY1M0w0gDAGfNA8tm7KHNhI7n2DY5/NSE0pJWFVIUnJNVbp/Us1ijGOC2KVuoRHB7Pq7UVM7ImTQ2F1KAcCsnEaGSU6iTXgOs+cDj5oQX8Qw0nAz7gaTTUWenqjlWz7SN81Ws7IzXVoqkgZ9RgOwFTen2qJgsc7/SK63oSKGnmxsFEa5/mqjHkpqScu41HGBTP4lVBzvipd08avqBzg+aXuL8HaMcnApsdbMdQvHlkMSHCjk1MMgOdO+Oa8kkY6lznPJrFr7cgjY7ZpNMcdRqFNZJJwKYjtxp70OIqrOnng0zHJGEA/8ANM96cdCoJweRRTGrbHihoN8rTCqGXGcVmrfwlLEYzke5KC0aumqIYNVFGAQdxS0lvoyU79qR70maffjGKXkXLsvncVYZEf6gAwpO4s2JDRk1ciMu4jS91z/FKnY71Tlt3HbY1OmjMbb1pHFy42BEkE0aN8ED+aEy5O9eBgGANNlLqnoJXicPEd87jNW7LqIYfPda51W0kYNGTZtSnFKx0cedn8dhFcLLgIQG+a+0nWTnmuajvJFxr3x3HanormZ0Hpzlf91S6ZlMvS3hiy4xj5pe+vYoPaG1E7YFRpJblX9zlx5Br5BlckbnyaSsbbTEl1JOAACE8Chyuiphdj3rGqTWQpAAoMoULqd8nuBRpdvjH0s+dOg+7O9eokkr6tWnHJNJ/iFIzGp2py2VpAzybLjgUa0xxz88tb2aEkEUuI1DS45NMdOSS7maW4bEERyF8mgxrFjTEoMh5anDKLeL0xuOaW2lxuV7vR43KBGAAxjPFTrqVp3CKxEY5agi41EJ9Ork0zBJEWKA+09jSaTEs8QwuhvcO/mvbeJnbKIQFO/amzGgI0MTttVGziDxjOdWN6Ba9sI2XMmn3EYH3NdRCi29pHETggZb5NIWMKKPVlGAv0ivbm61Nue1U58t2hXUoBwvA3pN/agP5j/FblmXBUEZavo1UkamzSaYySdgISrY1ZJNG3j+c8Yr6QIxO+D2NbhiIyWbV96cDVqAVDORTqW4ZQVOxpCRQSERtLDtT1s5EQD8g+aZWOY9M5xiiGPSozzXuHztXj6zjFZlvQWnDHetjYVgE9x3rbOoUnHNGhstPGjg74alik0bc5WiTEk7dqNC3qJv/NXEe0+YoAVcYVufg1Oli9QlH5HBq7LAkykHY0m9tp9h+wY9qacpKgSR6NmzkcUJkwM43qxc2w9Mo64fOxqc8TRviQbAc1Uu3Pnx3EuueQKOHwAGHPasHG+K+0nAPON6aZb8MPKqJhVNEimyuMY+aTKsMH+K9Z3JOkc+KWmk5LLs805CKoOSaC8rMMEkYNBX8pPavM5Yk70aVeS32YSYhSAa8iib1P7h57E0PUCV2GKIWBJ2+29L+HNX38MRxwoMYxg71szYfC8nYAUCFHk3zzyaOsSx5I3buTU2ujHys6moetykShvzcVuc+ou2MncUiCx44oqainP/AOUmzx1cEHG1bVS2CpGxowikIGSCO1N21qck6d/ApDby1YsUGk5XzV22h1fGdzS1vBjAUDX3P+mnlX0lxnfuaqRnbsG5u2jf0znHYUCW4MgxwO5r6aIyyZzk16EU4RVyByaLTxkBUk770SOKUnK5IrS27FyRsPFNW50oyv3qT9l2cZHkc01HKQozuDSwjVmIGeaZMeFGccU4Lr4yxQOJO9VLZBJEGNK21jGyZ/NVOOJI106gKpnZY46KXAAfmiswxzRHjidjgbjxQJ4mUZXcVmnewpJAopWSQNvnAr55NTEHavdCMPirhbDyp3FYEhDBVzk0RlXf4oagg6kxTPT0OzPjjFNZDR421UmFbUc8/FfSa1IA5NA9PZQpT+5uBx5FAaASYIwUPJp5ELjOADj96+jiJzgaD/zQNok1mok/t/tSjRurFcYropbfUxDew+R3oRstO/IO+oUbTcMcvXTngpySw42zW32C42/81Xe2AQgoGxuDQGtsacrwM4o8ivDZOk0nf3YxX2MsQAMfaqUlsrYOnv2rPoqrDK70eUP8OU90mkbswVRsRzRBCwOG8eKaRThTg4zyBTC27SOGUDY9zStaY8WP0rArafaN1+KOkBZcnkmmBFpPyewpuK3cBQkBPlmOBS9tJZjCMUDOcAEaT2HNOxWLyOCBgcmqUMMRXEjbntH/APdOxIY1/txaR/rO5p6TeWfCMVjpYM66VH81Rt7PK5A9NT3P1GtqoA9R9z80tcdTMQIxtQi5XIxKYrckLgUm1yZnxHx5oXqG53bZTvk0OTCKRBx3NLbTGDhmClRuc7mtJkDwDzSXquEzn9KK07JEMAnNG1aOxzHVpHYUN9bOMbZ71iEnOttsjinYgHwSf0p7T42hBtBwq5al7p7iSNlTZu1PsyR5Krn5pSa4UPvjPxS2NCdLkuvSVJGy2asCNyMs+D4zUywdmfCjGKonJ5O9PabLHJLcqkmGON6YMwlQ6DSVwoJ45pcO0f0HFKYssrToiBb3jO9Fe0TGUbH3pWKdzyQd6dgbWPdVaRsnNbSKMkZ+wpZUZH3yBVbG/JraRqx9yg7d6FTJPDgnivnMbY23FPyW0RB9uNu1JuiqTihUrKxnBKnftRYlfGGHHevFUEA0dRgHFIwmjbPIZayVCqd8Z4FF1EE4r10VgCRvQPEgVZsqygrjtzRUgQchh/NMBACMUa370H6hT8LFv7zv5FYNgG/7gOe4FUCBqGw5r1voJAAo0POpq2ccZwxLDsMVs2aHiIn/AHNR9RJ5rasSDntRo5bXlvayDOFRcfvTsdlGceo2fOTU+ORw5Oa368mD7qDsW4YraEZGkV9Le26qUyCa52WWRl3c/vQInb1Rk5+9Gy8Pq9JKz/5YyKVu4lZdUhBI3wKG8zqoCtj7VgZkGXJNFXjJGIm9T2Z9vxR0jWJGA91Hs4I2OCKc/DxIDhf3qVeSR6WsghdqbSA6RtuBTrRoFOFFT/Xk9VgDtTPf0vMZEk9z437U/ZsoXO5PzQ/TVypYZqlDDHoHtG5pHrbAj1jOKTn6a7SAgd6dckYA4r65uZIlATHA7Ux46NWFksUep3CnHesssGo/3xUC4uZndg0jY+9KGVxtmkXja//Z"/>
          <p:cNvSpPr>
            <a:spLocks noChangeAspect="1" noChangeArrowheads="1"/>
          </p:cNvSpPr>
          <p:nvPr/>
        </p:nvSpPr>
        <p:spPr bwMode="auto">
          <a:xfrm>
            <a:off x="155575" y="-852488"/>
            <a:ext cx="2552700" cy="17907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6330" name="Picture 10" descr="http://www.gefor.4t.com/concurso/parasitologia/trichinellaspiralis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4857760"/>
            <a:ext cx="2541508" cy="1785925"/>
          </a:xfrm>
          <a:prstGeom prst="rect">
            <a:avLst/>
          </a:prstGeom>
          <a:noFill/>
        </p:spPr>
      </p:pic>
      <p:pic>
        <p:nvPicPr>
          <p:cNvPr id="56332" name="Picture 12" descr="http://3.bp.blogspot.com/_BVAT0FI3vWo/S5D1ex6FDyI/AAAAAAAAAT0/bhTi-FQtBv0/s200/Trichinella_larvae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357166"/>
            <a:ext cx="1905000" cy="1905000"/>
          </a:xfrm>
          <a:prstGeom prst="rect">
            <a:avLst/>
          </a:prstGeom>
          <a:noFill/>
        </p:spPr>
      </p:pic>
      <p:pic>
        <p:nvPicPr>
          <p:cNvPr id="56334" name="Picture 14" descr="https://www.msu.edu/course/zol/316/tspilarva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43636" y="5072050"/>
            <a:ext cx="1912984" cy="1785950"/>
          </a:xfrm>
          <a:prstGeom prst="rect">
            <a:avLst/>
          </a:prstGeom>
          <a:noFill/>
        </p:spPr>
      </p:pic>
      <p:pic>
        <p:nvPicPr>
          <p:cNvPr id="56336" name="Picture 16" descr="http://clem.mscd.edu/%7Echurchcy/BIO3270/Images/Nematodes/Trichinell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43702" y="-16328"/>
            <a:ext cx="2428860" cy="2983212"/>
          </a:xfrm>
          <a:prstGeom prst="rect">
            <a:avLst/>
          </a:prstGeom>
          <a:noFill/>
        </p:spPr>
      </p:pic>
      <p:pic>
        <p:nvPicPr>
          <p:cNvPr id="56338" name="Picture 18" descr="http://www.extension.org/mediawiki/files/a/a7/Trichinella_usda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61672" y="3058713"/>
            <a:ext cx="1796608" cy="19419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2 CuadroTexto"/>
          <p:cNvSpPr txBox="1">
            <a:spLocks noChangeArrowheads="1"/>
          </p:cNvSpPr>
          <p:nvPr/>
        </p:nvSpPr>
        <p:spPr bwMode="auto">
          <a:xfrm>
            <a:off x="500063" y="1401763"/>
            <a:ext cx="8286750" cy="517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s-ES" sz="2200">
                <a:latin typeface="Arial" pitchFamily="34" charset="0"/>
                <a:cs typeface="Arial" pitchFamily="34" charset="0"/>
              </a:rPr>
              <a:t>La Organización  Mundial de la Salud (OMS), las considera una de las principales causas de morbilidad, estrechamente ligada a la pobreza y relacionada con inadecuada higiene personal y de los alimentos crudos, falta de servicios sanitarios, falta de provisión de agua potable y contaminación fecal del ambiente. </a:t>
            </a:r>
          </a:p>
          <a:p>
            <a:pPr algn="just"/>
            <a:endParaRPr lang="es-ES" sz="220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ES" sz="2200">
                <a:latin typeface="Arial" pitchFamily="34" charset="0"/>
                <a:cs typeface="Arial" pitchFamily="34" charset="0"/>
              </a:rPr>
              <a:t>Infectan a personas de todas las edades, pero la sufren principalmente los niños, a quienes les causa trastornos en el crecimiento y desarrollo. </a:t>
            </a:r>
          </a:p>
          <a:p>
            <a:pPr algn="just"/>
            <a:endParaRPr lang="es-ES" sz="220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ES" sz="2200">
                <a:latin typeface="Arial" pitchFamily="34" charset="0"/>
                <a:cs typeface="Arial" pitchFamily="34" charset="0"/>
              </a:rPr>
              <a:t>Según publicaciones de la OMS, más de la quinta parte de la población mundial está infectada por uno o varios parásitos intestinales y en muchos países de América Central y Sudamérica el promedio de infecciones parasitarias es del 45%.</a:t>
            </a:r>
          </a:p>
          <a:p>
            <a:pPr algn="just"/>
            <a:endParaRPr lang="en-US" sz="2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099" name="Rectangle 2"/>
          <p:cNvSpPr>
            <a:spLocks noChangeArrowheads="1"/>
          </p:cNvSpPr>
          <p:nvPr/>
        </p:nvSpPr>
        <p:spPr bwMode="auto">
          <a:xfrm>
            <a:off x="1428750" y="642938"/>
            <a:ext cx="68580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sz="3200" b="1">
                <a:solidFill>
                  <a:srgbClr val="333399"/>
                </a:solidFill>
                <a:latin typeface="Arial" pitchFamily="34" charset="0"/>
                <a:cs typeface="Arial" pitchFamily="34" charset="0"/>
              </a:rPr>
              <a:t>Enfermedades Parasitarias</a:t>
            </a:r>
            <a:endParaRPr lang="en-GB" sz="3200" b="1">
              <a:solidFill>
                <a:srgbClr val="333399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71472" y="642918"/>
            <a:ext cx="8072493" cy="5986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s-AR" sz="2400" b="1" dirty="0" err="1"/>
              <a:t>Triquinelosis</a:t>
            </a:r>
            <a:r>
              <a:rPr lang="es-AR" sz="2400" b="1" dirty="0"/>
              <a:t> - Patología:</a:t>
            </a:r>
            <a:endParaRPr lang="es-AR" sz="2400" dirty="0"/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es-AR" dirty="0"/>
              <a:t> Es una infección parasitaria producida por nematodos del genero </a:t>
            </a:r>
            <a:r>
              <a:rPr lang="es-AR" i="1" dirty="0" err="1"/>
              <a:t>Trichinella</a:t>
            </a:r>
            <a:r>
              <a:rPr lang="es-AR" dirty="0"/>
              <a:t>, transmitida por </a:t>
            </a:r>
            <a:r>
              <a:rPr lang="es-AR" dirty="0" err="1"/>
              <a:t>carnivorismo</a:t>
            </a:r>
            <a:r>
              <a:rPr lang="es-AR" dirty="0"/>
              <a:t> y caracterizada por un síndrome febril, síndromes </a:t>
            </a:r>
            <a:r>
              <a:rPr lang="es-AR" dirty="0" err="1"/>
              <a:t>oculopalpebrales</a:t>
            </a:r>
            <a:r>
              <a:rPr lang="es-AR" dirty="0"/>
              <a:t>, mialgias y </a:t>
            </a:r>
            <a:r>
              <a:rPr lang="es-AR" dirty="0" err="1"/>
              <a:t>eosinofilia</a:t>
            </a:r>
            <a:r>
              <a:rPr lang="es-AR" dirty="0"/>
              <a:t> elevada.</a:t>
            </a:r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es-AR" dirty="0"/>
              <a:t> Con la invasión de los distintos compartimentos corporales por parte de la larva y parcial destrucción en algunos de ellos por parte del sistema inmune, se libera en el organismo un material proteico extraño que desencadena un proceso </a:t>
            </a:r>
            <a:r>
              <a:rPr lang="es-AR" u="sng" dirty="0" err="1"/>
              <a:t>toxialérgico</a:t>
            </a:r>
            <a:r>
              <a:rPr lang="es-AR" dirty="0"/>
              <a:t>.</a:t>
            </a:r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es-AR" dirty="0"/>
              <a:t> Las larvas son parásitos intracelulares, se adaptan a vivir dentro de células musculares a las que transforman en una célula nodriza. Cada célula nodriza desarrolla un plexo de vénulas </a:t>
            </a:r>
            <a:r>
              <a:rPr lang="es-AR" dirty="0" err="1"/>
              <a:t>periquísticas</a:t>
            </a:r>
            <a:r>
              <a:rPr lang="es-AR" dirty="0"/>
              <a:t> que facilitan el intercambio metabólico con el hospedero.</a:t>
            </a:r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es-AR" dirty="0"/>
              <a:t> En el intestino los gusanos adultos producen un </a:t>
            </a:r>
            <a:r>
              <a:rPr lang="es-AR" u="sng" dirty="0"/>
              <a:t>proceso inflamatorio</a:t>
            </a:r>
            <a:r>
              <a:rPr lang="es-AR" dirty="0"/>
              <a:t> de intensidad variable. </a:t>
            </a:r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es-AR" dirty="0"/>
              <a:t> Cuando la larva infecta la célula muscular y comienza a formar el quiste hay una </a:t>
            </a:r>
            <a:r>
              <a:rPr lang="es-AR" u="sng" dirty="0"/>
              <a:t>respuesta inflamatoria </a:t>
            </a:r>
            <a:r>
              <a:rPr lang="es-AR" dirty="0"/>
              <a:t>a éste a base de </a:t>
            </a:r>
            <a:r>
              <a:rPr lang="es-AR" dirty="0" err="1"/>
              <a:t>neutrofilos</a:t>
            </a:r>
            <a:r>
              <a:rPr lang="es-AR" dirty="0"/>
              <a:t>, </a:t>
            </a:r>
            <a:r>
              <a:rPr lang="es-AR" dirty="0" err="1"/>
              <a:t>eosinófilos</a:t>
            </a:r>
            <a:r>
              <a:rPr lang="es-AR" dirty="0"/>
              <a:t> y monocitos que terminan evolucionando hacia una </a:t>
            </a:r>
            <a:r>
              <a:rPr lang="es-AR" u="sng" dirty="0"/>
              <a:t>fibrosis</a:t>
            </a:r>
            <a:r>
              <a:rPr lang="es-AR" dirty="0"/>
              <a:t>. Cuando las larvas completan el fenómeno de calcificación, mueren.</a:t>
            </a:r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es-AR" dirty="0"/>
              <a:t> Pueden ocurrir complicaciones</a:t>
            </a:r>
            <a:r>
              <a:rPr lang="es-AR" u="sng" dirty="0"/>
              <a:t> </a:t>
            </a:r>
            <a:r>
              <a:rPr lang="es-AR" u="sng" dirty="0" err="1"/>
              <a:t>miocárdicas</a:t>
            </a:r>
            <a:r>
              <a:rPr lang="es-AR" u="sng" dirty="0"/>
              <a:t> </a:t>
            </a:r>
            <a:r>
              <a:rPr lang="es-AR" dirty="0"/>
              <a:t>y del SNC.</a:t>
            </a:r>
          </a:p>
          <a:p>
            <a:pPr>
              <a:spcAft>
                <a:spcPts val="600"/>
              </a:spcAft>
            </a:pP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714348" y="1109003"/>
            <a:ext cx="7786741" cy="4596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b="1" u="sng" dirty="0" err="1"/>
              <a:t>Triquinelosis</a:t>
            </a:r>
            <a:r>
              <a:rPr lang="es-AR" sz="2400" b="1" u="sng" dirty="0"/>
              <a:t> – Sintomatología:</a:t>
            </a:r>
          </a:p>
          <a:p>
            <a:endParaRPr lang="es-AR" u="sng" dirty="0"/>
          </a:p>
          <a:p>
            <a:pPr>
              <a:spcAft>
                <a:spcPts val="1000"/>
              </a:spcAft>
              <a:buFont typeface="Arial" pitchFamily="34" charset="0"/>
              <a:buChar char="•"/>
            </a:pPr>
            <a:r>
              <a:rPr lang="es-AR" u="sng" dirty="0"/>
              <a:t> Período de incubación</a:t>
            </a:r>
            <a:r>
              <a:rPr lang="es-AR" dirty="0"/>
              <a:t>, desde la ingestión de la carne infectada hasta la aparición de los primeros signos (3 a 30 días). Los síntomas mas notables pueden confundirse con gripe y muchas veces éste es un período asintomático. </a:t>
            </a:r>
          </a:p>
          <a:p>
            <a:pPr>
              <a:spcAft>
                <a:spcPts val="1000"/>
              </a:spcAft>
              <a:buFont typeface="Arial" pitchFamily="34" charset="0"/>
              <a:buChar char="•"/>
            </a:pPr>
            <a:r>
              <a:rPr lang="es-AR" u="sng" dirty="0"/>
              <a:t> Período de invasión</a:t>
            </a:r>
            <a:r>
              <a:rPr lang="es-AR" dirty="0"/>
              <a:t>, corresponde al período de reproducción del parásito en el intestino, posturas de las larvas e invasión del organismo por parte de éstas. Se presenta en este período un síndrome infeccioso de intensidad variable, seguido del edema palpebral, indoloro, simétrico, de aparición brusca y de duración variable. Muchas veces los enfermos se quejan de arenilla en los ojos (inyección conjuntival). </a:t>
            </a:r>
          </a:p>
          <a:p>
            <a:pPr>
              <a:spcAft>
                <a:spcPts val="1000"/>
              </a:spcAft>
              <a:buFont typeface="Arial" pitchFamily="34" charset="0"/>
              <a:buChar char="•"/>
            </a:pPr>
            <a:r>
              <a:rPr lang="es-AR" u="sng" dirty="0"/>
              <a:t> Período de estado</a:t>
            </a:r>
            <a:r>
              <a:rPr lang="es-AR" dirty="0"/>
              <a:t> producido por el proceso de enquistamiento larval. En este período se acentúa el síndrome infeccioso con fiebre de magnitud variable. Aparecen las mialgias y se manifiestan en el 50 % de los enfermos síndromes gastrointestinales (dolor abdominal, náuseas, vómitos , diarrea y constipación).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00034" y="980728"/>
            <a:ext cx="828680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i="1" dirty="0" err="1"/>
              <a:t>Taenia</a:t>
            </a:r>
            <a:r>
              <a:rPr lang="es-AR" i="1" dirty="0"/>
              <a:t> </a:t>
            </a:r>
            <a:r>
              <a:rPr lang="es-AR" i="1" dirty="0" err="1"/>
              <a:t>saginata</a:t>
            </a:r>
            <a:r>
              <a:rPr lang="es-AR" i="1" dirty="0"/>
              <a:t> y </a:t>
            </a:r>
            <a:r>
              <a:rPr lang="es-AR" i="1" dirty="0" err="1"/>
              <a:t>Taenia</a:t>
            </a:r>
            <a:r>
              <a:rPr lang="es-AR" i="1" dirty="0"/>
              <a:t> </a:t>
            </a:r>
            <a:r>
              <a:rPr lang="es-AR" i="1" dirty="0" err="1"/>
              <a:t>solium</a:t>
            </a:r>
            <a:r>
              <a:rPr lang="es-AR" i="1" dirty="0"/>
              <a:t>:</a:t>
            </a:r>
          </a:p>
          <a:p>
            <a:endParaRPr lang="es-AR" dirty="0"/>
          </a:p>
          <a:p>
            <a:r>
              <a:rPr lang="es-AR" dirty="0"/>
              <a:t>Son gusanos platelmintos (aplanados dorsoventralmente), de la clase cestoda (segmentados). </a:t>
            </a:r>
          </a:p>
          <a:p>
            <a:endParaRPr lang="es-AR" dirty="0"/>
          </a:p>
          <a:p>
            <a:r>
              <a:rPr lang="es-AR" dirty="0"/>
              <a:t>Son hermafroditas, con aparatos genitales masculinos y femeninos bien desarrollados. </a:t>
            </a:r>
          </a:p>
          <a:p>
            <a:endParaRPr lang="es-AR" dirty="0"/>
          </a:p>
          <a:p>
            <a:r>
              <a:rPr lang="es-AR" dirty="0"/>
              <a:t>Para ambas especies el hombre es el hospedador definitivo normal (producen teniasis). </a:t>
            </a:r>
          </a:p>
          <a:p>
            <a:endParaRPr lang="es-AR" dirty="0"/>
          </a:p>
          <a:p>
            <a:r>
              <a:rPr lang="es-AR" dirty="0"/>
              <a:t>Los estadios larvarios o cisticercos se desarrollan en vacas (</a:t>
            </a:r>
            <a:r>
              <a:rPr lang="es-AR" i="1" dirty="0" err="1"/>
              <a:t>saginata</a:t>
            </a:r>
            <a:r>
              <a:rPr lang="es-AR" dirty="0"/>
              <a:t>) y cerdos (</a:t>
            </a:r>
            <a:r>
              <a:rPr lang="es-AR" i="1" dirty="0" err="1"/>
              <a:t>solium</a:t>
            </a:r>
            <a:r>
              <a:rPr lang="es-AR" dirty="0"/>
              <a:t>), produciendo cisticercosis. </a:t>
            </a:r>
            <a:r>
              <a:rPr lang="es-AR" i="1" dirty="0"/>
              <a:t>T. </a:t>
            </a:r>
            <a:r>
              <a:rPr lang="es-AR" i="1" dirty="0" err="1"/>
              <a:t>solium</a:t>
            </a:r>
            <a:r>
              <a:rPr lang="es-AR" dirty="0"/>
              <a:t> también puede provocar cisticercosis en el hombre.</a:t>
            </a:r>
          </a:p>
          <a:p>
            <a:r>
              <a:rPr lang="es-AR" dirty="0"/>
              <a:t> </a:t>
            </a:r>
          </a:p>
          <a:p>
            <a:r>
              <a:rPr lang="es-AR" dirty="0"/>
              <a:t>Tamaños:</a:t>
            </a:r>
          </a:p>
          <a:p>
            <a:r>
              <a:rPr lang="es-AR" i="1" dirty="0"/>
              <a:t>	</a:t>
            </a:r>
            <a:r>
              <a:rPr lang="es-AR" i="1" dirty="0" err="1"/>
              <a:t>Taenia</a:t>
            </a:r>
            <a:r>
              <a:rPr lang="es-AR" i="1" dirty="0"/>
              <a:t> </a:t>
            </a:r>
            <a:r>
              <a:rPr lang="es-AR" i="1" dirty="0" err="1"/>
              <a:t>saginata</a:t>
            </a:r>
            <a:r>
              <a:rPr lang="es-AR" dirty="0"/>
              <a:t> tiene una longitud de 5 a 8 metros (3,5-4 en promedio).</a:t>
            </a:r>
          </a:p>
          <a:p>
            <a:r>
              <a:rPr lang="es-AR" i="1" dirty="0"/>
              <a:t>	</a:t>
            </a:r>
            <a:r>
              <a:rPr lang="es-AR" i="1" dirty="0" err="1"/>
              <a:t>Taenia</a:t>
            </a:r>
            <a:r>
              <a:rPr lang="es-AR" i="1" dirty="0"/>
              <a:t> </a:t>
            </a:r>
            <a:r>
              <a:rPr lang="es-AR" i="1" dirty="0" err="1"/>
              <a:t>solium</a:t>
            </a:r>
            <a:r>
              <a:rPr lang="es-AR" dirty="0"/>
              <a:t> mide de 3 a 5 m.</a:t>
            </a:r>
          </a:p>
          <a:p>
            <a:endParaRPr lang="es-AR" dirty="0"/>
          </a:p>
          <a:p>
            <a:r>
              <a:rPr lang="es-AR" dirty="0"/>
              <a:t>El cuerpo puede considerarse dividido en 3 secciones:</a:t>
            </a:r>
          </a:p>
          <a:p>
            <a:endParaRPr lang="es-AR" dirty="0"/>
          </a:p>
          <a:p>
            <a:r>
              <a:rPr lang="es-AR" dirty="0"/>
              <a:t>	Cabeza o Escolex, Cuello, Estróbila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2437782" y="285728"/>
            <a:ext cx="38656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/>
              <a:t>Cestodes</a:t>
            </a:r>
            <a:r>
              <a:rPr lang="en-US" sz="4000" dirty="0"/>
              <a:t>: </a:t>
            </a:r>
            <a:r>
              <a:rPr lang="en-US" sz="4000" i="1" dirty="0" err="1"/>
              <a:t>Taenias</a:t>
            </a:r>
            <a:endParaRPr lang="en-US" sz="4000" i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1000108"/>
            <a:ext cx="7000924" cy="5196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475" name="Text Box 3"/>
          <p:cNvSpPr txBox="1">
            <a:spLocks noChangeArrowheads="1"/>
          </p:cNvSpPr>
          <p:nvPr/>
        </p:nvSpPr>
        <p:spPr bwMode="auto">
          <a:xfrm>
            <a:off x="2051580" y="214290"/>
            <a:ext cx="487787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i="1" dirty="0" err="1">
                <a:solidFill>
                  <a:srgbClr val="333399"/>
                </a:solidFill>
                <a:latin typeface="Arial" charset="0"/>
              </a:rPr>
              <a:t>Taenia</a:t>
            </a:r>
            <a:r>
              <a:rPr lang="en-US" sz="2400" b="1" i="1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en-US" sz="2400" b="1" i="1" dirty="0" err="1">
                <a:solidFill>
                  <a:srgbClr val="333399"/>
                </a:solidFill>
                <a:latin typeface="Arial" charset="0"/>
              </a:rPr>
              <a:t>saginata</a:t>
            </a:r>
            <a:r>
              <a:rPr lang="en-US" sz="2400" b="1" i="1" dirty="0">
                <a:solidFill>
                  <a:srgbClr val="333399"/>
                </a:solidFill>
                <a:latin typeface="Arial" charset="0"/>
              </a:rPr>
              <a:t> - </a:t>
            </a:r>
            <a:r>
              <a:rPr lang="en-US" sz="2400" b="1" i="1" dirty="0" err="1">
                <a:solidFill>
                  <a:srgbClr val="333399"/>
                </a:solidFill>
                <a:latin typeface="Arial" charset="0"/>
              </a:rPr>
              <a:t>Taenia</a:t>
            </a:r>
            <a:r>
              <a:rPr lang="en-US" sz="2400" b="1" i="1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en-US" sz="2400" b="1" i="1" dirty="0" err="1">
                <a:solidFill>
                  <a:srgbClr val="333399"/>
                </a:solidFill>
                <a:latin typeface="Arial" charset="0"/>
              </a:rPr>
              <a:t>solium</a:t>
            </a:r>
            <a:r>
              <a:rPr lang="en-US" sz="2400" b="1" i="1" dirty="0">
                <a:solidFill>
                  <a:srgbClr val="333399"/>
                </a:solidFill>
                <a:latin typeface="Arial" charset="0"/>
              </a:rPr>
              <a:t>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00034" y="467284"/>
            <a:ext cx="8072494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/>
              <a:t>Ciclo de vida </a:t>
            </a:r>
            <a:r>
              <a:rPr lang="es-AR" sz="1600" dirty="0"/>
              <a:t>Indirecto o </a:t>
            </a:r>
            <a:r>
              <a:rPr lang="es-AR" sz="1600" dirty="0" err="1"/>
              <a:t>heteroxénico</a:t>
            </a:r>
            <a:r>
              <a:rPr lang="es-AR" sz="1600" dirty="0"/>
              <a:t>. Existe un hospedador intermediario que aloja las etapas larvales: g</a:t>
            </a:r>
            <a:r>
              <a:rPr lang="es-AR" sz="1600" u="sng" dirty="0"/>
              <a:t>anado bovino</a:t>
            </a:r>
            <a:r>
              <a:rPr lang="es-AR" sz="1600" dirty="0"/>
              <a:t> para </a:t>
            </a:r>
            <a:r>
              <a:rPr lang="es-AR" sz="1600" i="1" dirty="0"/>
              <a:t>T. </a:t>
            </a:r>
            <a:r>
              <a:rPr lang="es-AR" sz="1600" i="1" dirty="0" err="1"/>
              <a:t>saginata</a:t>
            </a:r>
            <a:r>
              <a:rPr lang="es-AR" sz="1600" dirty="0"/>
              <a:t> y </a:t>
            </a:r>
            <a:r>
              <a:rPr lang="es-AR" sz="1600" u="sng" dirty="0"/>
              <a:t>ganado porcino</a:t>
            </a:r>
            <a:r>
              <a:rPr lang="es-AR" sz="1600" dirty="0"/>
              <a:t> para </a:t>
            </a:r>
            <a:r>
              <a:rPr lang="es-AR" sz="1600" i="1" dirty="0"/>
              <a:t>T. </a:t>
            </a:r>
            <a:r>
              <a:rPr lang="es-AR" sz="1600" i="1" dirty="0" err="1"/>
              <a:t>solium</a:t>
            </a:r>
            <a:r>
              <a:rPr lang="es-AR" sz="1600" i="1" dirty="0"/>
              <a:t>. </a:t>
            </a:r>
            <a:r>
              <a:rPr lang="es-AR" sz="1600" dirty="0"/>
              <a:t>Para ambas especies el hospedador definitivo (que alberga la forma adulta) es el hombre. </a:t>
            </a:r>
          </a:p>
          <a:p>
            <a:endParaRPr lang="es-AR" sz="1600" dirty="0"/>
          </a:p>
          <a:p>
            <a:r>
              <a:rPr lang="es-AR" sz="1600" dirty="0"/>
              <a:t>El hombre parasitado elimina anillos (o proglótides) grávidos con 30.000-80.000 huevos. Los anillos grávidos que se desprenden reptan por el intestino y salen por el ano. Por mala disposición de las excretas, éstos van a contaminar agua, vegetales, </a:t>
            </a:r>
            <a:r>
              <a:rPr lang="es-AR" sz="1600" dirty="0" err="1"/>
              <a:t>fomites</a:t>
            </a:r>
            <a:r>
              <a:rPr lang="es-AR" sz="1600" dirty="0"/>
              <a:t>. En el momento de la postura los huevos contienen la </a:t>
            </a:r>
            <a:r>
              <a:rPr lang="es-AR" sz="1600" dirty="0" err="1"/>
              <a:t>oncosfera</a:t>
            </a:r>
            <a:r>
              <a:rPr lang="es-AR" sz="1600" dirty="0"/>
              <a:t> y embrión </a:t>
            </a:r>
            <a:r>
              <a:rPr lang="es-AR" sz="1600" dirty="0" err="1"/>
              <a:t>hexacanto</a:t>
            </a:r>
            <a:r>
              <a:rPr lang="es-AR" sz="1600" dirty="0"/>
              <a:t> con seis ganchos refringentes, ordenados en haz, en su interior. No requieren maduración en el ambiente y pueden permanecer viables por varios meses.</a:t>
            </a:r>
          </a:p>
          <a:p>
            <a:endParaRPr lang="es-AR" sz="1600" dirty="0"/>
          </a:p>
          <a:p>
            <a:r>
              <a:rPr lang="es-AR" sz="1600" dirty="0"/>
              <a:t>Los huevos son ingeridos por el animal hospedador intermediario. En el intestino se disuelve la corteza del huevo, por acción de enzimas propias y enzimas digestivas del animal. Se libera una larva </a:t>
            </a:r>
            <a:r>
              <a:rPr lang="es-AR" sz="1600" dirty="0" err="1"/>
              <a:t>hexacanto</a:t>
            </a:r>
            <a:r>
              <a:rPr lang="es-AR" sz="1600" dirty="0"/>
              <a:t> que con sus ganchos primitivos atraviesa la mucosa intestinal del hospedador intermediario. Llega a vasos sanguíneos y linfáticos, por donde se dirige a músculo esquelético.</a:t>
            </a:r>
          </a:p>
          <a:p>
            <a:endParaRPr lang="es-AR" sz="1600" dirty="0"/>
          </a:p>
          <a:p>
            <a:r>
              <a:rPr lang="es-AR" sz="1600" dirty="0"/>
              <a:t>Forma una vesícula denominada CISTICERCO, que contiene un </a:t>
            </a:r>
            <a:r>
              <a:rPr lang="es-AR" sz="1600" dirty="0" err="1"/>
              <a:t>escolex</a:t>
            </a:r>
            <a:r>
              <a:rPr lang="es-AR" sz="1600" dirty="0"/>
              <a:t> invaginado en su interior.  Mide 0.5 - 1 cm. El de </a:t>
            </a:r>
            <a:r>
              <a:rPr lang="es-AR" sz="1600" i="1" dirty="0"/>
              <a:t>T. saginata</a:t>
            </a:r>
            <a:r>
              <a:rPr lang="es-AR" sz="1600" dirty="0"/>
              <a:t> se llama </a:t>
            </a:r>
            <a:r>
              <a:rPr lang="es-AR" sz="1600" i="1" dirty="0"/>
              <a:t>Cisticercus bovis</a:t>
            </a:r>
            <a:r>
              <a:rPr lang="es-AR" sz="1600" dirty="0"/>
              <a:t>, el de </a:t>
            </a:r>
            <a:r>
              <a:rPr lang="es-AR" sz="1600" i="1" dirty="0"/>
              <a:t>T. solium</a:t>
            </a:r>
            <a:r>
              <a:rPr lang="es-AR" sz="1600" dirty="0"/>
              <a:t> </a:t>
            </a:r>
            <a:r>
              <a:rPr lang="es-AR" sz="1600" i="1" dirty="0"/>
              <a:t>Cisticercus cellulosae</a:t>
            </a:r>
            <a:r>
              <a:rPr lang="es-AR" sz="1600" dirty="0"/>
              <a:t>.</a:t>
            </a:r>
          </a:p>
          <a:p>
            <a:r>
              <a:rPr lang="es-AR" sz="1600" dirty="0"/>
              <a:t>La larva o cisticerco en las carnes mal cocidas es ingerida por el hombre. El embrión se </a:t>
            </a:r>
            <a:r>
              <a:rPr lang="es-AR" sz="1600" dirty="0" err="1"/>
              <a:t>desinvagina</a:t>
            </a:r>
            <a:r>
              <a:rPr lang="es-AR" sz="1600" dirty="0"/>
              <a:t> (en el caso de </a:t>
            </a:r>
            <a:r>
              <a:rPr lang="es-AR" sz="1600" i="1" dirty="0"/>
              <a:t>T. </a:t>
            </a:r>
            <a:r>
              <a:rPr lang="es-AR" sz="1600" i="1" dirty="0" err="1"/>
              <a:t>saginata</a:t>
            </a:r>
            <a:r>
              <a:rPr lang="es-AR" sz="1600" dirty="0"/>
              <a:t> pierde los ganchos y el </a:t>
            </a:r>
            <a:r>
              <a:rPr lang="es-AR" sz="1600" dirty="0" err="1"/>
              <a:t>rostelo</a:t>
            </a:r>
            <a:r>
              <a:rPr lang="es-AR" sz="1600" dirty="0"/>
              <a:t> y desarrolla ventosas) y se fija al intestino delgado, cerrando el ciclo.</a:t>
            </a:r>
          </a:p>
          <a:p>
            <a:endParaRPr lang="es-AR" sz="1600" dirty="0"/>
          </a:p>
          <a:p>
            <a:r>
              <a:rPr lang="es-AR" sz="1600" dirty="0"/>
              <a:t>Los huevos de </a:t>
            </a:r>
            <a:r>
              <a:rPr lang="es-AR" sz="1600" i="1" dirty="0"/>
              <a:t>T. solium</a:t>
            </a:r>
            <a:r>
              <a:rPr lang="es-AR" sz="1600" dirty="0"/>
              <a:t> pueden infectar al hombre, desarrollando cisticercosis de localización cerebral, ocular o cardíaca.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Rectángulo"/>
          <p:cNvSpPr>
            <a:spLocks noChangeArrowheads="1"/>
          </p:cNvSpPr>
          <p:nvPr/>
        </p:nvSpPr>
        <p:spPr bwMode="auto">
          <a:xfrm>
            <a:off x="3397250" y="500042"/>
            <a:ext cx="248157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_tradnl" sz="2400" b="1" i="1" dirty="0" err="1">
                <a:latin typeface="Arial" pitchFamily="34" charset="0"/>
              </a:rPr>
              <a:t>Taenia</a:t>
            </a:r>
            <a:r>
              <a:rPr lang="es-ES_tradnl" sz="2400" b="1" i="1" dirty="0">
                <a:latin typeface="Arial" pitchFamily="34" charset="0"/>
              </a:rPr>
              <a:t> </a:t>
            </a:r>
            <a:r>
              <a:rPr lang="es-ES_tradnl" sz="2400" b="1" i="1" dirty="0" err="1">
                <a:latin typeface="Arial" pitchFamily="34" charset="0"/>
              </a:rPr>
              <a:t>saginata</a:t>
            </a:r>
            <a:endParaRPr lang="es-ES_tradnl" sz="2400" b="1" i="1" dirty="0">
              <a:latin typeface="Arial" pitchFamily="34" charset="0"/>
            </a:endParaRPr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0438" y="1406525"/>
            <a:ext cx="5581650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3" y="42863"/>
            <a:ext cx="2532062" cy="168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 descr="http://upload.wikimedia.org/wikipedia/commons/b/ba/Gravid_proglottid_from_the_cestode_Taenia_saginata_5259_lor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1099556"/>
            <a:ext cx="3500462" cy="2313080"/>
          </a:xfrm>
          <a:prstGeom prst="rect">
            <a:avLst/>
          </a:prstGeom>
          <a:noFill/>
        </p:spPr>
      </p:pic>
      <p:pic>
        <p:nvPicPr>
          <p:cNvPr id="9220" name="Picture 4" descr="http://www.gefor.4t.com/concurso/parasitologia/taeniasaginat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4299935"/>
            <a:ext cx="1785918" cy="2558065"/>
          </a:xfrm>
          <a:prstGeom prst="rect">
            <a:avLst/>
          </a:prstGeom>
          <a:noFill/>
        </p:spPr>
      </p:pic>
      <p:pic>
        <p:nvPicPr>
          <p:cNvPr id="9222" name="Picture 6" descr="http://t2.gstatic.com/images?q=tbn:ANd9GcR8xJa-n2Mx-HKHTntuHm7YfApkYWqu7nZA2HBz0LmtnnDz5ahRW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57422" y="4357694"/>
            <a:ext cx="1928386" cy="1785950"/>
          </a:xfrm>
          <a:prstGeom prst="rect">
            <a:avLst/>
          </a:prstGeom>
          <a:noFill/>
        </p:spPr>
      </p:pic>
      <p:pic>
        <p:nvPicPr>
          <p:cNvPr id="9224" name="Picture 8" descr="http://bioweb.uwlax.edu/bio203/s2009/temanson_caro/Tapeworm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14942" y="3500438"/>
            <a:ext cx="3500462" cy="26253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Rectángulo"/>
          <p:cNvSpPr>
            <a:spLocks noChangeArrowheads="1"/>
          </p:cNvSpPr>
          <p:nvPr/>
        </p:nvSpPr>
        <p:spPr bwMode="auto">
          <a:xfrm>
            <a:off x="2857488" y="357166"/>
            <a:ext cx="22234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_tradnl" sz="2400" b="1" i="1" dirty="0" err="1">
                <a:latin typeface="Arial" pitchFamily="34" charset="0"/>
              </a:rPr>
              <a:t>Taenia</a:t>
            </a:r>
            <a:r>
              <a:rPr lang="es-ES_tradnl" sz="2400" b="1" i="1" dirty="0">
                <a:latin typeface="Arial" pitchFamily="34" charset="0"/>
              </a:rPr>
              <a:t> </a:t>
            </a:r>
            <a:r>
              <a:rPr lang="es-ES_tradnl" sz="2400" b="1" i="1" dirty="0" err="1">
                <a:latin typeface="Arial" pitchFamily="34" charset="0"/>
              </a:rPr>
              <a:t>solium</a:t>
            </a:r>
            <a:endParaRPr lang="en-US" sz="2400" b="1" dirty="0"/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0438" y="1406525"/>
            <a:ext cx="5581650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61" y="4360891"/>
            <a:ext cx="1998071" cy="2497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4741132"/>
            <a:ext cx="2477837" cy="2116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0694" y="357166"/>
            <a:ext cx="3268656" cy="2170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86380" y="2571744"/>
            <a:ext cx="3286148" cy="1977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63" y="42863"/>
            <a:ext cx="2532062" cy="168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0" name="Picture 2" descr="http://t0.gstatic.com/images?q=tbn:ANd9GcQkQ8oYL2NvadU_XnVEI7XTdRSbVSSdcp62XuQ4_9PMCJeHFXc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28860" y="4357694"/>
            <a:ext cx="1714512" cy="20209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2275" y="160338"/>
            <a:ext cx="8159750" cy="664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/>
          <p:cNvSpPr>
            <a:spLocks noChangeArrowheads="1"/>
          </p:cNvSpPr>
          <p:nvPr/>
        </p:nvSpPr>
        <p:spPr bwMode="auto">
          <a:xfrm>
            <a:off x="3659188" y="2967038"/>
            <a:ext cx="1057275" cy="923925"/>
          </a:xfrm>
          <a:prstGeom prst="triangle">
            <a:avLst>
              <a:gd name="adj" fmla="val 50000"/>
            </a:avLst>
          </a:prstGeom>
          <a:solidFill>
            <a:srgbClr val="FFFF99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s-ES">
              <a:solidFill>
                <a:srgbClr val="66FF3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3" name="Rectangle 5"/>
          <p:cNvSpPr>
            <a:spLocks noChangeArrowheads="1"/>
          </p:cNvSpPr>
          <p:nvPr/>
        </p:nvSpPr>
        <p:spPr bwMode="auto">
          <a:xfrm>
            <a:off x="2493963" y="744538"/>
            <a:ext cx="50069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sz="4000" b="1">
                <a:solidFill>
                  <a:srgbClr val="333399"/>
                </a:solidFill>
                <a:latin typeface="Arial" pitchFamily="34" charset="0"/>
                <a:cs typeface="Arial" pitchFamily="34" charset="0"/>
              </a:rPr>
              <a:t>Tríada Ecológica</a:t>
            </a:r>
            <a:endParaRPr lang="en-GB" sz="4000" b="1">
              <a:solidFill>
                <a:srgbClr val="3333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4" name="4 CuadroTexto"/>
          <p:cNvSpPr txBox="1">
            <a:spLocks noChangeArrowheads="1"/>
          </p:cNvSpPr>
          <p:nvPr/>
        </p:nvSpPr>
        <p:spPr bwMode="auto">
          <a:xfrm>
            <a:off x="3289300" y="2000250"/>
            <a:ext cx="206659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>
                <a:latin typeface="Arial" pitchFamily="34" charset="0"/>
                <a:cs typeface="Arial" pitchFamily="34" charset="0"/>
              </a:rPr>
              <a:t>Parásito</a:t>
            </a:r>
          </a:p>
        </p:txBody>
      </p:sp>
      <p:sp>
        <p:nvSpPr>
          <p:cNvPr id="5125" name="5 CuadroTexto"/>
          <p:cNvSpPr txBox="1">
            <a:spLocks noChangeArrowheads="1"/>
          </p:cNvSpPr>
          <p:nvPr/>
        </p:nvSpPr>
        <p:spPr bwMode="auto">
          <a:xfrm>
            <a:off x="1000125" y="3857625"/>
            <a:ext cx="269496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>
                <a:latin typeface="Arial" pitchFamily="34" charset="0"/>
                <a:cs typeface="Arial" pitchFamily="34" charset="0"/>
              </a:rPr>
              <a:t>Hospedero</a:t>
            </a:r>
          </a:p>
        </p:txBody>
      </p:sp>
      <p:sp>
        <p:nvSpPr>
          <p:cNvPr id="5126" name="6 CuadroTexto"/>
          <p:cNvSpPr txBox="1">
            <a:spLocks noChangeArrowheads="1"/>
          </p:cNvSpPr>
          <p:nvPr/>
        </p:nvSpPr>
        <p:spPr bwMode="auto">
          <a:xfrm>
            <a:off x="4902200" y="3935413"/>
            <a:ext cx="383630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>
                <a:latin typeface="Arial" pitchFamily="34" charset="0"/>
                <a:cs typeface="Arial" pitchFamily="34" charset="0"/>
              </a:rPr>
              <a:t>Medio ambiente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ChangeArrowheads="1"/>
          </p:cNvSpPr>
          <p:nvPr/>
        </p:nvSpPr>
        <p:spPr bwMode="auto">
          <a:xfrm>
            <a:off x="979537" y="1600200"/>
            <a:ext cx="7516813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b="1" u="sng" dirty="0">
                <a:latin typeface="Arial" pitchFamily="34" charset="0"/>
                <a:cs typeface="Arial" pitchFamily="34" charset="0"/>
              </a:rPr>
              <a:t>Parasitosis</a:t>
            </a:r>
            <a:r>
              <a:rPr lang="es-ES" b="1" dirty="0">
                <a:latin typeface="Arial" pitchFamily="34" charset="0"/>
                <a:cs typeface="Arial" pitchFamily="34" charset="0"/>
              </a:rPr>
              <a:t>	    </a:t>
            </a:r>
            <a:r>
              <a:rPr lang="es-ES" b="1" u="sng" dirty="0">
                <a:latin typeface="Arial" pitchFamily="34" charset="0"/>
                <a:cs typeface="Arial" pitchFamily="34" charset="0"/>
              </a:rPr>
              <a:t>N° de infectados</a:t>
            </a:r>
            <a:r>
              <a:rPr lang="es-ES" b="1" dirty="0">
                <a:latin typeface="Arial" pitchFamily="34" charset="0"/>
                <a:cs typeface="Arial" pitchFamily="34" charset="0"/>
              </a:rPr>
              <a:t>	</a:t>
            </a:r>
            <a:r>
              <a:rPr lang="es-ES" b="1" u="sng" dirty="0">
                <a:latin typeface="Arial" pitchFamily="34" charset="0"/>
                <a:cs typeface="Arial" pitchFamily="34" charset="0"/>
              </a:rPr>
              <a:t>N° muertes/año 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47" name="Rectangle 5"/>
          <p:cNvSpPr>
            <a:spLocks noChangeArrowheads="1"/>
          </p:cNvSpPr>
          <p:nvPr/>
        </p:nvSpPr>
        <p:spPr bwMode="auto">
          <a:xfrm>
            <a:off x="979537" y="2268538"/>
            <a:ext cx="7081838" cy="3667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b="1" dirty="0">
                <a:latin typeface="Arial" pitchFamily="34" charset="0"/>
                <a:cs typeface="Arial" pitchFamily="34" charset="0"/>
              </a:rPr>
              <a:t>Malaria		        500.000.000		1 – 2.000.000 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48" name="Rectangle 7"/>
          <p:cNvSpPr>
            <a:spLocks noChangeArrowheads="1"/>
          </p:cNvSpPr>
          <p:nvPr/>
        </p:nvSpPr>
        <p:spPr bwMode="auto">
          <a:xfrm>
            <a:off x="998587" y="2865438"/>
            <a:ext cx="7077075" cy="3667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b="1" dirty="0" err="1">
                <a:latin typeface="Arial" pitchFamily="34" charset="0"/>
                <a:cs typeface="Arial" pitchFamily="34" charset="0"/>
              </a:rPr>
              <a:t>Chagas</a:t>
            </a:r>
            <a:r>
              <a:rPr lang="es-ES" b="1" dirty="0">
                <a:latin typeface="Arial" pitchFamily="34" charset="0"/>
                <a:cs typeface="Arial" pitchFamily="34" charset="0"/>
              </a:rPr>
              <a:t>		          12.000.000		             N/R 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49" name="Rectangle 9"/>
          <p:cNvSpPr>
            <a:spLocks noChangeArrowheads="1"/>
          </p:cNvSpPr>
          <p:nvPr/>
        </p:nvSpPr>
        <p:spPr bwMode="auto">
          <a:xfrm>
            <a:off x="971600" y="3494336"/>
            <a:ext cx="7105650" cy="3667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b="1" dirty="0">
                <a:latin typeface="Arial" pitchFamily="34" charset="0"/>
                <a:cs typeface="Arial" pitchFamily="34" charset="0"/>
              </a:rPr>
              <a:t>Ascaridiasis	     1.400.000.000		          60.000 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50" name="Rectangle 11"/>
          <p:cNvSpPr>
            <a:spLocks noChangeArrowheads="1"/>
          </p:cNvSpPr>
          <p:nvPr/>
        </p:nvSpPr>
        <p:spPr bwMode="auto">
          <a:xfrm>
            <a:off x="973187" y="4057650"/>
            <a:ext cx="710565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b="1" dirty="0" err="1">
                <a:latin typeface="Arial" pitchFamily="34" charset="0"/>
                <a:cs typeface="Arial" pitchFamily="34" charset="0"/>
              </a:rPr>
              <a:t>Ancylostomiasis</a:t>
            </a:r>
            <a:r>
              <a:rPr lang="es-ES" b="1" dirty="0">
                <a:latin typeface="Arial" pitchFamily="34" charset="0"/>
                <a:cs typeface="Arial" pitchFamily="34" charset="0"/>
              </a:rPr>
              <a:t>	     1.200.000.000		          65.000 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51" name="Rectangle 13"/>
          <p:cNvSpPr>
            <a:spLocks noChangeArrowheads="1"/>
          </p:cNvSpPr>
          <p:nvPr/>
        </p:nvSpPr>
        <p:spPr bwMode="auto">
          <a:xfrm>
            <a:off x="974775" y="4654550"/>
            <a:ext cx="710565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b="1" dirty="0" err="1">
                <a:latin typeface="Arial" pitchFamily="34" charset="0"/>
                <a:cs typeface="Arial" pitchFamily="34" charset="0"/>
              </a:rPr>
              <a:t>Oncocercosis</a:t>
            </a:r>
            <a:r>
              <a:rPr lang="es-ES" b="1" dirty="0">
                <a:latin typeface="Arial" pitchFamily="34" charset="0"/>
                <a:cs typeface="Arial" pitchFamily="34" charset="0"/>
              </a:rPr>
              <a:t>	          13.000.000		          45.000 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52" name="Rectangle 15"/>
          <p:cNvSpPr>
            <a:spLocks noChangeArrowheads="1"/>
          </p:cNvSpPr>
          <p:nvPr/>
        </p:nvSpPr>
        <p:spPr bwMode="auto">
          <a:xfrm>
            <a:off x="976362" y="5251450"/>
            <a:ext cx="710565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b="1" dirty="0" err="1">
                <a:latin typeface="Arial" pitchFamily="34" charset="0"/>
                <a:cs typeface="Arial" pitchFamily="34" charset="0"/>
              </a:rPr>
              <a:t>Tricocefalosis</a:t>
            </a:r>
            <a:r>
              <a:rPr lang="es-ES" b="1" dirty="0">
                <a:latin typeface="Arial" pitchFamily="34" charset="0"/>
                <a:cs typeface="Arial" pitchFamily="34" charset="0"/>
              </a:rPr>
              <a:t>	     1.000.000 000		          10.000 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53" name="Rectangle 17"/>
          <p:cNvSpPr>
            <a:spLocks noChangeArrowheads="1"/>
          </p:cNvSpPr>
          <p:nvPr/>
        </p:nvSpPr>
        <p:spPr bwMode="auto">
          <a:xfrm>
            <a:off x="977950" y="5848350"/>
            <a:ext cx="710565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b="1" dirty="0" err="1">
                <a:latin typeface="Arial" pitchFamily="34" charset="0"/>
                <a:cs typeface="Arial" pitchFamily="34" charset="0"/>
              </a:rPr>
              <a:t>Schistosomiasis</a:t>
            </a:r>
            <a:r>
              <a:rPr lang="es-ES" b="1" dirty="0">
                <a:latin typeface="Arial" pitchFamily="34" charset="0"/>
                <a:cs typeface="Arial" pitchFamily="34" charset="0"/>
              </a:rPr>
              <a:t>        200.000.000		          20.000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285875" y="285750"/>
            <a:ext cx="6465888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s-AR" sz="3200" b="1" dirty="0">
                <a:solidFill>
                  <a:srgbClr val="333399"/>
                </a:solidFill>
                <a:latin typeface="Arial" pitchFamily="34" charset="0"/>
                <a:cs typeface="Arial" pitchFamily="34" charset="0"/>
              </a:rPr>
              <a:t>Enfermedades Parasitarias</a:t>
            </a:r>
            <a:endParaRPr lang="es-ES" sz="32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s-ES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Algunos datos de morbilidad y mortalidad</a:t>
            </a:r>
            <a:endParaRPr lang="en-GB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990600" y="1600200"/>
            <a:ext cx="7516813" cy="3683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x-none" sz="1800" b="1" u="sng">
                <a:ea typeface="Arial" charset="0"/>
                <a:cs typeface="Arial" charset="0"/>
              </a:rPr>
              <a:t>Parasitosis</a:t>
            </a:r>
            <a:r>
              <a:rPr lang="es-ES" altLang="x-none" sz="1800" b="1">
                <a:ea typeface="Arial" charset="0"/>
                <a:cs typeface="Arial" charset="0"/>
              </a:rPr>
              <a:t>	    </a:t>
            </a:r>
            <a:r>
              <a:rPr lang="es-ES" altLang="x-none" sz="1800" b="1" u="sng">
                <a:ea typeface="Arial" charset="0"/>
                <a:cs typeface="Arial" charset="0"/>
              </a:rPr>
              <a:t>N° de infectados</a:t>
            </a:r>
            <a:r>
              <a:rPr lang="es-ES" altLang="x-none" sz="1800" b="1">
                <a:ea typeface="Arial" charset="0"/>
                <a:cs typeface="Arial" charset="0"/>
              </a:rPr>
              <a:t>	</a:t>
            </a:r>
            <a:r>
              <a:rPr lang="es-ES" altLang="x-none" sz="1800" b="1" u="sng">
                <a:ea typeface="Arial" charset="0"/>
                <a:cs typeface="Arial" charset="0"/>
              </a:rPr>
              <a:t>N° muertes/año </a:t>
            </a: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990600" y="2268538"/>
            <a:ext cx="7081838" cy="3683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x-none" sz="1800" b="1">
                <a:ea typeface="Arial" charset="0"/>
                <a:cs typeface="Arial" charset="0"/>
              </a:rPr>
              <a:t>Malaria		        500.000.000		1 – 2.000.000 </a:t>
            </a: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1009650" y="2865438"/>
            <a:ext cx="7077075" cy="3683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x-none" sz="1800" b="1">
                <a:ea typeface="Arial" charset="0"/>
                <a:cs typeface="Arial" charset="0"/>
              </a:rPr>
              <a:t>Chagas		          10.000.000		             N/R </a:t>
            </a: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982663" y="3462338"/>
            <a:ext cx="7105650" cy="3683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x-none" sz="1800" b="1" dirty="0">
                <a:solidFill>
                  <a:srgbClr val="FF0000"/>
                </a:solidFill>
                <a:ea typeface="Arial" charset="0"/>
                <a:cs typeface="Arial" charset="0"/>
              </a:rPr>
              <a:t>Ascaridiasis	     1.400.000.000		          60.000 </a:t>
            </a: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984250" y="4057650"/>
            <a:ext cx="7105650" cy="3683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x-none" sz="1800" b="1">
                <a:solidFill>
                  <a:srgbClr val="FF0000"/>
                </a:solidFill>
                <a:ea typeface="Arial" charset="0"/>
                <a:cs typeface="Arial" charset="0"/>
              </a:rPr>
              <a:t>Ancylostomiasis	     1.200.000.000		          65.000 </a:t>
            </a:r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985838" y="4654550"/>
            <a:ext cx="7105650" cy="3683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x-none" sz="1800" b="1">
                <a:solidFill>
                  <a:srgbClr val="FF0000"/>
                </a:solidFill>
                <a:ea typeface="Arial" charset="0"/>
                <a:cs typeface="Arial" charset="0"/>
              </a:rPr>
              <a:t>Oncocercosis	          13.000.000		          45.000 </a:t>
            </a:r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987425" y="5251450"/>
            <a:ext cx="7105650" cy="3683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x-none" sz="1800" b="1" dirty="0" err="1">
                <a:solidFill>
                  <a:srgbClr val="FF0000"/>
                </a:solidFill>
                <a:ea typeface="Arial" charset="0"/>
                <a:cs typeface="Arial" charset="0"/>
              </a:rPr>
              <a:t>Tricocefalosis</a:t>
            </a:r>
            <a:r>
              <a:rPr lang="es-ES" altLang="x-none" sz="1800" b="1" dirty="0">
                <a:solidFill>
                  <a:srgbClr val="FF0000"/>
                </a:solidFill>
                <a:ea typeface="Arial" charset="0"/>
                <a:cs typeface="Arial" charset="0"/>
              </a:rPr>
              <a:t>	     1.000.000 000		          10.000 </a:t>
            </a:r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989013" y="5848350"/>
            <a:ext cx="7105650" cy="3683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x-none" sz="1800" b="1">
                <a:ea typeface="Arial" charset="0"/>
                <a:cs typeface="Arial" charset="0"/>
              </a:rPr>
              <a:t>Schistosomiasis        200.000.000		          20.000</a:t>
            </a:r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1285875" y="285750"/>
            <a:ext cx="6465888" cy="85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AR" altLang="x-none" b="1">
                <a:solidFill>
                  <a:srgbClr val="333399"/>
                </a:solidFill>
                <a:ea typeface="Times New Roman" charset="0"/>
                <a:cs typeface="Times New Roman" charset="0"/>
              </a:rPr>
              <a:t>Enfermedades Parasitarias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x-none" sz="1800">
                <a:solidFill>
                  <a:srgbClr val="222268"/>
                </a:solidFill>
                <a:ea typeface="Arial" charset="0"/>
                <a:cs typeface="Arial" charset="0"/>
              </a:rPr>
              <a:t>Algunos datos de morbilidad y mortalidad</a:t>
            </a:r>
          </a:p>
        </p:txBody>
      </p:sp>
      <p:sp>
        <p:nvSpPr>
          <p:cNvPr id="26634" name="10 Cerrar llave"/>
          <p:cNvSpPr>
            <a:spLocks/>
          </p:cNvSpPr>
          <p:nvPr/>
        </p:nvSpPr>
        <p:spPr bwMode="auto">
          <a:xfrm>
            <a:off x="7019925" y="3500438"/>
            <a:ext cx="215900" cy="2089150"/>
          </a:xfrm>
          <a:prstGeom prst="rightBrace">
            <a:avLst>
              <a:gd name="adj1" fmla="val 8333"/>
              <a:gd name="adj2" fmla="val 50000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s-AR" altLang="x-none"/>
          </a:p>
        </p:txBody>
      </p:sp>
      <p:sp>
        <p:nvSpPr>
          <p:cNvPr id="26635" name="11 CuadroTexto"/>
          <p:cNvSpPr txBox="1">
            <a:spLocks noChangeArrowheads="1"/>
          </p:cNvSpPr>
          <p:nvPr/>
        </p:nvSpPr>
        <p:spPr bwMode="auto">
          <a:xfrm>
            <a:off x="7235825" y="4356100"/>
            <a:ext cx="19415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s-AR" altLang="x-none" b="1">
                <a:solidFill>
                  <a:srgbClr val="FF0000"/>
                </a:solidFill>
              </a:rPr>
              <a:t>Enteroparásitos</a:t>
            </a:r>
          </a:p>
        </p:txBody>
      </p:sp>
    </p:spTree>
    <p:extLst>
      <p:ext uri="{BB962C8B-B14F-4D97-AF65-F5344CB8AC3E}">
        <p14:creationId xmlns:p14="http://schemas.microsoft.com/office/powerpoint/2010/main" val="20977660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ChangeArrowheads="1"/>
          </p:cNvSpPr>
          <p:nvPr/>
        </p:nvSpPr>
        <p:spPr bwMode="auto">
          <a:xfrm>
            <a:off x="2071718" y="265128"/>
            <a:ext cx="68580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sz="3200" b="1" dirty="0" err="1">
                <a:solidFill>
                  <a:srgbClr val="333399"/>
                </a:solidFill>
                <a:latin typeface="Arial" charset="0"/>
                <a:cs typeface="Times New Roman" pitchFamily="18" charset="0"/>
              </a:rPr>
              <a:t>Parasitos</a:t>
            </a:r>
            <a:r>
              <a:rPr lang="es-AR" sz="3200" b="1" dirty="0">
                <a:solidFill>
                  <a:srgbClr val="333399"/>
                </a:solidFill>
                <a:latin typeface="Arial" charset="0"/>
                <a:cs typeface="Times New Roman" pitchFamily="18" charset="0"/>
              </a:rPr>
              <a:t>: </a:t>
            </a:r>
            <a:r>
              <a:rPr lang="es-AR" sz="3200" b="1" dirty="0" err="1">
                <a:solidFill>
                  <a:srgbClr val="333399"/>
                </a:solidFill>
                <a:latin typeface="Arial" charset="0"/>
                <a:cs typeface="Times New Roman" pitchFamily="18" charset="0"/>
              </a:rPr>
              <a:t>Clasificacion</a:t>
            </a:r>
            <a:r>
              <a:rPr lang="es-AR" sz="3200" b="1" dirty="0">
                <a:solidFill>
                  <a:srgbClr val="333399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s-ES" sz="3200" b="1" dirty="0">
                <a:solidFill>
                  <a:srgbClr val="333399"/>
                </a:solidFill>
                <a:latin typeface="Arial" charset="0"/>
                <a:cs typeface="Arial" charset="0"/>
              </a:rPr>
              <a:t> </a:t>
            </a:r>
            <a:endParaRPr lang="en-GB" sz="3200" b="1" dirty="0">
              <a:solidFill>
                <a:srgbClr val="333399"/>
              </a:solidFill>
              <a:latin typeface="Arial" charset="0"/>
              <a:cs typeface="Arial" charset="0"/>
            </a:endParaRPr>
          </a:p>
        </p:txBody>
      </p:sp>
      <p:sp>
        <p:nvSpPr>
          <p:cNvPr id="80899" name="Text Box 4"/>
          <p:cNvSpPr txBox="1">
            <a:spLocks noChangeArrowheads="1"/>
          </p:cNvSpPr>
          <p:nvPr/>
        </p:nvSpPr>
        <p:spPr bwMode="auto">
          <a:xfrm>
            <a:off x="466725" y="2144728"/>
            <a:ext cx="10445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AR" sz="2000">
                <a:latin typeface="Arial" charset="0"/>
              </a:rPr>
              <a:t>Protista</a:t>
            </a:r>
            <a:endParaRPr lang="es-ES" sz="2000">
              <a:latin typeface="Arial" charset="0"/>
            </a:endParaRPr>
          </a:p>
        </p:txBody>
      </p:sp>
      <p:sp>
        <p:nvSpPr>
          <p:cNvPr id="80900" name="Text Box 5"/>
          <p:cNvSpPr txBox="1">
            <a:spLocks noChangeArrowheads="1"/>
          </p:cNvSpPr>
          <p:nvPr/>
        </p:nvSpPr>
        <p:spPr bwMode="auto">
          <a:xfrm>
            <a:off x="466725" y="4306903"/>
            <a:ext cx="11604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AR" sz="2000">
                <a:latin typeface="Arial" charset="0"/>
              </a:rPr>
              <a:t>Animalia</a:t>
            </a:r>
            <a:endParaRPr lang="es-ES" sz="2000">
              <a:latin typeface="Arial" charset="0"/>
            </a:endParaRPr>
          </a:p>
        </p:txBody>
      </p:sp>
      <p:sp>
        <p:nvSpPr>
          <p:cNvPr id="80901" name="Text Box 6"/>
          <p:cNvSpPr txBox="1">
            <a:spLocks noChangeArrowheads="1"/>
          </p:cNvSpPr>
          <p:nvPr/>
        </p:nvSpPr>
        <p:spPr bwMode="auto">
          <a:xfrm>
            <a:off x="2295525" y="2144728"/>
            <a:ext cx="1200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AR" sz="2000">
                <a:latin typeface="Arial" charset="0"/>
              </a:rPr>
              <a:t>Protozoa</a:t>
            </a:r>
            <a:endParaRPr lang="es-ES" sz="2000">
              <a:latin typeface="Arial" charset="0"/>
            </a:endParaRPr>
          </a:p>
        </p:txBody>
      </p:sp>
      <p:sp>
        <p:nvSpPr>
          <p:cNvPr id="80902" name="Text Box 7"/>
          <p:cNvSpPr txBox="1">
            <a:spLocks noChangeArrowheads="1"/>
          </p:cNvSpPr>
          <p:nvPr/>
        </p:nvSpPr>
        <p:spPr bwMode="auto">
          <a:xfrm>
            <a:off x="4403725" y="1627203"/>
            <a:ext cx="327846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AR" sz="2000" dirty="0" err="1">
                <a:latin typeface="Arial" charset="0"/>
              </a:rPr>
              <a:t>Mastigophora</a:t>
            </a:r>
            <a:r>
              <a:rPr lang="es-AR" sz="2000" dirty="0">
                <a:latin typeface="Arial" charset="0"/>
              </a:rPr>
              <a:t> o Flagelados</a:t>
            </a:r>
          </a:p>
          <a:p>
            <a:r>
              <a:rPr lang="es-AR" sz="2000" dirty="0" err="1">
                <a:latin typeface="Arial" charset="0"/>
              </a:rPr>
              <a:t>Sarcodina</a:t>
            </a:r>
            <a:r>
              <a:rPr lang="es-AR" sz="2000" dirty="0">
                <a:latin typeface="Arial" charset="0"/>
              </a:rPr>
              <a:t> </a:t>
            </a:r>
          </a:p>
          <a:p>
            <a:r>
              <a:rPr lang="es-AR" sz="2000" dirty="0" err="1">
                <a:latin typeface="Arial" charset="0"/>
              </a:rPr>
              <a:t>Ciliophora</a:t>
            </a:r>
            <a:r>
              <a:rPr lang="es-AR" sz="2000" dirty="0">
                <a:latin typeface="Arial" charset="0"/>
              </a:rPr>
              <a:t> (ciliados)</a:t>
            </a:r>
          </a:p>
          <a:p>
            <a:r>
              <a:rPr lang="es-AR" sz="2000" dirty="0">
                <a:latin typeface="Arial" charset="0"/>
              </a:rPr>
              <a:t>Esporozoa o </a:t>
            </a:r>
            <a:r>
              <a:rPr lang="es-AR" sz="2000" dirty="0" err="1">
                <a:latin typeface="Arial" charset="0"/>
              </a:rPr>
              <a:t>Apicomplexa</a:t>
            </a:r>
            <a:endParaRPr lang="es-ES" sz="2000" dirty="0">
              <a:latin typeface="Arial" charset="0"/>
            </a:endParaRPr>
          </a:p>
        </p:txBody>
      </p:sp>
      <p:sp>
        <p:nvSpPr>
          <p:cNvPr id="80903" name="Text Box 8"/>
          <p:cNvSpPr txBox="1">
            <a:spLocks noChangeArrowheads="1"/>
          </p:cNvSpPr>
          <p:nvPr/>
        </p:nvSpPr>
        <p:spPr bwMode="auto">
          <a:xfrm>
            <a:off x="2295525" y="3722703"/>
            <a:ext cx="13144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AR" sz="2000">
                <a:latin typeface="Arial" charset="0"/>
              </a:rPr>
              <a:t>Helmintos</a:t>
            </a:r>
            <a:endParaRPr lang="es-ES" sz="2000">
              <a:latin typeface="Arial" charset="0"/>
            </a:endParaRPr>
          </a:p>
        </p:txBody>
      </p:sp>
      <p:sp>
        <p:nvSpPr>
          <p:cNvPr id="80904" name="Text Box 9"/>
          <p:cNvSpPr txBox="1">
            <a:spLocks noChangeArrowheads="1"/>
          </p:cNvSpPr>
          <p:nvPr/>
        </p:nvSpPr>
        <p:spPr bwMode="auto">
          <a:xfrm>
            <a:off x="2274881" y="5000636"/>
            <a:ext cx="14398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AR" sz="2000" dirty="0" err="1">
                <a:latin typeface="Arial" charset="0"/>
              </a:rPr>
              <a:t>Arthropoda</a:t>
            </a:r>
            <a:endParaRPr lang="es-ES" sz="2000" dirty="0">
              <a:latin typeface="Arial" charset="0"/>
            </a:endParaRPr>
          </a:p>
        </p:txBody>
      </p:sp>
      <p:sp>
        <p:nvSpPr>
          <p:cNvPr id="80905" name="Text Box 10"/>
          <p:cNvSpPr txBox="1">
            <a:spLocks noChangeArrowheads="1"/>
          </p:cNvSpPr>
          <p:nvPr/>
        </p:nvSpPr>
        <p:spPr bwMode="auto">
          <a:xfrm>
            <a:off x="4403725" y="3367103"/>
            <a:ext cx="20066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AR" sz="2000" dirty="0" err="1">
                <a:latin typeface="Arial" charset="0"/>
              </a:rPr>
              <a:t>Plathelmintos</a:t>
            </a:r>
            <a:endParaRPr lang="es-AR" sz="2000" dirty="0">
              <a:latin typeface="Arial" charset="0"/>
            </a:endParaRPr>
          </a:p>
          <a:p>
            <a:endParaRPr lang="es-AR" sz="2000" dirty="0">
              <a:latin typeface="Arial" charset="0"/>
            </a:endParaRPr>
          </a:p>
          <a:p>
            <a:r>
              <a:rPr lang="es-AR" sz="2000" dirty="0">
                <a:latin typeface="Arial" charset="0"/>
              </a:rPr>
              <a:t>Nematelmintos</a:t>
            </a:r>
          </a:p>
          <a:p>
            <a:r>
              <a:rPr lang="es-AR" sz="2000" dirty="0" err="1">
                <a:latin typeface="Arial" charset="0"/>
              </a:rPr>
              <a:t>Acanthocephala</a:t>
            </a:r>
            <a:endParaRPr lang="es-ES" sz="2000" dirty="0">
              <a:latin typeface="Arial" charset="0"/>
            </a:endParaRPr>
          </a:p>
        </p:txBody>
      </p:sp>
      <p:sp>
        <p:nvSpPr>
          <p:cNvPr id="80906" name="Text Box 11"/>
          <p:cNvSpPr txBox="1">
            <a:spLocks noChangeArrowheads="1"/>
          </p:cNvSpPr>
          <p:nvPr/>
        </p:nvSpPr>
        <p:spPr bwMode="auto">
          <a:xfrm>
            <a:off x="6753225" y="3214703"/>
            <a:ext cx="22288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AR" sz="2000" dirty="0" err="1">
                <a:latin typeface="Arial" charset="0"/>
              </a:rPr>
              <a:t>Cestode</a:t>
            </a:r>
            <a:endParaRPr lang="es-AR" sz="2000" dirty="0">
              <a:latin typeface="Arial" charset="0"/>
            </a:endParaRPr>
          </a:p>
          <a:p>
            <a:r>
              <a:rPr lang="es-AR" sz="2000" dirty="0" err="1">
                <a:latin typeface="Arial" charset="0"/>
              </a:rPr>
              <a:t>Trematode</a:t>
            </a:r>
            <a:r>
              <a:rPr lang="es-AR" sz="2000" dirty="0">
                <a:latin typeface="Arial" charset="0"/>
              </a:rPr>
              <a:t> </a:t>
            </a:r>
            <a:r>
              <a:rPr lang="es-AR" sz="1400" dirty="0">
                <a:latin typeface="Arial" charset="0"/>
              </a:rPr>
              <a:t>(</a:t>
            </a:r>
            <a:r>
              <a:rPr lang="es-AR" sz="1400" dirty="0" err="1">
                <a:latin typeface="Arial" charset="0"/>
              </a:rPr>
              <a:t>digenea</a:t>
            </a:r>
            <a:r>
              <a:rPr lang="es-AR" sz="1400" dirty="0">
                <a:latin typeface="Arial" charset="0"/>
              </a:rPr>
              <a:t>)</a:t>
            </a:r>
            <a:endParaRPr lang="es-ES" sz="1400" dirty="0">
              <a:latin typeface="Arial" charset="0"/>
            </a:endParaRPr>
          </a:p>
        </p:txBody>
      </p:sp>
      <p:sp>
        <p:nvSpPr>
          <p:cNvPr id="80907" name="Line 12"/>
          <p:cNvSpPr>
            <a:spLocks noChangeShapeType="1"/>
          </p:cNvSpPr>
          <p:nvPr/>
        </p:nvSpPr>
        <p:spPr bwMode="auto">
          <a:xfrm>
            <a:off x="4343400" y="1768490"/>
            <a:ext cx="0" cy="1092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0908" name="Line 13"/>
          <p:cNvSpPr>
            <a:spLocks noChangeShapeType="1"/>
          </p:cNvSpPr>
          <p:nvPr/>
        </p:nvSpPr>
        <p:spPr bwMode="auto">
          <a:xfrm>
            <a:off x="3657600" y="2352690"/>
            <a:ext cx="6731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0909" name="Line 14"/>
          <p:cNvSpPr>
            <a:spLocks noChangeShapeType="1"/>
          </p:cNvSpPr>
          <p:nvPr/>
        </p:nvSpPr>
        <p:spPr bwMode="auto">
          <a:xfrm>
            <a:off x="2260600" y="3786190"/>
            <a:ext cx="0" cy="2160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0910" name="Line 15"/>
          <p:cNvSpPr>
            <a:spLocks noChangeShapeType="1"/>
          </p:cNvSpPr>
          <p:nvPr/>
        </p:nvSpPr>
        <p:spPr bwMode="auto">
          <a:xfrm>
            <a:off x="1714500" y="452439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0911" name="Text Box 17"/>
          <p:cNvSpPr txBox="1">
            <a:spLocks noChangeArrowheads="1"/>
          </p:cNvSpPr>
          <p:nvPr/>
        </p:nvSpPr>
        <p:spPr bwMode="auto">
          <a:xfrm>
            <a:off x="2295525" y="1128728"/>
            <a:ext cx="768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AR" sz="1800" dirty="0" err="1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Algae</a:t>
            </a:r>
            <a:endParaRPr lang="es-ES" sz="18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80912" name="Text Box 18"/>
          <p:cNvSpPr txBox="1">
            <a:spLocks noChangeArrowheads="1"/>
          </p:cNvSpPr>
          <p:nvPr/>
        </p:nvSpPr>
        <p:spPr bwMode="auto">
          <a:xfrm>
            <a:off x="2295525" y="1420828"/>
            <a:ext cx="1428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AR" sz="1800" dirty="0" err="1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Slime</a:t>
            </a:r>
            <a:r>
              <a:rPr lang="es-AR" sz="1800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 </a:t>
            </a:r>
            <a:r>
              <a:rPr lang="es-AR" sz="1800" dirty="0" err="1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molds</a:t>
            </a:r>
            <a:endParaRPr lang="es-ES" sz="18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80913" name="Text Box 19"/>
          <p:cNvSpPr txBox="1">
            <a:spLocks noChangeArrowheads="1"/>
          </p:cNvSpPr>
          <p:nvPr/>
        </p:nvSpPr>
        <p:spPr bwMode="auto">
          <a:xfrm>
            <a:off x="2295525" y="4116403"/>
            <a:ext cx="354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AR" sz="2000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X</a:t>
            </a:r>
            <a:endParaRPr lang="es-ES" sz="2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80914" name="Text Box 21"/>
          <p:cNvSpPr txBox="1">
            <a:spLocks noChangeArrowheads="1"/>
          </p:cNvSpPr>
          <p:nvPr/>
        </p:nvSpPr>
        <p:spPr bwMode="auto">
          <a:xfrm>
            <a:off x="2295525" y="4484703"/>
            <a:ext cx="354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AR" sz="200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X</a:t>
            </a:r>
            <a:endParaRPr lang="es-ES" sz="200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80915" name="Text Box 22"/>
          <p:cNvSpPr txBox="1">
            <a:spLocks noChangeArrowheads="1"/>
          </p:cNvSpPr>
          <p:nvPr/>
        </p:nvSpPr>
        <p:spPr bwMode="auto">
          <a:xfrm>
            <a:off x="2274881" y="5381636"/>
            <a:ext cx="354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AR" sz="200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X</a:t>
            </a:r>
            <a:endParaRPr lang="es-ES" sz="200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80916" name="Line 23"/>
          <p:cNvSpPr>
            <a:spLocks noChangeShapeType="1"/>
          </p:cNvSpPr>
          <p:nvPr/>
        </p:nvSpPr>
        <p:spPr bwMode="auto">
          <a:xfrm>
            <a:off x="4343400" y="3508390"/>
            <a:ext cx="0" cy="1041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0917" name="Line 24"/>
          <p:cNvSpPr>
            <a:spLocks noChangeShapeType="1"/>
          </p:cNvSpPr>
          <p:nvPr/>
        </p:nvSpPr>
        <p:spPr bwMode="auto">
          <a:xfrm>
            <a:off x="3695700" y="3940190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0918" name="Line 25"/>
          <p:cNvSpPr>
            <a:spLocks noChangeShapeType="1"/>
          </p:cNvSpPr>
          <p:nvPr/>
        </p:nvSpPr>
        <p:spPr bwMode="auto">
          <a:xfrm>
            <a:off x="6705600" y="3368690"/>
            <a:ext cx="0" cy="444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0919" name="Line 26"/>
          <p:cNvSpPr>
            <a:spLocks noChangeShapeType="1"/>
          </p:cNvSpPr>
          <p:nvPr/>
        </p:nvSpPr>
        <p:spPr bwMode="auto">
          <a:xfrm>
            <a:off x="6210300" y="3584590"/>
            <a:ext cx="495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0920" name="Line 28"/>
          <p:cNvSpPr>
            <a:spLocks noChangeShapeType="1"/>
          </p:cNvSpPr>
          <p:nvPr/>
        </p:nvSpPr>
        <p:spPr bwMode="auto">
          <a:xfrm>
            <a:off x="2260600" y="1273190"/>
            <a:ext cx="0" cy="1117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" name="Line 23"/>
          <p:cNvSpPr>
            <a:spLocks noChangeShapeType="1"/>
          </p:cNvSpPr>
          <p:nvPr/>
        </p:nvSpPr>
        <p:spPr bwMode="auto">
          <a:xfrm>
            <a:off x="4362444" y="4786322"/>
            <a:ext cx="0" cy="1440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" name="Line 24"/>
          <p:cNvSpPr>
            <a:spLocks noChangeShapeType="1"/>
          </p:cNvSpPr>
          <p:nvPr/>
        </p:nvSpPr>
        <p:spPr bwMode="auto">
          <a:xfrm>
            <a:off x="3714744" y="5218122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Box 10"/>
          <p:cNvSpPr txBox="1">
            <a:spLocks noChangeArrowheads="1"/>
          </p:cNvSpPr>
          <p:nvPr/>
        </p:nvSpPr>
        <p:spPr bwMode="auto">
          <a:xfrm>
            <a:off x="4357686" y="4786322"/>
            <a:ext cx="1742785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AR" sz="2000" dirty="0">
                <a:latin typeface="Arial" charset="0"/>
              </a:rPr>
              <a:t>Arácnidos</a:t>
            </a:r>
          </a:p>
          <a:p>
            <a:r>
              <a:rPr lang="es-AR" sz="2000" dirty="0">
                <a:latin typeface="Arial" charset="0"/>
              </a:rPr>
              <a:t>Insectos</a:t>
            </a:r>
          </a:p>
          <a:p>
            <a:endParaRPr lang="es-AR" sz="1200" dirty="0">
              <a:latin typeface="Arial" charset="0"/>
            </a:endParaRPr>
          </a:p>
          <a:p>
            <a:r>
              <a:rPr lang="es-AR" sz="1200" dirty="0" err="1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Crustaceos</a:t>
            </a:r>
            <a:endParaRPr lang="es-AR" sz="12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  <a:p>
            <a:r>
              <a:rPr lang="es-AR" sz="1200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Quilópodos (Ciempiés)</a:t>
            </a:r>
          </a:p>
          <a:p>
            <a:r>
              <a:rPr lang="es-AR" sz="1200" dirty="0" err="1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Diplopodos</a:t>
            </a:r>
            <a:r>
              <a:rPr lang="es-AR" sz="1200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 (Milpiés)</a:t>
            </a:r>
          </a:p>
          <a:p>
            <a:endParaRPr lang="es-ES" sz="20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ChangeArrowheads="1"/>
          </p:cNvSpPr>
          <p:nvPr/>
        </p:nvSpPr>
        <p:spPr bwMode="auto">
          <a:xfrm>
            <a:off x="2071718" y="265128"/>
            <a:ext cx="68580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sz="3200" b="1" dirty="0">
                <a:solidFill>
                  <a:srgbClr val="333399"/>
                </a:solidFill>
                <a:latin typeface="Arial" charset="0"/>
                <a:cs typeface="Times New Roman" pitchFamily="18" charset="0"/>
              </a:rPr>
              <a:t>Helmintos: </a:t>
            </a:r>
            <a:r>
              <a:rPr lang="es-AR" sz="3200" b="1" dirty="0" err="1">
                <a:solidFill>
                  <a:srgbClr val="333399"/>
                </a:solidFill>
                <a:latin typeface="Arial" charset="0"/>
                <a:cs typeface="Times New Roman" pitchFamily="18" charset="0"/>
              </a:rPr>
              <a:t>Clasificacion</a:t>
            </a:r>
            <a:r>
              <a:rPr lang="es-AR" sz="3200" b="1" dirty="0">
                <a:solidFill>
                  <a:srgbClr val="333399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s-ES" sz="3200" b="1" dirty="0">
                <a:solidFill>
                  <a:srgbClr val="333399"/>
                </a:solidFill>
                <a:latin typeface="Arial" charset="0"/>
                <a:cs typeface="Arial" charset="0"/>
              </a:rPr>
              <a:t> </a:t>
            </a:r>
            <a:endParaRPr lang="en-GB" sz="3200" b="1" dirty="0">
              <a:solidFill>
                <a:srgbClr val="333399"/>
              </a:solidFill>
              <a:latin typeface="Arial" charset="0"/>
              <a:cs typeface="Arial" charset="0"/>
            </a:endParaRPr>
          </a:p>
        </p:txBody>
      </p:sp>
      <p:sp>
        <p:nvSpPr>
          <p:cNvPr id="80903" name="Text Box 8"/>
          <p:cNvSpPr txBox="1">
            <a:spLocks noChangeArrowheads="1"/>
          </p:cNvSpPr>
          <p:nvPr/>
        </p:nvSpPr>
        <p:spPr bwMode="auto">
          <a:xfrm>
            <a:off x="251419" y="2992792"/>
            <a:ext cx="13144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AR" sz="2000">
                <a:latin typeface="Arial" charset="0"/>
              </a:rPr>
              <a:t>Helmintos</a:t>
            </a:r>
            <a:endParaRPr lang="es-ES" sz="2000">
              <a:latin typeface="Arial" charset="0"/>
            </a:endParaRPr>
          </a:p>
        </p:txBody>
      </p:sp>
      <p:sp>
        <p:nvSpPr>
          <p:cNvPr id="80905" name="Text Box 10"/>
          <p:cNvSpPr txBox="1">
            <a:spLocks noChangeArrowheads="1"/>
          </p:cNvSpPr>
          <p:nvPr/>
        </p:nvSpPr>
        <p:spPr bwMode="auto">
          <a:xfrm>
            <a:off x="2306425" y="2357430"/>
            <a:ext cx="2082621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AR" sz="2000" dirty="0" err="1">
                <a:latin typeface="Arial" charset="0"/>
              </a:rPr>
              <a:t>Plathelmintos</a:t>
            </a:r>
            <a:endParaRPr lang="es-AR" sz="2000" dirty="0">
              <a:latin typeface="Arial" charset="0"/>
            </a:endParaRPr>
          </a:p>
          <a:p>
            <a:r>
              <a:rPr lang="es-AR" dirty="0">
                <a:latin typeface="Arial" charset="0"/>
              </a:rPr>
              <a:t>gusanos planos</a:t>
            </a:r>
          </a:p>
          <a:p>
            <a:endParaRPr lang="es-AR" sz="2000" dirty="0">
              <a:latin typeface="Arial" charset="0"/>
            </a:endParaRPr>
          </a:p>
          <a:p>
            <a:endParaRPr lang="es-AR" sz="2000" dirty="0">
              <a:latin typeface="Arial" charset="0"/>
            </a:endParaRPr>
          </a:p>
          <a:p>
            <a:endParaRPr lang="es-AR" sz="2000" dirty="0">
              <a:latin typeface="Arial" charset="0"/>
            </a:endParaRPr>
          </a:p>
          <a:p>
            <a:r>
              <a:rPr lang="es-AR" sz="2000" dirty="0">
                <a:latin typeface="Arial" charset="0"/>
              </a:rPr>
              <a:t>Nematelmintos</a:t>
            </a:r>
          </a:p>
          <a:p>
            <a:r>
              <a:rPr lang="es-AR" dirty="0">
                <a:latin typeface="Arial" charset="0"/>
              </a:rPr>
              <a:t>gusanos redondos</a:t>
            </a:r>
          </a:p>
          <a:p>
            <a:endParaRPr lang="es-AR" sz="1200" dirty="0">
              <a:latin typeface="Arial" charset="0"/>
            </a:endParaRPr>
          </a:p>
          <a:p>
            <a:r>
              <a:rPr lang="es-AR" sz="1200" dirty="0" err="1">
                <a:latin typeface="Arial" charset="0"/>
              </a:rPr>
              <a:t>Acanthocephala</a:t>
            </a:r>
            <a:endParaRPr lang="es-ES" sz="1200" dirty="0">
              <a:latin typeface="Arial" charset="0"/>
            </a:endParaRPr>
          </a:p>
        </p:txBody>
      </p:sp>
      <p:sp>
        <p:nvSpPr>
          <p:cNvPr id="80906" name="Text Box 11"/>
          <p:cNvSpPr txBox="1">
            <a:spLocks noChangeArrowheads="1"/>
          </p:cNvSpPr>
          <p:nvPr/>
        </p:nvSpPr>
        <p:spPr bwMode="auto">
          <a:xfrm>
            <a:off x="4585310" y="1928802"/>
            <a:ext cx="2200346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AR" sz="2000" dirty="0" err="1">
                <a:latin typeface="Arial" charset="0"/>
              </a:rPr>
              <a:t>Cestode</a:t>
            </a:r>
            <a:endParaRPr lang="es-AR" sz="2000" dirty="0">
              <a:latin typeface="Arial" charset="0"/>
            </a:endParaRPr>
          </a:p>
          <a:p>
            <a:r>
              <a:rPr lang="es-AR" dirty="0">
                <a:latin typeface="Arial" charset="0"/>
              </a:rPr>
              <a:t>segmentados</a:t>
            </a:r>
          </a:p>
          <a:p>
            <a:endParaRPr lang="es-AR" sz="1200" dirty="0">
              <a:latin typeface="Arial" charset="0"/>
            </a:endParaRPr>
          </a:p>
          <a:p>
            <a:endParaRPr lang="es-AR" sz="1200" dirty="0">
              <a:latin typeface="Arial" charset="0"/>
            </a:endParaRPr>
          </a:p>
          <a:p>
            <a:r>
              <a:rPr lang="es-AR" sz="1200" dirty="0" err="1">
                <a:latin typeface="Arial" charset="0"/>
              </a:rPr>
              <a:t>Trematode</a:t>
            </a:r>
            <a:r>
              <a:rPr lang="es-AR" sz="1200" dirty="0">
                <a:latin typeface="Arial" charset="0"/>
              </a:rPr>
              <a:t> (no segmentados)</a:t>
            </a:r>
            <a:endParaRPr lang="es-ES" sz="1200" dirty="0">
              <a:latin typeface="Arial" charset="0"/>
            </a:endParaRPr>
          </a:p>
        </p:txBody>
      </p:sp>
      <p:sp>
        <p:nvSpPr>
          <p:cNvPr id="80916" name="Line 23"/>
          <p:cNvSpPr>
            <a:spLocks noChangeShapeType="1"/>
          </p:cNvSpPr>
          <p:nvPr/>
        </p:nvSpPr>
        <p:spPr bwMode="auto">
          <a:xfrm>
            <a:off x="2227856" y="2357430"/>
            <a:ext cx="0" cy="2520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0917" name="Line 24"/>
          <p:cNvSpPr>
            <a:spLocks noChangeShapeType="1"/>
          </p:cNvSpPr>
          <p:nvPr/>
        </p:nvSpPr>
        <p:spPr bwMode="auto">
          <a:xfrm>
            <a:off x="1580156" y="3210279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0918" name="Line 25"/>
          <p:cNvSpPr>
            <a:spLocks noChangeShapeType="1"/>
          </p:cNvSpPr>
          <p:nvPr/>
        </p:nvSpPr>
        <p:spPr bwMode="auto">
          <a:xfrm>
            <a:off x="4509106" y="1976848"/>
            <a:ext cx="0" cy="116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0919" name="Line 26"/>
          <p:cNvSpPr>
            <a:spLocks noChangeShapeType="1"/>
          </p:cNvSpPr>
          <p:nvPr/>
        </p:nvSpPr>
        <p:spPr bwMode="auto">
          <a:xfrm>
            <a:off x="4013806" y="2571744"/>
            <a:ext cx="495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Box 11"/>
          <p:cNvSpPr txBox="1">
            <a:spLocks noChangeArrowheads="1"/>
          </p:cNvSpPr>
          <p:nvPr/>
        </p:nvSpPr>
        <p:spPr bwMode="auto">
          <a:xfrm>
            <a:off x="6442698" y="1935296"/>
            <a:ext cx="198695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AR" sz="2000" i="1" dirty="0" err="1">
                <a:solidFill>
                  <a:schemeClr val="accent2"/>
                </a:solidFill>
                <a:latin typeface="Arial" charset="0"/>
              </a:rPr>
              <a:t>Taenia</a:t>
            </a:r>
            <a:r>
              <a:rPr lang="es-AR" sz="2000" i="1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s-AR" sz="2000" i="1" dirty="0" err="1">
                <a:solidFill>
                  <a:schemeClr val="accent2"/>
                </a:solidFill>
                <a:latin typeface="Arial" charset="0"/>
              </a:rPr>
              <a:t>saginata</a:t>
            </a:r>
            <a:endParaRPr lang="es-AR" sz="2000" i="1" dirty="0">
              <a:solidFill>
                <a:schemeClr val="accent2"/>
              </a:solidFill>
              <a:latin typeface="Arial" charset="0"/>
            </a:endParaRPr>
          </a:p>
          <a:p>
            <a:r>
              <a:rPr lang="es-AR" sz="2000" i="1" dirty="0" err="1">
                <a:solidFill>
                  <a:schemeClr val="accent2"/>
                </a:solidFill>
                <a:latin typeface="Arial" charset="0"/>
              </a:rPr>
              <a:t>Taenia</a:t>
            </a:r>
            <a:r>
              <a:rPr lang="es-AR" sz="2000" i="1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s-AR" sz="2000" i="1" dirty="0" err="1">
                <a:solidFill>
                  <a:schemeClr val="accent2"/>
                </a:solidFill>
                <a:latin typeface="Arial" charset="0"/>
              </a:rPr>
              <a:t>solium</a:t>
            </a:r>
            <a:endParaRPr lang="es-AR" sz="2000" i="1" dirty="0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30" name="Text Box 11"/>
          <p:cNvSpPr txBox="1">
            <a:spLocks noChangeArrowheads="1"/>
          </p:cNvSpPr>
          <p:nvPr/>
        </p:nvSpPr>
        <p:spPr bwMode="auto">
          <a:xfrm>
            <a:off x="4656748" y="3714752"/>
            <a:ext cx="285046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AR" sz="2000" i="1" dirty="0" err="1">
                <a:solidFill>
                  <a:schemeClr val="accent2"/>
                </a:solidFill>
                <a:latin typeface="Arial" charset="0"/>
              </a:rPr>
              <a:t>Ascaris</a:t>
            </a:r>
            <a:r>
              <a:rPr lang="es-AR" sz="2000" i="1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s-AR" sz="2000" i="1" dirty="0" err="1">
                <a:solidFill>
                  <a:schemeClr val="accent2"/>
                </a:solidFill>
                <a:latin typeface="Arial" charset="0"/>
              </a:rPr>
              <a:t>lumbricoides</a:t>
            </a:r>
            <a:endParaRPr lang="es-AR" sz="2000" i="1" dirty="0">
              <a:solidFill>
                <a:schemeClr val="accent2"/>
              </a:solidFill>
              <a:latin typeface="Arial" charset="0"/>
            </a:endParaRPr>
          </a:p>
          <a:p>
            <a:r>
              <a:rPr lang="es-AR" sz="2000" i="1" dirty="0" err="1">
                <a:solidFill>
                  <a:schemeClr val="accent2"/>
                </a:solidFill>
                <a:latin typeface="Arial" charset="0"/>
              </a:rPr>
              <a:t>Enterobius</a:t>
            </a:r>
            <a:r>
              <a:rPr lang="es-AR" sz="2000" i="1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s-AR" sz="2000" i="1" dirty="0" err="1">
                <a:solidFill>
                  <a:schemeClr val="accent2"/>
                </a:solidFill>
                <a:latin typeface="Arial" charset="0"/>
              </a:rPr>
              <a:t>vermicularis</a:t>
            </a:r>
            <a:endParaRPr lang="es-AR" sz="2000" i="1" dirty="0">
              <a:solidFill>
                <a:schemeClr val="accent2"/>
              </a:solidFill>
              <a:latin typeface="Arial" charset="0"/>
            </a:endParaRPr>
          </a:p>
          <a:p>
            <a:r>
              <a:rPr lang="es-AR" sz="2000" i="1" dirty="0">
                <a:solidFill>
                  <a:schemeClr val="accent2"/>
                </a:solidFill>
                <a:latin typeface="Arial" charset="0"/>
              </a:rPr>
              <a:t>Thrichinella spiralis</a:t>
            </a:r>
          </a:p>
        </p:txBody>
      </p:sp>
      <p:sp>
        <p:nvSpPr>
          <p:cNvPr id="34" name="Line 25"/>
          <p:cNvSpPr>
            <a:spLocks noChangeShapeType="1"/>
          </p:cNvSpPr>
          <p:nvPr/>
        </p:nvSpPr>
        <p:spPr bwMode="auto">
          <a:xfrm>
            <a:off x="6357950" y="2009277"/>
            <a:ext cx="0" cy="540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7" name="Line 25"/>
          <p:cNvSpPr>
            <a:spLocks noChangeShapeType="1"/>
          </p:cNvSpPr>
          <p:nvPr/>
        </p:nvSpPr>
        <p:spPr bwMode="auto">
          <a:xfrm>
            <a:off x="4585310" y="3786190"/>
            <a:ext cx="0" cy="900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0385" y="152400"/>
            <a:ext cx="7497763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1619" name="Text Box 4"/>
          <p:cNvSpPr txBox="1">
            <a:spLocks noChangeArrowheads="1"/>
          </p:cNvSpPr>
          <p:nvPr/>
        </p:nvSpPr>
        <p:spPr bwMode="auto">
          <a:xfrm>
            <a:off x="6591337" y="5862638"/>
            <a:ext cx="3267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AR" b="1" i="1" dirty="0" err="1">
                <a:solidFill>
                  <a:srgbClr val="333399"/>
                </a:solidFill>
                <a:latin typeface="Arial" charset="0"/>
              </a:rPr>
              <a:t>Ascaris</a:t>
            </a:r>
            <a:r>
              <a:rPr lang="es-AR" b="1" i="1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es-AR" b="1" i="1" dirty="0" err="1">
                <a:solidFill>
                  <a:srgbClr val="333399"/>
                </a:solidFill>
                <a:latin typeface="Arial" charset="0"/>
              </a:rPr>
              <a:t>lumbricoides</a:t>
            </a:r>
            <a:endParaRPr lang="es-ES" b="1" i="1" dirty="0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111620" name="Text Box 5"/>
          <p:cNvSpPr txBox="1">
            <a:spLocks noChangeArrowheads="1"/>
          </p:cNvSpPr>
          <p:nvPr/>
        </p:nvSpPr>
        <p:spPr bwMode="auto">
          <a:xfrm>
            <a:off x="1146175" y="2925763"/>
            <a:ext cx="10223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Arial" charset="0"/>
              </a:rPr>
              <a:t>Loos cycle</a:t>
            </a:r>
          </a:p>
        </p:txBody>
      </p:sp>
      <p:sp>
        <p:nvSpPr>
          <p:cNvPr id="111621" name="Line 7"/>
          <p:cNvSpPr>
            <a:spLocks noChangeShapeType="1"/>
          </p:cNvSpPr>
          <p:nvPr/>
        </p:nvSpPr>
        <p:spPr bwMode="auto">
          <a:xfrm>
            <a:off x="2133600" y="3086100"/>
            <a:ext cx="342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325" y="1643063"/>
            <a:ext cx="4481513" cy="456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5 CuadroTexto"/>
          <p:cNvSpPr txBox="1">
            <a:spLocks noChangeArrowheads="1"/>
          </p:cNvSpPr>
          <p:nvPr/>
        </p:nvSpPr>
        <p:spPr bwMode="auto">
          <a:xfrm>
            <a:off x="3052763" y="500042"/>
            <a:ext cx="329769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i="1">
                <a:latin typeface="Arial" pitchFamily="34" charset="0"/>
                <a:cs typeface="Arial" pitchFamily="34" charset="0"/>
              </a:rPr>
              <a:t>Ascaris lumbricoides</a:t>
            </a:r>
          </a:p>
        </p:txBody>
      </p:sp>
      <p:pic>
        <p:nvPicPr>
          <p:cNvPr id="1229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56275" y="1647825"/>
            <a:ext cx="3009900" cy="202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32463" y="3803650"/>
            <a:ext cx="30480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1485</TotalTime>
  <Words>1443</Words>
  <Application>Microsoft Macintosh PowerPoint</Application>
  <PresentationFormat>Presentación en pantalla (4:3)</PresentationFormat>
  <Paragraphs>178</Paragraphs>
  <Slides>27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2" baseType="lpstr">
      <vt:lpstr>Arial</vt:lpstr>
      <vt:lpstr>Calibri</vt:lpstr>
      <vt:lpstr>Symbol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eserra</dc:creator>
  <cp:lastModifiedBy>Esteban Serra</cp:lastModifiedBy>
  <cp:revision>29</cp:revision>
  <dcterms:created xsi:type="dcterms:W3CDTF">2012-05-17T01:36:32Z</dcterms:created>
  <dcterms:modified xsi:type="dcterms:W3CDTF">2019-10-17T18:50:55Z</dcterms:modified>
</cp:coreProperties>
</file>