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60" r:id="rId5"/>
    <p:sldId id="310" r:id="rId6"/>
    <p:sldId id="262" r:id="rId7"/>
    <p:sldId id="263" r:id="rId8"/>
    <p:sldId id="264" r:id="rId9"/>
    <p:sldId id="311" r:id="rId10"/>
    <p:sldId id="266" r:id="rId11"/>
    <p:sldId id="268" r:id="rId12"/>
    <p:sldId id="314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304" r:id="rId23"/>
    <p:sldId id="277" r:id="rId24"/>
    <p:sldId id="280" r:id="rId25"/>
    <p:sldId id="281" r:id="rId26"/>
    <p:sldId id="312" r:id="rId27"/>
    <p:sldId id="283" r:id="rId28"/>
    <p:sldId id="284" r:id="rId29"/>
    <p:sldId id="285" r:id="rId30"/>
    <p:sldId id="286" r:id="rId31"/>
    <p:sldId id="306" r:id="rId32"/>
    <p:sldId id="308" r:id="rId33"/>
    <p:sldId id="287" r:id="rId34"/>
    <p:sldId id="288" r:id="rId35"/>
    <p:sldId id="305" r:id="rId36"/>
    <p:sldId id="289" r:id="rId37"/>
    <p:sldId id="318" r:id="rId38"/>
    <p:sldId id="316" r:id="rId39"/>
    <p:sldId id="290" r:id="rId40"/>
    <p:sldId id="317" r:id="rId41"/>
    <p:sldId id="291" r:id="rId42"/>
    <p:sldId id="320" r:id="rId43"/>
    <p:sldId id="292" r:id="rId44"/>
    <p:sldId id="321" r:id="rId45"/>
    <p:sldId id="325" r:id="rId46"/>
    <p:sldId id="326" r:id="rId47"/>
    <p:sldId id="327" r:id="rId48"/>
    <p:sldId id="293" r:id="rId49"/>
    <p:sldId id="294" r:id="rId50"/>
    <p:sldId id="296" r:id="rId51"/>
    <p:sldId id="313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28" r:id="rId60"/>
    <p:sldId id="329" r:id="rId61"/>
    <p:sldId id="330" r:id="rId62"/>
    <p:sldId id="331" r:id="rId63"/>
    <p:sldId id="332" r:id="rId64"/>
    <p:sldId id="333" r:id="rId65"/>
  </p:sldIdLst>
  <p:sldSz cx="9144000" cy="6858000" type="screen4x3"/>
  <p:notesSz cx="6858000" cy="9144000"/>
  <p:custShowLst>
    <p:custShow name="Presentación personalizada 1" id="0">
      <p:sldLst>
        <p:sld r:id="rId58"/>
      </p:sldLst>
    </p:custShow>
  </p:custShow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E8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90" autoAdjust="0"/>
  </p:normalViewPr>
  <p:slideViewPr>
    <p:cSldViewPr>
      <p:cViewPr varScale="1">
        <p:scale>
          <a:sx n="83" d="100"/>
          <a:sy n="83" d="100"/>
        </p:scale>
        <p:origin x="-14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74D3A-F9E6-4185-BD4C-B79BF0D4B460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6241A-F9B4-48A9-BF31-6DD78FB5C8C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4261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8A0EE-7435-4C81-BDAA-FFC0E6166DB7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EA208-A507-411D-830A-B1EAFDA3D3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7040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EA208-A507-411D-830A-B1EAFDA3D382}" type="slidenum">
              <a:rPr lang="es-AR" smtClean="0"/>
              <a:pPr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18167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EA208-A507-411D-830A-B1EAFDA3D382}" type="slidenum">
              <a:rPr lang="es-AR" smtClean="0"/>
              <a:pPr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4715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9F07C8-371C-4FF5-923A-43DD7B09FC2C}" type="datetimeFigureOut">
              <a:rPr lang="es-AR" smtClean="0"/>
              <a:pPr/>
              <a:t>25/8/2019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2DBC47-0EB4-4005-9D06-4F6B1FDEABB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1196752"/>
            <a:ext cx="730841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/>
              <a:t>RESPUESTA INMUNE E INFLAMACIÓN</a:t>
            </a:r>
          </a:p>
          <a:p>
            <a:endParaRPr lang="es-AR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s-A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AR" sz="2000" dirty="0" smtClean="0"/>
              <a:t>Componentes </a:t>
            </a:r>
            <a:r>
              <a:rPr lang="es-AR" sz="2000" dirty="0"/>
              <a:t>del sistema inmune. Reacción inflamatoria. </a:t>
            </a:r>
            <a:endParaRPr lang="es-AR" sz="2000" dirty="0" smtClean="0"/>
          </a:p>
          <a:p>
            <a:r>
              <a:rPr lang="es-AR" sz="2000" dirty="0" smtClean="0"/>
              <a:t>Inflamación </a:t>
            </a:r>
            <a:r>
              <a:rPr lang="es-AR" sz="2000" dirty="0"/>
              <a:t>aguda y crónica. Síndromes de </a:t>
            </a:r>
            <a:r>
              <a:rPr lang="es-AR" sz="2000" dirty="0" smtClean="0"/>
              <a:t>inmunodeficiencia </a:t>
            </a:r>
          </a:p>
          <a:p>
            <a:r>
              <a:rPr lang="es-AR" sz="2000" dirty="0" smtClean="0"/>
              <a:t>(SIDA)</a:t>
            </a:r>
            <a:endParaRPr lang="es-AR" sz="2000" dirty="0"/>
          </a:p>
          <a:p>
            <a:endParaRPr lang="es-A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92129" y="836712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Los monocitos se producen en la médula ósea y liberados a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dirty="0">
                <a:latin typeface="Calibri" pitchFamily="34" charset="0"/>
                <a:cs typeface="Calibri" pitchFamily="34" charset="0"/>
              </a:rPr>
              <a:t>la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circulación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Los monocitos migran a los tejidos durante la lesión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. </a:t>
            </a:r>
            <a:endParaRPr lang="es-AR" dirty="0">
              <a:latin typeface="Calibri" pitchFamily="34" charset="0"/>
              <a:cs typeface="Calibri" pitchFamily="34" charset="0"/>
            </a:endParaRPr>
          </a:p>
          <a:p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macrófagos son células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fagocíticas</a:t>
            </a:r>
            <a:r>
              <a:rPr lang="es-AR" dirty="0">
                <a:latin typeface="Calibri" pitchFamily="34" charset="0"/>
                <a:cs typeface="Calibri" pitchFamily="34" charset="0"/>
              </a:rPr>
              <a:t> 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que engloban y </a:t>
            </a:r>
            <a:r>
              <a:rPr lang="es-AR" dirty="0">
                <a:latin typeface="Calibri" pitchFamily="34" charset="0"/>
                <a:cs typeface="Calibri" pitchFamily="34" charset="0"/>
              </a:rPr>
              <a:t>destruyen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células</a:t>
            </a:r>
            <a:r>
              <a:rPr lang="es-AR" dirty="0">
                <a:latin typeface="Calibri" pitchFamily="34" charset="0"/>
                <a:cs typeface="Calibri" pitchFamily="34" charset="0"/>
              </a:rPr>
              <a:t>, partículas y residuos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Cuando </a:t>
            </a:r>
            <a:r>
              <a:rPr lang="es-AR" dirty="0">
                <a:latin typeface="Calibri" pitchFamily="34" charset="0"/>
                <a:cs typeface="Calibri" pitchFamily="34" charset="0"/>
              </a:rPr>
              <a:t>los macrófagos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captan </a:t>
            </a:r>
            <a:r>
              <a:rPr lang="es-AR" dirty="0">
                <a:latin typeface="Calibri" pitchFamily="34" charset="0"/>
                <a:cs typeface="Calibri" pitchFamily="34" charset="0"/>
              </a:rPr>
              <a:t>un organismo extraño o partícula, se llevan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la porción antigénica de lo que han digerido y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lo presentan </a:t>
            </a:r>
            <a:r>
              <a:rPr lang="es-AR" dirty="0">
                <a:latin typeface="Calibri" pitchFamily="34" charset="0"/>
                <a:cs typeface="Calibri" pitchFamily="34" charset="0"/>
              </a:rPr>
              <a:t>en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su superficie celular utilizando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el MHC </a:t>
            </a:r>
            <a:r>
              <a:rPr lang="es-AR" dirty="0">
                <a:latin typeface="Calibri" pitchFamily="34" charset="0"/>
                <a:cs typeface="Calibri" pitchFamily="34" charset="0"/>
              </a:rPr>
              <a:t>II.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macrófagos que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presentan antígenos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extraños en el MHC II se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llaman células presentadoras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de antígeno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(APC</a:t>
            </a:r>
            <a:r>
              <a:rPr lang="es-AR" dirty="0">
                <a:latin typeface="Calibri" pitchFamily="34" charset="0"/>
                <a:cs typeface="Calibri" pitchFamily="34" charset="0"/>
              </a:rPr>
              <a:t>).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AR" dirty="0">
                <a:latin typeface="Calibri" pitchFamily="34" charset="0"/>
                <a:cs typeface="Calibri" pitchFamily="34" charset="0"/>
              </a:rPr>
              <a:t>antígeno presentado sobre la superficie de los macrófagos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puede  ser </a:t>
            </a:r>
            <a:r>
              <a:rPr lang="es-AR" dirty="0">
                <a:latin typeface="Calibri" pitchFamily="34" charset="0"/>
                <a:cs typeface="Calibri" pitchFamily="34" charset="0"/>
              </a:rPr>
              <a:t>reconocidos por los linfocitos específicos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llamados T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helper</a:t>
            </a:r>
            <a:r>
              <a:rPr lang="es-AR" dirty="0">
                <a:latin typeface="Calibri" pitchFamily="34" charset="0"/>
                <a:cs typeface="Calibri" pitchFamily="34" charset="0"/>
              </a:rPr>
              <a:t>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dirty="0">
                <a:latin typeface="Calibri" pitchFamily="34" charset="0"/>
                <a:cs typeface="Calibri" pitchFamily="34" charset="0"/>
              </a:rPr>
              <a:t>Los macrófagos también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producen </a:t>
            </a:r>
            <a:r>
              <a:rPr lang="es-AR" dirty="0" err="1" smtClean="0">
                <a:latin typeface="Calibri" pitchFamily="34" charset="0"/>
                <a:cs typeface="Calibri" pitchFamily="34" charset="0"/>
              </a:rPr>
              <a:t>citocinas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 que participan en la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reacción inflamatoria.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7664" y="260648"/>
            <a:ext cx="2945615" cy="369332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MONOCITOS y MACRÓFAGOS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6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enomasur.com/BCH/BCH_libro/imagenescap_8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94926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2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825" y="332656"/>
            <a:ext cx="784066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76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ere\Dropbox\tere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79"/>
            <a:ext cx="6386687" cy="62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181247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ACCIÓN EFECTORA DE LOS MACRÓFAGOS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39093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2976" y="857232"/>
            <a:ext cx="7758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Derivados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células madre en la médula ósea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 Representan 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un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20 - 25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% de todas las células blancas de la sangre (leucocitos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Dos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tipos diferentes de leucocitos se encuentran en el cuerpo humano: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los linfocitos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T y 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linfocitos B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07209" y="148570"/>
            <a:ext cx="1414298" cy="400110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LINFOCITOS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42976" y="2786058"/>
            <a:ext cx="7830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Los linfocitos T (células T</a:t>
            </a:r>
            <a:r>
              <a:rPr lang="es-A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70% de todos los linfocitos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Se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producen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médula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ósea pero maduran en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el  timo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Función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en la inmunidad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mediada por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células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Ayuda en la producción de anticuerpos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Dos subconjuntos distintos de los linfocitos T están presentes: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Células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helper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y células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T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citotóxicas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045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14414" y="1714488"/>
            <a:ext cx="77415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Expresan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un grupo de proteínas únicas en su superficie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llamada CD4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CD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significa "grupo de diferenciación" y es un medio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identificación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linfocitos.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Las células T se activan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con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antígenos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extraños presentado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en la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superficie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las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CPA.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Una vez activado, las células T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producen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citocinas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que estimulan la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la actividad de los macrófagos, células T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citotóxicas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y células NK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Las células T colaboradoras interactúan con los linfocitos B para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estimular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su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diferenciación  y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eventual producción de anticuerpos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85852" y="642918"/>
            <a:ext cx="2502736" cy="400110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LINFOCITOS  T HELPER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867921" cy="61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48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85852" y="571480"/>
            <a:ext cx="2749151" cy="369332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LINFOCITOS T CITOTÓXICOS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51112" y="1571612"/>
            <a:ext cx="77786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Las células T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citotóxicas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: 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Expresar proteína CD8 en su superficie celular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Las células T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citotóxicas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son "activados" por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citocinas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de los linfocitos T colaboradores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Las células T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citotóxicas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pueden reconocen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y unirse al antígeno extraño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presentado en el MHC I de las células infectadas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Las células T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citotóxicas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destruyen directamente las células huésped infectadas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mediante la liberación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citocinas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citotóxicas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, enzimas </a:t>
            </a:r>
          </a:p>
          <a:p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citolíticas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y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proteínas llamadas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perforinas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1722"/>
            <a:ext cx="6624736" cy="604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3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2000240"/>
            <a:ext cx="7814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Responsable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inmunidad humoral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Cuando los linfocitos B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encuentran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un antígeno extraño, se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unen y bajo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influencia de las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citoquinas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liberadas por las células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T, maduran 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células plasmáticas que producen anticuerpos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Una pequeña subpoblación de linfocitos B activados se diferencian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en las células B de memoria que permanecen en el cuerpo durante largos periodos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tiempo y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son capaces de reconocer y responder rápidamente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mismos antígeno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si se encuentra en una fecha posterior.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85852" y="714356"/>
            <a:ext cx="2716706" cy="369332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LINFOCITOS B O CÉLULAS B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0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7667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El sistema inmune humano está diseñado para proteger el cuerpo contra sustancias extrañas, bacterias y virus, así como de las células anormales que podrían surgir dentro del propio </a:t>
            </a:r>
            <a:r>
              <a:rPr lang="es-AR" sz="2400" dirty="0" smtClean="0"/>
              <a:t>cuerpo.</a:t>
            </a:r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78092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Entendemos por respuesta inmune todos aquellos eventos desarrollados por el sistema inmune </a:t>
            </a:r>
            <a:r>
              <a:rPr lang="es-AR" sz="2400" dirty="0" smtClean="0"/>
              <a:t>que tienen como fin </a:t>
            </a:r>
            <a:r>
              <a:rPr lang="es-AR" sz="2400" dirty="0"/>
              <a:t>defender la integridad biológica del individuo frente a cualquier agresión (</a:t>
            </a:r>
            <a:r>
              <a:rPr lang="es-AR" sz="2400" dirty="0" smtClean="0"/>
              <a:t>est</a:t>
            </a:r>
            <a:r>
              <a:rPr lang="es-AR" sz="2400" dirty="0"/>
              <a:t>í</a:t>
            </a:r>
            <a:r>
              <a:rPr lang="es-AR" sz="2400" dirty="0" smtClean="0"/>
              <a:t>mulo </a:t>
            </a:r>
            <a:r>
              <a:rPr lang="es-AR" sz="2400" dirty="0"/>
              <a:t>antigénico).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71538" y="4857760"/>
            <a:ext cx="7918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rgbClr val="C00000"/>
                </a:solidFill>
              </a:rPr>
              <a:t>La respuesta inmune  puede </a:t>
            </a:r>
            <a:r>
              <a:rPr lang="es-AR" sz="2400" b="1" dirty="0" smtClean="0">
                <a:solidFill>
                  <a:srgbClr val="C00000"/>
                </a:solidFill>
              </a:rPr>
              <a:t>ser de </a:t>
            </a:r>
            <a:r>
              <a:rPr lang="es-AR" sz="2400" b="1" dirty="0">
                <a:solidFill>
                  <a:srgbClr val="C00000"/>
                </a:solidFill>
              </a:rPr>
              <a:t>tipo inespecífica o </a:t>
            </a:r>
            <a:endParaRPr lang="es-AR" sz="2400" b="1" dirty="0" smtClean="0">
              <a:solidFill>
                <a:srgbClr val="C00000"/>
              </a:solidFill>
            </a:endParaRPr>
          </a:p>
          <a:p>
            <a:r>
              <a:rPr lang="es-AR" sz="2400" b="1" dirty="0" smtClean="0">
                <a:solidFill>
                  <a:srgbClr val="C00000"/>
                </a:solidFill>
              </a:rPr>
              <a:t>innata y específica o adaptativa.</a:t>
            </a:r>
            <a:endParaRPr lang="es-A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les-cdn.formspring.me/photos/20120322/n4f6b794b8fd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885681" cy="58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6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05923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También se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llaman inmunoglobulinas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Los anticuerpos son proteínas globulares producidas por la activación de las células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B (células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plasmáticas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Los anticuerpos se unen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 los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virus, las bacterias y las toxinas para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eliminarlos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47664" y="620688"/>
            <a:ext cx="1521570" cy="369332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ANTICUERPOS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http://2.bp.blogspot.com/-8bTICMXN9gQ/TkNnNvQ3qgI/AAAAAAAAAFU/xSQIRutAQJo/s1600/Anticuerpo%255B1%25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071810"/>
            <a:ext cx="4781352" cy="357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2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970" y="714356"/>
            <a:ext cx="8194030" cy="58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41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3874" y="785795"/>
            <a:ext cx="803012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Linfocitos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que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destruyen  a los agentes extraños por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liberación de productos químicos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citotóxicos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y citoquinas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 une a las células que identifica como "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extrañas"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(por ejemplo, que han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lterado 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falta MHC I). También pueden unirse y destruir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células diana recubiertas de anticuerpo.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85852" y="214290"/>
            <a:ext cx="2860142" cy="400110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CÉLULAS NATURAL KILLER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http://epidemiologiamolecular.com/wp-content/uploads/2009/04/clip-image00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9"/>
          <a:stretch>
            <a:fillRect/>
          </a:stretch>
        </p:blipFill>
        <p:spPr bwMode="auto">
          <a:xfrm>
            <a:off x="2143108" y="2643182"/>
            <a:ext cx="5671433" cy="40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1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898" y="1049316"/>
            <a:ext cx="8106102" cy="516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85852" y="285728"/>
            <a:ext cx="1726114" cy="400110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sz="2000" dirty="0" smtClean="0"/>
              <a:t>CITOQUINAS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xmlns="" val="3956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1247269"/>
            <a:ext cx="78866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Un sistema de más de 20 proteínas plasmáticas circulantes que se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activan 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una forma de cascada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Las proteínas del complemento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pueden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ser activada por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IgM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o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IgG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que se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enlaza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un patógeno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Funciones de las proteínas del complemento activados incluyen los siguientes: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Degranulación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los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mastocitos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Lisis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celular bacteriana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Opsonización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: (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neutralización) de bacterias similares a los anticuerpos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87624" y="620688"/>
            <a:ext cx="3187091" cy="400110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SISTEMA DE COMPLEMENTO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0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928670"/>
            <a:ext cx="8085077" cy="45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90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12136" y="114896"/>
            <a:ext cx="2715230" cy="369332"/>
          </a:xfrm>
          <a:prstGeom prst="rect">
            <a:avLst/>
          </a:prstGeom>
          <a:solidFill>
            <a:srgbClr val="FFE89F"/>
          </a:solidFill>
          <a:ln>
            <a:solidFill>
              <a:srgbClr val="FFE89F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RESPUESTA INFLAMATORIA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37545" y="764704"/>
            <a:ext cx="11161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La inflamación es la respuesta de un tejido a una lesión.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reacción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inflamatoria es esencial para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limitar el proceso infeccioso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zona lesionada así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como para iniciar el proceso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 reparación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43608" y="1841242"/>
            <a:ext cx="8118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Hay cinco "signos cardinales de la inflamación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":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Rubor: 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El enrojecimiento que se produce como resultado de aumento del flujo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sanguíneo 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zona inflamada.</a:t>
            </a: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Tumor: -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Hinchazón del tejido inflamado como resultado del aumento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permeabilidad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capilar y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acumulación de líquido.</a:t>
            </a: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Calor: -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El aumento de la temperatura (calor) que se produce en el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área inflamada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como resultado de aumento del flujo sanguíneo.</a:t>
            </a: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Dolor: -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 produce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como resultado de la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estimulación de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las neuronas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sensoriales por prostaglandinas.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Pérdida de la función en los tejidos inflamados.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 descr="Click to view full size"/>
          <p:cNvSpPr>
            <a:spLocks noChangeAspect="1" noChangeArrowheads="1"/>
          </p:cNvSpPr>
          <p:nvPr/>
        </p:nvSpPr>
        <p:spPr bwMode="auto">
          <a:xfrm>
            <a:off x="1435100" y="325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2" descr="Add or remove the image from My Slides"/>
          <p:cNvSpPr>
            <a:spLocks noChangeAspect="1" noChangeArrowheads="1"/>
          </p:cNvSpPr>
          <p:nvPr/>
        </p:nvSpPr>
        <p:spPr bwMode="auto">
          <a:xfrm>
            <a:off x="1435100" y="325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3" descr="Go to slides"/>
          <p:cNvSpPr>
            <a:spLocks noChangeAspect="1" noChangeArrowheads="1"/>
          </p:cNvSpPr>
          <p:nvPr/>
        </p:nvSpPr>
        <p:spPr bwMode="auto">
          <a:xfrm>
            <a:off x="1435100" y="3251200"/>
            <a:ext cx="6096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1043608" y="332656"/>
            <a:ext cx="774035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La respuesta inflamatoria se puede dividir en dos etapas principales: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respuesta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vascular y la respuesta celular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1847017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RESPUESTA  VASCULAR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Rápida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vasoconstricción de los vasos sanguíneos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seguida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por vasodilatación rápida.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Un aumento de la permeabilidad capilar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el área lesionada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que conduce a la inflamación y edema. Los líquidos que entran en el área de la herida  son útiles para diluir las toxinas bacterianas</a:t>
            </a:r>
          </a:p>
        </p:txBody>
      </p:sp>
    </p:spTree>
    <p:extLst>
      <p:ext uri="{BB962C8B-B14F-4D97-AF65-F5344CB8AC3E}">
        <p14:creationId xmlns:p14="http://schemas.microsoft.com/office/powerpoint/2010/main" xmlns="" val="2118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4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4" descr="mk:@MSITStore:C:\Users\Tere\Desktop\tere\FISIOPATOLGI%20A%20PARA%20FARMACIA\LIBROS%20ELECTIVA%20FARMACIA\Robbin's%20Basic%20Pathology%208th%20Ed.chm::/HTML/common/showimage.cfm@mediaisbn=9781416029731&amp;size=thumbnails&amp;figfile=s9781416029731-002-f00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773" y="227732"/>
            <a:ext cx="3958499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65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henufood.com/wp-content/uploads/2012/10/Sistema-inmune-Capitulo-I-0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9324157" cy="58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10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8028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RESPUESTA CELULAR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Fagocíticas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: Los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leucocitos son atraídos a la zona lesionada por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determinadas sustancias bacterianas, así como por los desechos celulares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y citoquinas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quimiotácticas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Cuando el fluido sale de los capilares, la viscosidad de la sangre aumenta y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leucocitos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se adhieren 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las paredes de los capilares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Otras células blancas de la sangre, como los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eosinófilos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y basófilos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también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llegan a la zona lesionada y liberan sustancias como la histamina,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que favorecen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reacción inflamatoria.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monocitos también entran en los tejidos inflamados donde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maduran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macrófagos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fagocíticos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Las citoquinas tales como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interleuquinas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y el factor de necrosis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tumoral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r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efuerzan la respuesta inflamatoria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4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k:@MSITStore:C:\Users\Tere\Desktop\tere\FISIOPATOLGI%20A%20PARA%20FARMACIA\LIBROS%20ELECTIVA%20FARMACIA\Robbin's%20Basic%20Pathology%208th%20Ed.chm::/HTML/common/showimage.cfm@mediaisbn=9781416029731&amp;size=thumbnails&amp;figfile=s9781416029731-002-f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920880" cy="50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8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3" y="95250"/>
            <a:ext cx="49434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09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1500174"/>
            <a:ext cx="7614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La inflamación crónica es la inflamación de duración prolongada (semanas a meses o años) en la que la inflamación activa, lesión tisular y la cicatrización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proceden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simultáneamente.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inflamación crónica se caracteriza por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La infiltración con células mononucleares,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incluyendo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linfocitos, macrófagos,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injuria tisular, 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provocada en gran parte por los productos de la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reparación de las células,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que implican la proliferación de nuevos vasos (angiogénesis) y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fibrosis 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85852" y="357166"/>
            <a:ext cx="2706638" cy="400110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INFLAMACIÓN CRÓNICA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k:@MSITStore:C:\Users\Tere\Desktop\tere\FISIOPATOLGI%20A%20PARA%20FARMACIA\LIBROS%20ELECTIVA%20FARMACIA\Robbin's%20Basic%20Pathology%208th%20Ed.chm::/HTML/common/showimage.cfm@mediaisbn=9781416029731&amp;size=thumbnails&amp;figfile=s9781416029731-002-f0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0" y="95250"/>
            <a:ext cx="4191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7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2000240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Una reacción de hipersensibilidad es una respuesta inmune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aumentada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y anormal.</a:t>
            </a: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Las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reacciones de hipersensibilidad pueden ocurrir inmediatamente o demorar de uno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 varios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días.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Reacciones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hipersensibilidad se refiere 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una reacción alérgica a una determinada sustancia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denominada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alérgeno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42976" y="571480"/>
            <a:ext cx="3948645" cy="400110"/>
          </a:xfrm>
          <a:prstGeom prst="rect">
            <a:avLst/>
          </a:prstGeom>
          <a:solidFill>
            <a:srgbClr val="FFE89F"/>
          </a:solidFill>
          <a:ln>
            <a:solidFill>
              <a:srgbClr val="FFE89F"/>
            </a:solidFill>
          </a:ln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REACCIONES DE HIPERSENSIBILIDAD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548680"/>
            <a:ext cx="90730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rgbClr val="FF0000"/>
                </a:solidFill>
              </a:rPr>
              <a:t>Reacción tipo I de hipersensibilidad</a:t>
            </a:r>
          </a:p>
          <a:p>
            <a:endParaRPr lang="es-AR" sz="2000" dirty="0"/>
          </a:p>
          <a:p>
            <a:r>
              <a:rPr lang="es-AR" sz="2000" dirty="0"/>
              <a:t>• </a:t>
            </a:r>
            <a:r>
              <a:rPr lang="es-AR" sz="2000" dirty="0" smtClean="0"/>
              <a:t>Reacciones </a:t>
            </a:r>
            <a:r>
              <a:rPr lang="es-AR" sz="2000" dirty="0"/>
              <a:t>de hipersensibilidad inmediata que se producen cuando un </a:t>
            </a:r>
            <a:endParaRPr lang="es-AR" sz="2000" dirty="0" smtClean="0"/>
          </a:p>
          <a:p>
            <a:r>
              <a:rPr lang="es-AR" sz="2000" dirty="0" smtClean="0"/>
              <a:t>Alérgeno se </a:t>
            </a:r>
            <a:r>
              <a:rPr lang="es-AR" sz="2000" dirty="0"/>
              <a:t>une a los anticuerpos </a:t>
            </a:r>
            <a:r>
              <a:rPr lang="es-AR" sz="2000" dirty="0" err="1"/>
              <a:t>IgE</a:t>
            </a:r>
            <a:r>
              <a:rPr lang="es-AR" sz="2000" dirty="0"/>
              <a:t> </a:t>
            </a:r>
            <a:r>
              <a:rPr lang="es-AR" sz="2000" dirty="0" smtClean="0"/>
              <a:t>específicos,  los que </a:t>
            </a:r>
            <a:r>
              <a:rPr lang="es-AR" sz="2000" dirty="0"/>
              <a:t>se unen a la </a:t>
            </a:r>
            <a:endParaRPr lang="es-AR" sz="2000" dirty="0" smtClean="0"/>
          </a:p>
          <a:p>
            <a:r>
              <a:rPr lang="es-AR" sz="2000" dirty="0" smtClean="0"/>
              <a:t>superficie de </a:t>
            </a:r>
            <a:r>
              <a:rPr lang="es-AR" sz="2000" dirty="0" err="1" smtClean="0"/>
              <a:t>mastocito</a:t>
            </a:r>
            <a:r>
              <a:rPr lang="es-AR" sz="2000" dirty="0" smtClean="0"/>
              <a:t> y liberan mediadores inflamatorios </a:t>
            </a:r>
            <a:r>
              <a:rPr lang="es-AR" sz="2000" dirty="0"/>
              <a:t>en</a:t>
            </a:r>
          </a:p>
          <a:p>
            <a:r>
              <a:rPr lang="es-AR" sz="2000" dirty="0"/>
              <a:t>los tejidos. </a:t>
            </a:r>
            <a:endParaRPr lang="es-AR" sz="2000" dirty="0" smtClean="0"/>
          </a:p>
          <a:p>
            <a:endParaRPr lang="es-AR" sz="2000" dirty="0"/>
          </a:p>
          <a:p>
            <a:r>
              <a:rPr lang="es-AR" sz="2000" dirty="0" smtClean="0"/>
              <a:t>• </a:t>
            </a:r>
            <a:r>
              <a:rPr lang="es-AR" sz="2000" dirty="0"/>
              <a:t>Ejemplos </a:t>
            </a:r>
            <a:r>
              <a:rPr lang="es-AR" sz="2000" dirty="0" smtClean="0"/>
              <a:t>de </a:t>
            </a:r>
            <a:r>
              <a:rPr lang="es-AR" sz="2000" dirty="0"/>
              <a:t>hipersensibilidad de tipo </a:t>
            </a:r>
            <a:r>
              <a:rPr lang="es-AR" sz="2000" dirty="0" smtClean="0"/>
              <a:t>I:</a:t>
            </a:r>
            <a:endParaRPr lang="es-AR" sz="2000" dirty="0"/>
          </a:p>
          <a:p>
            <a:r>
              <a:rPr lang="es-AR" sz="2000" dirty="0" smtClean="0"/>
              <a:t>dermatitis atópica,  alergias </a:t>
            </a:r>
            <a:r>
              <a:rPr lang="es-AR" sz="2000" dirty="0"/>
              <a:t>a los alimentos y la rinitis alérgica</a:t>
            </a:r>
            <a:r>
              <a:rPr lang="es-AR" sz="2000" dirty="0" smtClean="0"/>
              <a:t>.</a:t>
            </a:r>
          </a:p>
          <a:p>
            <a:endParaRPr lang="es-AR" sz="2000" dirty="0"/>
          </a:p>
          <a:p>
            <a:r>
              <a:rPr lang="es-AR" sz="2000" dirty="0"/>
              <a:t>• Un tipo muy grave reacción de hipersensibilidad que se presenta con</a:t>
            </a:r>
          </a:p>
          <a:p>
            <a:r>
              <a:rPr lang="es-AR" sz="2000" dirty="0"/>
              <a:t>anafilaxia</a:t>
            </a:r>
          </a:p>
        </p:txBody>
      </p:sp>
    </p:spTree>
    <p:extLst>
      <p:ext uri="{BB962C8B-B14F-4D97-AF65-F5344CB8AC3E}">
        <p14:creationId xmlns:p14="http://schemas.microsoft.com/office/powerpoint/2010/main" xmlns="" val="4814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8006723" cy="53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57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679399" cy="575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58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3874" y="928670"/>
            <a:ext cx="80301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Reacciones de hipersensibilidad de Tipo II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Reacciones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que involucran a los anticuerpos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IgG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 o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IgM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y atacan 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a antígenos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superficie de las células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 unión del anticuerpo al antígeno conduce a la activación del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complemento y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subsiguiente destrucción de la célula a través de la lisis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Ejemplos de reacciones de hipersensibilidad de tipo II incluyen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enfermedad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hemolítica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del recién nacido que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 produce cuando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sangre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madre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y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del bebé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incompatibles.</a:t>
            </a:r>
          </a:p>
        </p:txBody>
      </p:sp>
    </p:spTree>
    <p:extLst>
      <p:ext uri="{BB962C8B-B14F-4D97-AF65-F5344CB8AC3E}">
        <p14:creationId xmlns:p14="http://schemas.microsoft.com/office/powerpoint/2010/main" xmlns="" val="37232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uendocrinologo.com/site/images/stories/susana_scarone/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733" b="23505"/>
          <a:stretch>
            <a:fillRect/>
          </a:stretch>
        </p:blipFill>
        <p:spPr bwMode="auto">
          <a:xfrm>
            <a:off x="4786314" y="3000372"/>
            <a:ext cx="2214578" cy="37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5616" y="574283"/>
            <a:ext cx="770485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- Las </a:t>
            </a:r>
            <a:r>
              <a:rPr lang="es-AR" sz="2000" dirty="0"/>
              <a:t>células que </a:t>
            </a:r>
            <a:r>
              <a:rPr lang="es-AR" sz="2000" dirty="0" smtClean="0"/>
              <a:t>median </a:t>
            </a:r>
            <a:r>
              <a:rPr lang="es-AR" sz="2000" dirty="0"/>
              <a:t>esta respuesta inespecífica, son los PMN neutrófilos, macrófagos y células NK que son células que se caracterizan por activarse  de forma inmediata siempre que cualquier sustancia extraña </a:t>
            </a:r>
            <a:r>
              <a:rPr lang="es-AR" sz="2000" dirty="0" smtClean="0"/>
              <a:t>ingrese </a:t>
            </a:r>
            <a:r>
              <a:rPr lang="es-AR" sz="2000" dirty="0"/>
              <a:t>en el organismo, como, por </a:t>
            </a:r>
            <a:r>
              <a:rPr lang="es-AR" sz="2000" dirty="0" smtClean="0"/>
              <a:t>ejemplo, ocurre </a:t>
            </a:r>
            <a:r>
              <a:rPr lang="es-AR" sz="2000" dirty="0"/>
              <a:t>tras una herida. </a:t>
            </a:r>
            <a:endParaRPr lang="es-AR" sz="2000" dirty="0" smtClean="0"/>
          </a:p>
          <a:p>
            <a:endParaRPr lang="es-AR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129903" y="223046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- En </a:t>
            </a:r>
            <a:r>
              <a:rPr lang="es-AR" sz="2000" dirty="0"/>
              <a:t>este tipo de respuesta participa también el complemento (C´), que está formado por una gran variedad de proteínas que se encuentran en el plasma. </a:t>
            </a:r>
            <a:endParaRPr lang="es-AR" sz="2000" dirty="0" smtClean="0"/>
          </a:p>
          <a:p>
            <a:pPr marL="342900" indent="-342900">
              <a:buFontTx/>
              <a:buChar char="-"/>
            </a:pPr>
            <a:endParaRPr lang="es-AR" sz="20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6340807" y="38304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smtClean="0"/>
              <a:t>Respuesta inmune innata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xmlns="" val="38750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7151"/>
            <a:ext cx="4649316" cy="63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1071546"/>
            <a:ext cx="7814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Reacción de hipersensibilidad tipo III</a:t>
            </a: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Se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producen cuando circulan complejos antígeno-anticuerpo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y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 alojan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las paredes de un vaso sanguíneo 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en un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tejido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Los complejos inmunes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pueden activar el sistema de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complemento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y la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destrucción celular y el daño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Las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condiciones en las que las reacciones de hipersensibilidad de tipo III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suelen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presentarse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glomerulonefritis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aguda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, lupus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eritematoso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sistémico 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7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786" y="620688"/>
            <a:ext cx="410727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980" y="759147"/>
            <a:ext cx="4007532" cy="266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366" y="3356992"/>
            <a:ext cx="4619228" cy="307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56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42976" y="928670"/>
            <a:ext cx="75992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Reacción de hipersensibilidad de tipo </a:t>
            </a:r>
            <a:r>
              <a:rPr lang="es-A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IV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Una reacción de hipersensibilidad retardada que está mediada por los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linfocitos T 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CD4,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CD8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• Los linfocitos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activan con la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exposición a un antígeno extraño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Los linfocitos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activados liberan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citoquinas inflamatorias que conducen a la activación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 las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células inmunes, así como la cascada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coagulación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resultado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final es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inflamación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tejido.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Ejemplos de tipo IV reacción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hipersensibilidad: 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- tiroiditis autoinmune (Hashimoto)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- la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prueba cutánea de la tuberculosis.</a:t>
            </a:r>
          </a:p>
        </p:txBody>
      </p:sp>
    </p:spTree>
    <p:extLst>
      <p:ext uri="{BB962C8B-B14F-4D97-AF65-F5344CB8AC3E}">
        <p14:creationId xmlns:p14="http://schemas.microsoft.com/office/powerpoint/2010/main" xmlns="" val="41577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24"/>
          <a:stretch>
            <a:fillRect/>
          </a:stretch>
        </p:blipFill>
        <p:spPr bwMode="auto">
          <a:xfrm>
            <a:off x="1102329" y="299412"/>
            <a:ext cx="7595559" cy="416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2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75" b="69222"/>
          <a:stretch>
            <a:fillRect/>
          </a:stretch>
        </p:blipFill>
        <p:spPr bwMode="auto">
          <a:xfrm>
            <a:off x="500034" y="2500306"/>
            <a:ext cx="8771637" cy="1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75" b="69222"/>
          <a:stretch>
            <a:fillRect/>
          </a:stretch>
        </p:blipFill>
        <p:spPr bwMode="auto">
          <a:xfrm>
            <a:off x="571472" y="1000108"/>
            <a:ext cx="8286808" cy="94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75" b="70953"/>
          <a:stretch>
            <a:fillRect/>
          </a:stretch>
        </p:blipFill>
        <p:spPr bwMode="auto">
          <a:xfrm>
            <a:off x="500034" y="4000504"/>
            <a:ext cx="8764829" cy="88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6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50658"/>
            <a:ext cx="7571556" cy="567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36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285"/>
          <a:stretch>
            <a:fillRect/>
          </a:stretch>
        </p:blipFill>
        <p:spPr bwMode="auto">
          <a:xfrm>
            <a:off x="857224" y="785794"/>
            <a:ext cx="8764829" cy="458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34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618314"/>
            <a:ext cx="6063391" cy="461665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Calibri" pitchFamily="34" charset="0"/>
                <a:cs typeface="Calibri" pitchFamily="34" charset="0"/>
              </a:rPr>
              <a:t>Síndrome de inmunodeficiencia adquirida (HIV)</a:t>
            </a:r>
            <a:endParaRPr lang="es-A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22975" y="148478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smtClean="0">
                <a:latin typeface="Calibri" pitchFamily="34" charset="0"/>
                <a:cs typeface="Calibri" pitchFamily="34" charset="0"/>
              </a:rPr>
              <a:t>Retrovirus humano perteneciente a la familia de los </a:t>
            </a:r>
            <a:r>
              <a:rPr lang="es-AR" sz="2000" smtClean="0">
                <a:latin typeface="Calibri" pitchFamily="34" charset="0"/>
                <a:cs typeface="Calibri" pitchFamily="34" charset="0"/>
              </a:rPr>
              <a:t>lentivirus</a:t>
            </a:r>
            <a:endParaRPr lang="es-AR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22975" y="242088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El flujo de la información genética en estos virus es la inversa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 lo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que normalmente se producen en células de mamífero.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Para replicar 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células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huéspedes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infectadas, deben utilizar una enzima especial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llamada transcriptasa reversa, que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permite que el genoma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del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ARN viral se copia en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un ADN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/ ARN híbrido y luego en </a:t>
            </a:r>
            <a:r>
              <a:rPr lang="es-AR" sz="2000" dirty="0" err="1">
                <a:latin typeface="Calibri" pitchFamily="34" charset="0"/>
                <a:cs typeface="Calibri" pitchFamily="34" charset="0"/>
              </a:rPr>
              <a:t>ARNm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, que puede traducirse en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nuevas proteínas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virales por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ARN polimerasa de la célula huésped 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5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2416" y="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Está constituido por tres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capas: </a:t>
            </a:r>
          </a:p>
          <a:p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exterior es una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bicapa lipídica. </a:t>
            </a:r>
            <a:r>
              <a:rPr lang="es-AR" dirty="0">
                <a:latin typeface="Calibri" pitchFamily="34" charset="0"/>
                <a:cs typeface="Calibri" pitchFamily="34" charset="0"/>
              </a:rPr>
              <a:t>Posee 72 prolongaciones formadas por las 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glicoproteínas gp120</a:t>
            </a:r>
            <a:r>
              <a:rPr lang="es-AR" dirty="0">
                <a:latin typeface="Calibri" pitchFamily="34" charset="0"/>
                <a:cs typeface="Calibri" pitchFamily="34" charset="0"/>
              </a:rPr>
              <a:t> y 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gp41 que </a:t>
            </a:r>
            <a:r>
              <a:rPr lang="es-AR" dirty="0">
                <a:latin typeface="Calibri" pitchFamily="34" charset="0"/>
                <a:cs typeface="Calibri" pitchFamily="34" charset="0"/>
              </a:rPr>
              <a:t>actúan en el momento de la unión del virus a la célula hospedadora.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AR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capa intermedia está constituida por la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núcleo </a:t>
            </a:r>
            <a:r>
              <a:rPr lang="es-AR" dirty="0" err="1" smtClean="0">
                <a:latin typeface="Calibri" pitchFamily="34" charset="0"/>
                <a:cs typeface="Calibri" pitchFamily="34" charset="0"/>
              </a:rPr>
              <a:t>cápside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dirty="0" err="1" smtClean="0">
                <a:latin typeface="Calibri" pitchFamily="34" charset="0"/>
                <a:cs typeface="Calibri" pitchFamily="34" charset="0"/>
              </a:rPr>
              <a:t>icosaédrica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buFontTx/>
              <a:buChar char="-"/>
            </a:pPr>
            <a:endParaRPr lang="es-AR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capa interior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está </a:t>
            </a:r>
            <a:r>
              <a:rPr lang="es-AR" dirty="0">
                <a:latin typeface="Calibri" pitchFamily="34" charset="0"/>
                <a:cs typeface="Calibri" pitchFamily="34" charset="0"/>
              </a:rPr>
              <a:t>constituida por el ARN viral y la nucleoproteína. La cadena genética del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HIV </a:t>
            </a:r>
            <a:r>
              <a:rPr lang="es-AR" dirty="0">
                <a:latin typeface="Calibri" pitchFamily="34" charset="0"/>
                <a:cs typeface="Calibri" pitchFamily="34" charset="0"/>
              </a:rPr>
              <a:t>está constituida por un 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ARN de simple cadena</a:t>
            </a:r>
            <a:r>
              <a:rPr lang="es-AR" dirty="0">
                <a:latin typeface="Calibri" pitchFamily="34" charset="0"/>
                <a:cs typeface="Calibri" pitchFamily="34" charset="0"/>
              </a:rPr>
              <a:t> compuesto por dos filamentos idénticos. El ARN contiene varios genes, cada uno de los cuales codifica las diversas proteínas que el VIH necesita para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reproducirse.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73141"/>
            <a:ext cx="4019358" cy="338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39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217" y="1829966"/>
            <a:ext cx="77322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12217" y="62068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/>
              <a:t>- Las células se movilizan a dicho foco, reconocen y toman contacto con la sustancia extraña, que destruyen mediante el proceso de fagocitosis y </a:t>
            </a:r>
            <a:r>
              <a:rPr lang="es-AR" sz="2000" dirty="0" err="1"/>
              <a:t>citotoxiciadad</a:t>
            </a:r>
            <a:r>
              <a:rPr lang="es-AR" sz="2000" dirty="0"/>
              <a:t> natural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2217" y="5445224"/>
            <a:ext cx="7494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000" dirty="0">
                <a:solidFill>
                  <a:srgbClr val="2F2B20"/>
                </a:solidFill>
              </a:rPr>
              <a:t>-Probablemente la fagocitosis es el principal elemento que actúa en este tipo de respuesta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357950" y="0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/>
              <a:t>Respuesta inmune innata</a:t>
            </a:r>
          </a:p>
        </p:txBody>
      </p:sp>
    </p:spTree>
    <p:extLst>
      <p:ext uri="{BB962C8B-B14F-4D97-AF65-F5344CB8AC3E}">
        <p14:creationId xmlns:p14="http://schemas.microsoft.com/office/powerpoint/2010/main" xmlns="" val="21478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40466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- La gp120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sirve como un sitio de unión específico para las proteínas celulares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humanas denominadas CD4, presente principalmente en LT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Helper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y macrófagos.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1628800"/>
            <a:ext cx="7974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Cuando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HIV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 encuentra con un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CD4 la proteína gp120 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 une específicamente 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ella. </a:t>
            </a:r>
          </a:p>
          <a:p>
            <a:pPr marL="342900" indent="-342900">
              <a:buFontTx/>
              <a:buChar char="-"/>
            </a:pP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Esta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unión descubre la gp41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del HIV,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que ahora se incrusta en la membrana de la célula huésped.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Una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vez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producida la fusión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con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célula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huésped, el núcleo viral (que contiene el genoma del VIH) se inyecta en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células del huésped.</a:t>
            </a:r>
          </a:p>
          <a:p>
            <a:pPr marL="342900" indent="-342900">
              <a:buFontTx/>
              <a:buChar char="-"/>
            </a:pP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Dentro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la célula huésped del núcleo viral se rompe y es el genoma del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HIV queda libre para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ser replicado por la maquinaria de la célula huésped con la ayuda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transcriptasa reversa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81"/>
            <a:ext cx="42225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5766428" cy="34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07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980728"/>
            <a:ext cx="7614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Etapa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aguda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Por lo general se presenta varias semanas después de la infección con el virus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Las manifestaciones incluyen fiebre de inicio agudo, dolor de cabeza, malestar,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linfodenopatía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,  dolor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garganta y erupción cutánea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Los síntomas por lo general desaparecen dentro de unas semanas y el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paciente se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vuelve asintomático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Durante la fase de enfermedad aguda hay una reducción transitoria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en los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niveles de linfocitos CD4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+ y CD8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+.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404664"/>
            <a:ext cx="2705228" cy="369332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FASES DE LA ENFERMEDAD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9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028343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Etapa asintomática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Después de la fase aguda de la enfermedad, la mayoría de los pacientes regresan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 un período 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el que no hay síntomas de la infección. Los pacientes generalmente permanecen en una relativa buena salud durante 5 a 10 años. Este período asintomático puede ser muy variable en su duración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Durante este período hay una destrucción lenta pero persistente de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las células inmunes, en particular linfocitos CD4 +. Hacia el final de</a:t>
            </a: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este período, los niveles circulantes de linfocitos CD4 +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disminuyen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significativamente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Los niveles de linfocitos CD8 + también puede mostrar moderado</a:t>
            </a:r>
          </a:p>
        </p:txBody>
      </p:sp>
    </p:spTree>
    <p:extLst>
      <p:ext uri="{BB962C8B-B14F-4D97-AF65-F5344CB8AC3E}">
        <p14:creationId xmlns:p14="http://schemas.microsoft.com/office/powerpoint/2010/main" xmlns="" val="12323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2468" y="260648"/>
            <a:ext cx="80301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Etapa sintomática 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SIDA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Cuando los niveles circulantes de linfocitos CD4 + caen por debajo de un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Nivel crítico,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la persona infectada se convierte en sintomático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Aparecen una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serie de síntomas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bajo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el título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 Complejo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relacionado con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SIDA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ARC). Estos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síntomas incluyen fiebre,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sudoración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, diarrea 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infecciones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oportunistas.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 •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A medida que los niveles de CD4 + linfocitos siguen cayendo, los niveles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de HIV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en la sangre pueden aumentar notablemente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Los cánceres malignos también pueden aparecer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cuando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los niveles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linfocitos CD4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+ siguen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disminuyendo. El más común de ellos es el sarcoma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Kaposi,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una neoplasia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maligna que puede ocurrir en la piel, los ganglios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linfáticos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y las vísceras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>
                <a:latin typeface="Calibri" pitchFamily="34" charset="0"/>
                <a:cs typeface="Calibri" pitchFamily="34" charset="0"/>
              </a:rPr>
              <a:t>• Las manifestaciones neurológicas son frecuentes en las últimas etapas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la infección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y pueden incluir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demencia.  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5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332656"/>
            <a:ext cx="7758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Drogas para el tratamiento de paciente HIV +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Inhibidores de la transcriptasa reversa: 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zidovudine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(AZT),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didanosine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Son inhibidores competitivos de la transcriptasa reversa del virus.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Terminación del crecimiento de la cadena de ADN del virus.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Requiere la activación en el citoplasma de la célula huésped.</a:t>
            </a: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Dentro de los efectos adversos más comunes: nausea, diarrea, neuropatía periférica</a:t>
            </a: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endParaRPr lang="es-AR" sz="2000" dirty="0">
              <a:latin typeface="Calibri" pitchFamily="34" charset="0"/>
              <a:cs typeface="Calibri" pitchFamily="34" charset="0"/>
            </a:endParaRP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0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1620" y="476672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AR" sz="2000" dirty="0" smtClean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A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Inhibidores de la transcriptasa reversa  no </a:t>
            </a:r>
            <a:r>
              <a:rPr lang="es-AR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nucleósidos</a:t>
            </a:r>
            <a:r>
              <a:rPr lang="es-A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es-AR" sz="2000" dirty="0" err="1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nevirapine</a:t>
            </a:r>
            <a:r>
              <a:rPr lang="es-AR" sz="2000" dirty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AR" sz="2000" dirty="0" err="1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efavirenz</a:t>
            </a:r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0"/>
            <a:endParaRPr lang="es-AR" sz="2000" dirty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Se unen directamente a la transcriptasa reversa del virus para inhibirla</a:t>
            </a:r>
          </a:p>
          <a:p>
            <a:pPr lvl="0"/>
            <a:endParaRPr lang="es-AR" sz="2000" dirty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Efectos adversos: </a:t>
            </a:r>
            <a:r>
              <a:rPr lang="es-AR" sz="2000" dirty="0" err="1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Rash</a:t>
            </a:r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 cutáneo, nauseas, diarrea, efecto SNC</a:t>
            </a:r>
            <a:endParaRPr lang="es-AR" sz="2000" dirty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es-AR" sz="2000" dirty="0" smtClean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es-AR" sz="2000" dirty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A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Inhibidores de proteasas:</a:t>
            </a:r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es-AR" sz="2000" dirty="0" err="1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saqiunavir</a:t>
            </a:r>
            <a:r>
              <a:rPr lang="es-AR" sz="2000" dirty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AR" sz="2000" dirty="0" err="1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ritonavir</a:t>
            </a:r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0"/>
            <a:endParaRPr lang="es-AR" sz="2000" dirty="0" smtClean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Inhibe a las proteasas del virus de HIV </a:t>
            </a:r>
          </a:p>
          <a:p>
            <a:pPr lvl="0"/>
            <a:endParaRPr lang="es-AR" sz="2000" dirty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Efectos no deseados: distribución anormal de la grasa(“</a:t>
            </a:r>
            <a:r>
              <a:rPr lang="es-AR" sz="2000" dirty="0" err="1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buffalo</a:t>
            </a:r>
            <a:r>
              <a:rPr lang="es-AR" sz="2000" dirty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err="1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hump</a:t>
            </a:r>
            <a:r>
              <a:rPr lang="es-AR" sz="2000" dirty="0" smtClean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”), hiperlipidemia, diarrea disturbios gastrointestinales y parestesia</a:t>
            </a:r>
            <a:endParaRPr lang="es-AR" sz="2000" dirty="0">
              <a:solidFill>
                <a:srgbClr val="2F2B2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5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28992" y="500042"/>
            <a:ext cx="2791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latin typeface="Calibri" pitchFamily="34" charset="0"/>
                <a:cs typeface="Calibri" pitchFamily="34" charset="0"/>
              </a:rPr>
              <a:t>HISTORIA CLÍNICA</a:t>
            </a:r>
            <a:endParaRPr lang="es-A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14414" y="1428736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Mujer de 47 años de edad, ama de casa casada y con dos hijos. Con historia médica de hace 18 años de lupus eritematoso sistémico. Ella no tiene alergias conocidas. La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paciente toma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naproxeno de manera ocasional para  dolor articular y antiácido para la acidez estomacal. Ella no fuma ni bebe alcohol. Excepto por el lupus, la historia clínica de la paciente no manifiesta nada en especial.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La paciente mide 1,62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mts</a:t>
            </a:r>
            <a:r>
              <a:rPr lang="es-AR" dirty="0">
                <a:latin typeface="Calibri" pitchFamily="34" charset="0"/>
                <a:cs typeface="Calibri" pitchFamily="34" charset="0"/>
              </a:rPr>
              <a:t>, pesa 46 kg con una disminución del peso de 10 kg desde su último examen físico hace cerca de 1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dirty="0">
                <a:latin typeface="Calibri" pitchFamily="34" charset="0"/>
                <a:cs typeface="Calibri" pitchFamily="34" charset="0"/>
              </a:rPr>
              <a:t>año. Ella tiene cuatro hermanos y tres hermanas.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Una hermana mayor tiene artritis reumatoide, una tía tiene anemia perniciosa, y su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difunta madre </a:t>
            </a:r>
            <a:r>
              <a:rPr lang="es-AR" dirty="0">
                <a:latin typeface="Calibri" pitchFamily="34" charset="0"/>
                <a:cs typeface="Calibri" pitchFamily="34" charset="0"/>
              </a:rPr>
              <a:t>sufría de la enfermedad de Graves.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Presión arterial 70/110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Frecuencia cardíaca 70 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Temperatura corporal: 37,6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38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642918"/>
            <a:ext cx="7671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HISTORIA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MÉDICA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Hace dieciocho años,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s-AR" dirty="0">
                <a:latin typeface="Calibri" pitchFamily="34" charset="0"/>
                <a:cs typeface="Calibri" pitchFamily="34" charset="0"/>
              </a:rPr>
              <a:t>su visita médica manifestó múltiples erupciones que se desarrollaron en sus brazos y las piernas cada vez se exponía al sol.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También </a:t>
            </a:r>
            <a:r>
              <a:rPr lang="es-AR" dirty="0">
                <a:latin typeface="Calibri" pitchFamily="34" charset="0"/>
                <a:cs typeface="Calibri" pitchFamily="34" charset="0"/>
              </a:rPr>
              <a:t>se quejó de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pequeños parches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de pérdida de cabello en la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cabeza, que </a:t>
            </a:r>
            <a:r>
              <a:rPr lang="es-AR" dirty="0">
                <a:latin typeface="Calibri" pitchFamily="34" charset="0"/>
                <a:cs typeface="Calibri" pitchFamily="34" charset="0"/>
              </a:rPr>
              <a:t>ella atribuye al estrés y un viaje en avión que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ella tomó </a:t>
            </a:r>
            <a:r>
              <a:rPr lang="es-AR" dirty="0">
                <a:latin typeface="Calibri" pitchFamily="34" charset="0"/>
                <a:cs typeface="Calibri" pitchFamily="34" charset="0"/>
              </a:rPr>
              <a:t>tres meses antes. Volar la aterroriza.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Por </a:t>
            </a:r>
            <a:r>
              <a:rPr lang="es-AR" dirty="0">
                <a:latin typeface="Calibri" pitchFamily="34" charset="0"/>
                <a:cs typeface="Calibri" pitchFamily="34" charset="0"/>
              </a:rPr>
              <a:t>otra parte, mencionó en ese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momento que </a:t>
            </a:r>
            <a:r>
              <a:rPr lang="es-AR" dirty="0">
                <a:latin typeface="Calibri" pitchFamily="34" charset="0"/>
                <a:cs typeface="Calibri" pitchFamily="34" charset="0"/>
              </a:rPr>
              <a:t>carecía de la energía, que se cansaba con mucha facilidad, y siempre necesita tomar por lo menos una siesta. Ella también estaba sufriendo de dolor articular en los dedos y codos, pero atribuyó el dolor en las articulaciones a "envejecer". Su VES fue de 25 mm / h.</a:t>
            </a:r>
          </a:p>
        </p:txBody>
      </p:sp>
    </p:spTree>
    <p:extLst>
      <p:ext uri="{BB962C8B-B14F-4D97-AF65-F5344CB8AC3E}">
        <p14:creationId xmlns:p14="http://schemas.microsoft.com/office/powerpoint/2010/main" xmlns="" val="13078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2032" y="260648"/>
            <a:ext cx="7390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Refiere haber comenzado con estos problemas desde hace aproximadamente cuatro meses. El médico, en el examen físico observó múltiples lesiones eruptivas en distintas áreas del cuerpo, principalmente en los brazos y las piernas. Se tomó una biopsia de tejido de una de las lesiones y el examen microscópico del tejido reveló vasculitis (células blancas dentro de las paredes de los vasos sanguíneos). Una prueba de ANA fue positiva. Los pulmones estaban claros a la auscultación, sonidos cardíacos fueron normales y no había evidencia de ganglios linfáticos agrandados. Los análisis de sangre revelaron un hematocrito del 23% y un conteo de glóbulos rojos de 3,5 millones / mm3. Ella también fue ligeramente amarillenta con un poco de ictericia dentro de la esclerótica.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82032" y="3643314"/>
            <a:ext cx="746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El examen microscópico de un frotis de sangre periférica reveló que las células rojas de la sangre eran normal en la forma, tamaño y color, descartando hierro, ácido fólico, y las deficiencias de vitamina B12. El recuento de leucocitos total fue de 5.500 / mm3 y el recuento de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Plt</a:t>
            </a:r>
            <a:r>
              <a:rPr lang="es-AR" dirty="0">
                <a:latin typeface="Calibri" pitchFamily="34" charset="0"/>
                <a:cs typeface="Calibri" pitchFamily="34" charset="0"/>
              </a:rPr>
              <a:t> fue de 350.000 / mm3. El análisis de orina fue normal.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Se indicó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prednisona</a:t>
            </a:r>
            <a:r>
              <a:rPr lang="es-AR" dirty="0">
                <a:latin typeface="Calibri" pitchFamily="34" charset="0"/>
                <a:cs typeface="Calibri" pitchFamily="34" charset="0"/>
              </a:rPr>
              <a:t> durante dos meses, tiempo durante el cual todos los signos y síntomas de la enfermedad fueron resueltos</a:t>
            </a:r>
          </a:p>
        </p:txBody>
      </p:sp>
    </p:spTree>
    <p:extLst>
      <p:ext uri="{BB962C8B-B14F-4D97-AF65-F5344CB8AC3E}">
        <p14:creationId xmlns:p14="http://schemas.microsoft.com/office/powerpoint/2010/main" xmlns="" val="3574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35608" y="500708"/>
            <a:ext cx="775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 respuesta inmune específica se caracteriza porque es efectiva </a:t>
            </a:r>
            <a:r>
              <a:rPr lang="es-AR" dirty="0" smtClean="0"/>
              <a:t>contra aquellos </a:t>
            </a:r>
            <a:r>
              <a:rPr lang="es-AR" dirty="0"/>
              <a:t>antígenos frente a los cuales se ha iniciado y desarrollado. </a:t>
            </a:r>
          </a:p>
        </p:txBody>
      </p:sp>
      <p:pic>
        <p:nvPicPr>
          <p:cNvPr id="3" name="Picture 2" descr="http://tuendocrinologo.com/site/images/stories/susana_scarone/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214422"/>
            <a:ext cx="7320534" cy="52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57950" y="-29647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/>
              <a:t>Respuesta inmune innata</a:t>
            </a:r>
          </a:p>
        </p:txBody>
      </p:sp>
    </p:spTree>
    <p:extLst>
      <p:ext uri="{BB962C8B-B14F-4D97-AF65-F5344CB8AC3E}">
        <p14:creationId xmlns:p14="http://schemas.microsoft.com/office/powerpoint/2010/main" xmlns="" val="36494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1142984"/>
            <a:ext cx="77432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Hace cinco años, se presentó de nuevo a su médico, esta vez se queja de una tos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productiva y </a:t>
            </a:r>
            <a:r>
              <a:rPr lang="es-AR" dirty="0">
                <a:latin typeface="Calibri" pitchFamily="34" charset="0"/>
                <a:cs typeface="Calibri" pitchFamily="34" charset="0"/>
              </a:rPr>
              <a:t>rigidez y dolor en las manos y los pies que parecía ir y venir y afectar a diferentes articulaciones (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poliartritis</a:t>
            </a:r>
            <a:r>
              <a:rPr lang="es-AR" dirty="0">
                <a:latin typeface="Calibri" pitchFamily="34" charset="0"/>
                <a:cs typeface="Calibri" pitchFamily="34" charset="0"/>
              </a:rPr>
              <a:t> migratoria). Ella tiene miedo de estar desarrollando artritis </a:t>
            </a:r>
            <a:r>
              <a:rPr lang="es-AR" dirty="0" err="1" smtClean="0">
                <a:latin typeface="Calibri" pitchFamily="34" charset="0"/>
                <a:cs typeface="Calibri" pitchFamily="34" charset="0"/>
              </a:rPr>
              <a:t>reumatoidea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dirty="0">
                <a:latin typeface="Calibri" pitchFamily="34" charset="0"/>
                <a:cs typeface="Calibri" pitchFamily="34" charset="0"/>
              </a:rPr>
              <a:t>como su hermana mayor.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Su PA era 140/90, HR 105, y tenía una temperatura de 38 °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C.  </a:t>
            </a:r>
            <a:r>
              <a:rPr lang="es-AR" dirty="0">
                <a:latin typeface="Calibri" pitchFamily="34" charset="0"/>
                <a:cs typeface="Calibri" pitchFamily="34" charset="0"/>
              </a:rPr>
              <a:t>La auscultación de los pulmones reveló sonidos pulmonares anormales, lo que sugiere que tenía bronquitis. Una radiografía de tórax reveló edema pulmonar leve, pero sin glóbulos blancos. Ganglios axilares 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inguinales ligeramente </a:t>
            </a:r>
            <a:r>
              <a:rPr lang="es-AR" dirty="0">
                <a:latin typeface="Calibri" pitchFamily="34" charset="0"/>
                <a:cs typeface="Calibri" pitchFamily="34" charset="0"/>
              </a:rPr>
              <a:t>aumentados.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análisis de sangre revelaron un hematocrito del 43%, un recuento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Plt</a:t>
            </a:r>
            <a:r>
              <a:rPr lang="es-AR" dirty="0">
                <a:latin typeface="Calibri" pitchFamily="34" charset="0"/>
                <a:cs typeface="Calibri" pitchFamily="34" charset="0"/>
              </a:rPr>
              <a:t> de 330.000 / mm3 y un recuento total de GB de 1.200 / mm3. Un análisis de orina era normal.</a:t>
            </a:r>
          </a:p>
        </p:txBody>
      </p:sp>
    </p:spTree>
    <p:extLst>
      <p:ext uri="{BB962C8B-B14F-4D97-AF65-F5344CB8AC3E}">
        <p14:creationId xmlns:p14="http://schemas.microsoft.com/office/powerpoint/2010/main" xmlns="" val="12892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500042"/>
            <a:ext cx="75283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Al paciente se le dio un tratamiento de 10 días de tratamiento con antibióticos para prevenir la neumonía y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prednisona</a:t>
            </a:r>
            <a:r>
              <a:rPr lang="es-AR" dirty="0">
                <a:latin typeface="Calibri" pitchFamily="34" charset="0"/>
                <a:cs typeface="Calibri" pitchFamily="34" charset="0"/>
              </a:rPr>
              <a:t> de nuevo. Todos los signos y síntomas se resolvieron dentro de los tres meses.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Ahora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ella regresa a su médico y se queja de fatiga, anorexia, pérdida de peso e hinchazón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del </a:t>
            </a:r>
            <a:r>
              <a:rPr lang="es-AR" dirty="0">
                <a:latin typeface="Calibri" pitchFamily="34" charset="0"/>
                <a:cs typeface="Calibri" pitchFamily="34" charset="0"/>
              </a:rPr>
              <a:t>abdomen, la cara y los tobillos. El médico señala que posee una erupción en "forma de mariposa" a través del puente de la nariz y las mejillas. Los análisis de sangre revelan un hematocrito del 24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% , </a:t>
            </a:r>
            <a:r>
              <a:rPr lang="es-AR" dirty="0">
                <a:latin typeface="Calibri" pitchFamily="34" charset="0"/>
                <a:cs typeface="Calibri" pitchFamily="34" charset="0"/>
              </a:rPr>
              <a:t>recuento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dirty="0">
                <a:latin typeface="Calibri" pitchFamily="34" charset="0"/>
                <a:cs typeface="Calibri" pitchFamily="34" charset="0"/>
              </a:rPr>
              <a:t>de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glóbulos blancos es de 2.400 </a:t>
            </a:r>
            <a:r>
              <a:rPr lang="es-AR" dirty="0">
                <a:latin typeface="Calibri" pitchFamily="34" charset="0"/>
                <a:cs typeface="Calibri" pitchFamily="34" charset="0"/>
              </a:rPr>
              <a:t>/ mm3. Un examen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orina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reveló una concentración de proteína anormal y microscopía mostró la presencia de un número significativo de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glóbulos rojo </a:t>
            </a:r>
            <a:r>
              <a:rPr lang="es-AR" dirty="0">
                <a:latin typeface="Calibri" pitchFamily="34" charset="0"/>
                <a:cs typeface="Calibri" pitchFamily="34" charset="0"/>
              </a:rPr>
              <a:t>y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glóbulos blancos. La orina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de 24 horas reveló la excreción de 2,5 g de proteína / 24 h.</a:t>
            </a:r>
          </a:p>
        </p:txBody>
      </p:sp>
    </p:spTree>
    <p:extLst>
      <p:ext uri="{BB962C8B-B14F-4D97-AF65-F5344CB8AC3E}">
        <p14:creationId xmlns:p14="http://schemas.microsoft.com/office/powerpoint/2010/main" xmlns="" val="41635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785794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El lupus es una enfermedad inflamatoria que puede ser crónica. La inflamación se refiere a una reacción que provoca: dolor, calor, enrojecimiento e hinchazón que puede conducir a la pérdida de la función.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Muchas personas con lupus experimentan cambios en los signos y en los síntomas durante ciertas temporadas.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Estos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periodos se denominan episodios agudos o periodos de exacerbación y remisiones. Un episodio agudo es el periodo en el que la enfermedad se vuelve más activa con más síntomas.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Durante </a:t>
            </a:r>
            <a:r>
              <a:rPr lang="es-AR" dirty="0">
                <a:latin typeface="Calibri" pitchFamily="34" charset="0"/>
                <a:cs typeface="Calibri" pitchFamily="34" charset="0"/>
              </a:rPr>
              <a:t>un periodo de remisión, no hay muchos síntomas o están ausentes por completo.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veces, una persona puede entrar en una remisión completa o por una temporada larga, pero esto no significa que la enfermedad haya desaparecido permanentemente.</a:t>
            </a:r>
          </a:p>
        </p:txBody>
      </p:sp>
    </p:spTree>
    <p:extLst>
      <p:ext uri="{BB962C8B-B14F-4D97-AF65-F5344CB8AC3E}">
        <p14:creationId xmlns:p14="http://schemas.microsoft.com/office/powerpoint/2010/main" xmlns="" val="9980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260648"/>
            <a:ext cx="77420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TIPOS DE LUPUS 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Lupus </a:t>
            </a:r>
            <a:r>
              <a:rPr lang="es-AR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sistémico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El tipo de lupus más común es el sistémico o LES. Los casos van de muy leves a severos. El LES puede afectar varias partes del cuerpo y causar dolor en las articulaciones, fatiga, alopecia (caída del pelo), sensibilidad a la luz, fiebre, salpullido y problemas renales.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Lupus eritematoso cutáneo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Cutáneo quiere decir “de la piel”. Esta clase de lupus provoca erupciones cutáneas (sarpullido), lesiones, alopecia, úlceras, foto sensibilidad o inflamación de los vasos sanguíneos de la piel (vasculitis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).).</a:t>
            </a:r>
          </a:p>
          <a:p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Lupus medicamentoso (secundario)</a:t>
            </a:r>
          </a:p>
          <a:p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Ciertas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clases de fármacos para tratar enfermedades crónicas como hipertensión, epilepsia o artritis reumatoide pueden originar esta forma de lupus. Aunque es similar al LES, los síntomas a menudo desaparecen una vez que el medicamento se suspende.</a:t>
            </a:r>
          </a:p>
        </p:txBody>
      </p:sp>
    </p:spTree>
    <p:extLst>
      <p:ext uri="{BB962C8B-B14F-4D97-AF65-F5344CB8AC3E}">
        <p14:creationId xmlns:p14="http://schemas.microsoft.com/office/powerpoint/2010/main" xmlns="" val="30698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60114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¿Cuál es la causa?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Se ignora la causa del lupus, con excepción de la del lupus medicamentoso. Son importantes los factores hereditarios, hormonales y medioambientales, aunque aún no está claro cómo interactúan para desencadenar el lupus.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60114" y="1988840"/>
            <a:ext cx="8083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En el caso del lupus, se forman diversas clases de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autoanticuerpos</a:t>
            </a:r>
            <a:r>
              <a:rPr lang="es-AR" dirty="0">
                <a:latin typeface="Calibri" pitchFamily="34" charset="0"/>
                <a:cs typeface="Calibri" pitchFamily="34" charset="0"/>
              </a:rPr>
              <a:t>. Los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autoanticuerpos</a:t>
            </a:r>
            <a:r>
              <a:rPr lang="es-AR" dirty="0">
                <a:latin typeface="Calibri" pitchFamily="34" charset="0"/>
                <a:cs typeface="Calibri" pitchFamily="34" charset="0"/>
              </a:rPr>
              <a:t> que se producen más frecuentemente atacan el núcleo de las células y, por lo tanto, se llaman anticuerpos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antinucleares (</a:t>
            </a:r>
            <a:r>
              <a:rPr lang="es-AR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ANA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)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0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1556791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• </a:t>
            </a:r>
            <a:r>
              <a:rPr lang="es-AR" sz="2000" dirty="0"/>
              <a:t>Un antígeno es cualquier sustancia que puede inducir una </a:t>
            </a:r>
            <a:r>
              <a:rPr lang="es-AR" sz="2000" dirty="0" smtClean="0"/>
              <a:t>respuesta </a:t>
            </a:r>
            <a:r>
              <a:rPr lang="es-AR" sz="2000" dirty="0"/>
              <a:t>inmune</a:t>
            </a:r>
            <a:r>
              <a:rPr lang="es-AR" sz="2000" dirty="0" smtClean="0"/>
              <a:t>.</a:t>
            </a:r>
          </a:p>
          <a:p>
            <a:endParaRPr lang="es-AR" sz="2000" dirty="0"/>
          </a:p>
          <a:p>
            <a:r>
              <a:rPr lang="es-AR" sz="2000" dirty="0"/>
              <a:t>• Las moléculas específicas </a:t>
            </a:r>
            <a:r>
              <a:rPr lang="es-AR" sz="2000" dirty="0" smtClean="0"/>
              <a:t>de </a:t>
            </a:r>
            <a:r>
              <a:rPr lang="es-AR" sz="2000" dirty="0"/>
              <a:t>las bacterias, virus, polen, plantas, veneno del </a:t>
            </a:r>
            <a:r>
              <a:rPr lang="es-AR" sz="2000" dirty="0" smtClean="0"/>
              <a:t>insecto y </a:t>
            </a:r>
            <a:r>
              <a:rPr lang="es-AR" sz="2000" dirty="0"/>
              <a:t>trasplante de tejido, pueden actuar como antígenos. </a:t>
            </a:r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/>
              <a:t>• La región específica </a:t>
            </a:r>
            <a:r>
              <a:rPr lang="es-AR" sz="2000" dirty="0" smtClean="0"/>
              <a:t>de la </a:t>
            </a:r>
            <a:r>
              <a:rPr lang="es-AR" sz="2000" dirty="0"/>
              <a:t>molécula de antígeno que </a:t>
            </a:r>
            <a:r>
              <a:rPr lang="es-AR" sz="2000" dirty="0" smtClean="0"/>
              <a:t>inicia la </a:t>
            </a:r>
            <a:r>
              <a:rPr lang="es-AR" sz="2000" dirty="0"/>
              <a:t>respuesta inmune se </a:t>
            </a:r>
            <a:r>
              <a:rPr lang="es-AR" sz="2000" dirty="0" smtClean="0"/>
              <a:t>denomina </a:t>
            </a:r>
            <a:r>
              <a:rPr lang="es-AR" sz="2000" dirty="0" err="1" smtClean="0"/>
              <a:t>epítope</a:t>
            </a:r>
            <a:r>
              <a:rPr lang="es-AR" sz="2000" dirty="0" smtClean="0"/>
              <a:t>.</a:t>
            </a:r>
            <a:endParaRPr lang="es-AR" sz="2000" dirty="0"/>
          </a:p>
          <a:p>
            <a:endParaRPr lang="es-AR" sz="2000" dirty="0"/>
          </a:p>
          <a:p>
            <a:r>
              <a:rPr lang="es-AR" sz="2000" dirty="0"/>
              <a:t>• Los antígenos más potentes tienden a ser macromoléculas grandes y </a:t>
            </a:r>
            <a:r>
              <a:rPr lang="es-AR" sz="2000" dirty="0" smtClean="0"/>
              <a:t>complejas (proteínas </a:t>
            </a:r>
            <a:r>
              <a:rPr lang="es-AR" sz="2000" dirty="0"/>
              <a:t>y </a:t>
            </a:r>
            <a:r>
              <a:rPr lang="es-AR" sz="2000" dirty="0" smtClean="0"/>
              <a:t>azúcares).</a:t>
            </a:r>
          </a:p>
          <a:p>
            <a:endParaRPr lang="es-AR" sz="2000" dirty="0"/>
          </a:p>
          <a:p>
            <a:r>
              <a:rPr lang="es-AR" sz="2000" dirty="0"/>
              <a:t>• </a:t>
            </a:r>
            <a:r>
              <a:rPr lang="es-AR" sz="2000" dirty="0" smtClean="0"/>
              <a:t>Un </a:t>
            </a:r>
            <a:r>
              <a:rPr lang="es-AR" sz="2000" dirty="0" err="1" smtClean="0"/>
              <a:t>hapteno</a:t>
            </a:r>
            <a:r>
              <a:rPr lang="es-AR" sz="2000" dirty="0" smtClean="0"/>
              <a:t> es </a:t>
            </a:r>
            <a:r>
              <a:rPr lang="es-AR" sz="2000" dirty="0"/>
              <a:t>una molécula de pequeño peso molecular que puede disparar </a:t>
            </a:r>
            <a:r>
              <a:rPr lang="es-AR" sz="2000" dirty="0" smtClean="0"/>
              <a:t>sólo una </a:t>
            </a:r>
            <a:r>
              <a:rPr lang="es-AR" sz="2000" dirty="0"/>
              <a:t>respuesta inmune si se vincula a una macromolécula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83768" y="148045"/>
            <a:ext cx="5527475" cy="461665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2400" dirty="0" smtClean="0"/>
              <a:t>COMPONENTES DEL SISTEMA INMUNE</a:t>
            </a:r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1345027" y="908720"/>
            <a:ext cx="1478290" cy="369332"/>
          </a:xfrm>
          <a:prstGeom prst="rect">
            <a:avLst/>
          </a:prstGeom>
          <a:solidFill>
            <a:srgbClr val="FFE89F"/>
          </a:solidFill>
        </p:spPr>
        <p:txBody>
          <a:bodyPr wrap="none">
            <a:spAutoFit/>
          </a:bodyPr>
          <a:lstStyle/>
          <a:p>
            <a:r>
              <a:rPr lang="es-AR" dirty="0"/>
              <a:t>ANTÍGENOS</a:t>
            </a:r>
          </a:p>
        </p:txBody>
      </p:sp>
    </p:spTree>
    <p:extLst>
      <p:ext uri="{BB962C8B-B14F-4D97-AF65-F5344CB8AC3E}">
        <p14:creationId xmlns:p14="http://schemas.microsoft.com/office/powerpoint/2010/main" xmlns="" val="4936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332656"/>
            <a:ext cx="4493859" cy="369332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COMPLEJO MAYOR DE HISTOCOMPATIBILIDAD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908720"/>
            <a:ext cx="70885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Glicoproteínas que se encuentra en la superficie de las células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Cada persona posee una única molécula MHC que los diferencia del resto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En las células existen dos tipos de MHC: MHC I y MHC II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65311" y="2492896"/>
            <a:ext cx="1279517" cy="369332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MHC clase I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57290" y="2928934"/>
            <a:ext cx="7553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latin typeface="Calibri" pitchFamily="34" charset="0"/>
                <a:cs typeface="Calibri" pitchFamily="34" charset="0"/>
              </a:rPr>
              <a:t>Se encuentran en la superficie de casi todas las células nucleadas en el cuerpo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Marcadores de lo propio </a:t>
            </a:r>
            <a:r>
              <a:rPr lang="es-AR" dirty="0">
                <a:latin typeface="Calibri" pitchFamily="34" charset="0"/>
                <a:cs typeface="Calibri" pitchFamily="34" charset="0"/>
              </a:rPr>
              <a:t>para el sistema inmunológico. 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65311" y="4149080"/>
            <a:ext cx="1388522" cy="369332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MHC clase II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31640" y="4725144"/>
            <a:ext cx="73855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Se encuentra principalmente en la superficie de los macrófagos y otras</a:t>
            </a: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células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del sistema inmune</a:t>
            </a:r>
          </a:p>
          <a:p>
            <a:endParaRPr lang="es-AR" dirty="0">
              <a:latin typeface="Calibri" pitchFamily="34" charset="0"/>
              <a:cs typeface="Calibri" pitchFamily="34" charset="0"/>
            </a:endParaRP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Son utilizadas por las células del sistema para presentar los antígenos a otras </a:t>
            </a: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células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del sistema inmune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8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04887"/>
            <a:ext cx="63912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62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3723</Words>
  <Application>Microsoft Office PowerPoint</Application>
  <PresentationFormat>Presentación en pantalla (4:3)</PresentationFormat>
  <Paragraphs>353</Paragraphs>
  <Slides>64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  <vt:variant>
        <vt:lpstr>Presentaciones personalizadas</vt:lpstr>
      </vt:variant>
      <vt:variant>
        <vt:i4>1</vt:i4>
      </vt:variant>
    </vt:vector>
  </HeadingPairs>
  <TitlesOfParts>
    <vt:vector size="66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Presentación personalizada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</dc:creator>
  <cp:lastModifiedBy>Usuario</cp:lastModifiedBy>
  <cp:revision>149</cp:revision>
  <dcterms:created xsi:type="dcterms:W3CDTF">2013-04-03T17:34:39Z</dcterms:created>
  <dcterms:modified xsi:type="dcterms:W3CDTF">2019-08-25T15:50:21Z</dcterms:modified>
</cp:coreProperties>
</file>