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sldIdLst>
    <p:sldId id="256" r:id="rId2"/>
    <p:sldId id="266" r:id="rId3"/>
    <p:sldId id="267" r:id="rId4"/>
    <p:sldId id="268" r:id="rId5"/>
    <p:sldId id="284" r:id="rId6"/>
    <p:sldId id="257" r:id="rId7"/>
    <p:sldId id="269" r:id="rId8"/>
    <p:sldId id="258" r:id="rId9"/>
    <p:sldId id="259" r:id="rId10"/>
    <p:sldId id="260" r:id="rId11"/>
    <p:sldId id="261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62" r:id="rId21"/>
    <p:sldId id="263" r:id="rId22"/>
    <p:sldId id="279" r:id="rId23"/>
    <p:sldId id="285" r:id="rId24"/>
    <p:sldId id="264" r:id="rId25"/>
    <p:sldId id="265" r:id="rId26"/>
    <p:sldId id="281" r:id="rId27"/>
    <p:sldId id="280" r:id="rId28"/>
    <p:sldId id="282" r:id="rId29"/>
    <p:sldId id="283" r:id="rId30"/>
    <p:sldId id="278" r:id="rId31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8E6B"/>
    <a:srgbClr val="FD6363"/>
    <a:srgbClr val="F68121"/>
    <a:srgbClr val="0091D0"/>
    <a:srgbClr val="E5A714"/>
    <a:srgbClr val="F15B5C"/>
    <a:srgbClr val="00B5AE"/>
    <a:srgbClr val="8773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65" autoAdjust="0"/>
    <p:restoredTop sz="94660"/>
  </p:normalViewPr>
  <p:slideViewPr>
    <p:cSldViewPr>
      <p:cViewPr varScale="1">
        <p:scale>
          <a:sx n="108" d="100"/>
          <a:sy n="108" d="100"/>
        </p:scale>
        <p:origin x="193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F098AE-9374-4080-997F-E29BA301F98E}" type="datetimeFigureOut">
              <a:rPr lang="es-AR" smtClean="0"/>
              <a:t>8/8/2019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4C6CA8-D72D-4F2C-BCA2-01176A4698AF}" type="slidenum">
              <a:rPr lang="es-AR" smtClean="0"/>
              <a:t>‹#›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30064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MX" dirty="0"/>
              <a:t>Anaplasia: escasa</a:t>
            </a:r>
            <a:r>
              <a:rPr lang="es-MX" baseline="0" dirty="0"/>
              <a:t> diferenciación de las células (</a:t>
            </a:r>
            <a:r>
              <a:rPr lang="es-MX" baseline="0" dirty="0" err="1"/>
              <a:t>desdiferenciación</a:t>
            </a:r>
            <a:r>
              <a:rPr lang="es-MX" baseline="0" dirty="0"/>
              <a:t>). Hay </a:t>
            </a:r>
            <a:r>
              <a:rPr lang="es-MX" baseline="0" dirty="0" err="1"/>
              <a:t>pleomorfismo</a:t>
            </a:r>
            <a:r>
              <a:rPr lang="es-MX" baseline="0" dirty="0"/>
              <a:t>, núcleos de gran tamaño, núcleos de forma anormal y variable, numerosas mitosis.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4C6CA8-D72D-4F2C-BCA2-01176A4698AF}" type="slidenum">
              <a:rPr lang="es-AR" smtClean="0"/>
              <a:t>5</a:t>
            </a:fld>
            <a:endParaRPr lang="es-A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/>
              <a:t>Senescencia: envejecimiento programado, alternativa a la apoptosis. La célula no se divide más por acortamiento</a:t>
            </a:r>
            <a:r>
              <a:rPr lang="es-AR" baseline="0" dirty="0"/>
              <a:t> del </a:t>
            </a:r>
            <a:r>
              <a:rPr lang="es-AR" baseline="0" dirty="0" err="1"/>
              <a:t>telómero</a:t>
            </a:r>
            <a:r>
              <a:rPr lang="es-AR" baseline="0" dirty="0"/>
              <a:t>.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4C6CA8-D72D-4F2C-BCA2-01176A4698AF}" type="slidenum">
              <a:rPr lang="es-AR" smtClean="0"/>
              <a:t>15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03607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A394C80-044B-4A93-B8B9-2EC0CD56E04E}" type="datetimeFigureOut">
              <a:rPr lang="es-AR" smtClean="0"/>
              <a:pPr/>
              <a:t>8/8/2019</a:t>
            </a:fld>
            <a:endParaRPr lang="es-AR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AR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9B7883A-534A-458B-9090-9B4D4843BAF0}" type="slidenum">
              <a:rPr lang="es-AR" smtClean="0"/>
              <a:pPr/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4C80-044B-4A93-B8B9-2EC0CD56E04E}" type="datetimeFigureOut">
              <a:rPr lang="es-AR" smtClean="0"/>
              <a:pPr/>
              <a:t>8/8/2019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7883A-534A-458B-9090-9B4D4843BAF0}" type="slidenum">
              <a:rPr lang="es-AR" smtClean="0"/>
              <a:pPr/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4C80-044B-4A93-B8B9-2EC0CD56E04E}" type="datetimeFigureOut">
              <a:rPr lang="es-AR" smtClean="0"/>
              <a:pPr/>
              <a:t>8/8/2019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7883A-534A-458B-9090-9B4D4843BAF0}" type="slidenum">
              <a:rPr lang="es-AR" smtClean="0"/>
              <a:pPr/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A394C80-044B-4A93-B8B9-2EC0CD56E04E}" type="datetimeFigureOut">
              <a:rPr lang="es-AR" smtClean="0"/>
              <a:pPr/>
              <a:t>8/8/2019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7883A-534A-458B-9090-9B4D4843BAF0}" type="slidenum">
              <a:rPr lang="es-AR" smtClean="0"/>
              <a:pPr/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A394C80-044B-4A93-B8B9-2EC0CD56E04E}" type="datetimeFigureOut">
              <a:rPr lang="es-AR" smtClean="0"/>
              <a:pPr/>
              <a:t>8/8/2019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9B7883A-534A-458B-9090-9B4D4843BAF0}" type="slidenum">
              <a:rPr lang="es-AR" smtClean="0"/>
              <a:pPr/>
              <a:t>‹#›</a:t>
            </a:fld>
            <a:endParaRPr lang="es-AR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A394C80-044B-4A93-B8B9-2EC0CD56E04E}" type="datetimeFigureOut">
              <a:rPr lang="es-AR" smtClean="0"/>
              <a:pPr/>
              <a:t>8/8/2019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9B7883A-534A-458B-9090-9B4D4843BAF0}" type="slidenum">
              <a:rPr lang="es-AR" smtClean="0"/>
              <a:pPr/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A394C80-044B-4A93-B8B9-2EC0CD56E04E}" type="datetimeFigureOut">
              <a:rPr lang="es-AR" smtClean="0"/>
              <a:pPr/>
              <a:t>8/8/2019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9B7883A-534A-458B-9090-9B4D4843BAF0}" type="slidenum">
              <a:rPr lang="es-AR" smtClean="0"/>
              <a:pPr/>
              <a:t>‹#›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4C80-044B-4A93-B8B9-2EC0CD56E04E}" type="datetimeFigureOut">
              <a:rPr lang="es-AR" smtClean="0"/>
              <a:pPr/>
              <a:t>8/8/2019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7883A-534A-458B-9090-9B4D4843BAF0}" type="slidenum">
              <a:rPr lang="es-AR" smtClean="0"/>
              <a:pPr/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A394C80-044B-4A93-B8B9-2EC0CD56E04E}" type="datetimeFigureOut">
              <a:rPr lang="es-AR" smtClean="0"/>
              <a:pPr/>
              <a:t>8/8/2019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9B7883A-534A-458B-9090-9B4D4843BAF0}" type="slidenum">
              <a:rPr lang="es-AR" smtClean="0"/>
              <a:pPr/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A394C80-044B-4A93-B8B9-2EC0CD56E04E}" type="datetimeFigureOut">
              <a:rPr lang="es-AR" smtClean="0"/>
              <a:pPr/>
              <a:t>8/8/2019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9B7883A-534A-458B-9090-9B4D4843BAF0}" type="slidenum">
              <a:rPr lang="es-AR" smtClean="0"/>
              <a:pPr/>
              <a:t>‹#›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A394C80-044B-4A93-B8B9-2EC0CD56E04E}" type="datetimeFigureOut">
              <a:rPr lang="es-AR" smtClean="0"/>
              <a:pPr/>
              <a:t>8/8/2019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9B7883A-534A-458B-9090-9B4D4843BAF0}" type="slidenum">
              <a:rPr lang="es-AR" smtClean="0"/>
              <a:pPr/>
              <a:t>‹#›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  <a:p>
            <a:pPr lvl="1" eaLnBrk="1" latinLnBrk="0" hangingPunct="1"/>
            <a:r>
              <a:rPr kumimoji="0" lang="es-ES"/>
              <a:t>Segundo nivel</a:t>
            </a:r>
          </a:p>
          <a:p>
            <a:pPr lvl="2" eaLnBrk="1" latinLnBrk="0" hangingPunct="1"/>
            <a:r>
              <a:rPr kumimoji="0" lang="es-ES"/>
              <a:t>Tercer nivel</a:t>
            </a:r>
          </a:p>
          <a:p>
            <a:pPr lvl="3" eaLnBrk="1" latinLnBrk="0" hangingPunct="1"/>
            <a:r>
              <a:rPr kumimoji="0" lang="es-ES"/>
              <a:t>Cuarto nivel</a:t>
            </a:r>
          </a:p>
          <a:p>
            <a:pPr lvl="4" eaLnBrk="1" latinLnBrk="0" hangingPunct="1"/>
            <a:r>
              <a:rPr kumimoji="0" lang="es-ES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A394C80-044B-4A93-B8B9-2EC0CD56E04E}" type="datetimeFigureOut">
              <a:rPr lang="es-AR" smtClean="0"/>
              <a:pPr/>
              <a:t>8/8/2019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AR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9B7883A-534A-458B-9090-9B4D4843BAF0}" type="slidenum">
              <a:rPr lang="es-AR" smtClean="0"/>
              <a:pPr/>
              <a:t>‹#›</a:t>
            </a:fld>
            <a:endParaRPr lang="es-A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83568" y="404664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cap="all" dirty="0"/>
              <a:t>Terminología</a:t>
            </a:r>
            <a:endParaRPr lang="es-AR" sz="2400" b="1" cap="all" dirty="0"/>
          </a:p>
        </p:txBody>
      </p:sp>
      <p:sp>
        <p:nvSpPr>
          <p:cNvPr id="5" name="4 CuadroTexto"/>
          <p:cNvSpPr txBox="1"/>
          <p:nvPr/>
        </p:nvSpPr>
        <p:spPr>
          <a:xfrm>
            <a:off x="539552" y="1052736"/>
            <a:ext cx="8280920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100" b="1" dirty="0"/>
              <a:t>Neoplasia o tumor</a:t>
            </a:r>
            <a:r>
              <a:rPr lang="es-MX" sz="2100" dirty="0"/>
              <a:t>: masa de tejido en el que la tasa de crecimiento es excesiva y no coordinada, comparada con tejido normales</a:t>
            </a:r>
          </a:p>
          <a:p>
            <a:endParaRPr lang="es-MX" sz="2100" dirty="0"/>
          </a:p>
          <a:p>
            <a:r>
              <a:rPr lang="es-MX" sz="2100" b="1" dirty="0"/>
              <a:t>Neoplasia benigna</a:t>
            </a:r>
            <a:r>
              <a:rPr lang="es-MX" sz="2100" dirty="0"/>
              <a:t>: Las células tumorales no malignas que tienden a agruparse en una masas únicas. Los tumores benignos generalmente no causan la muerte a menos que interfieran con funciones vitales. El nombre específico termina en “</a:t>
            </a:r>
            <a:r>
              <a:rPr lang="es-MX" sz="2100" dirty="0" err="1"/>
              <a:t>oma</a:t>
            </a:r>
            <a:r>
              <a:rPr lang="es-MX" sz="2100" dirty="0"/>
              <a:t>” (</a:t>
            </a:r>
            <a:r>
              <a:rPr lang="es-MX" sz="2100" dirty="0" err="1"/>
              <a:t>hepatoma</a:t>
            </a:r>
            <a:r>
              <a:rPr lang="es-MX" sz="2100" dirty="0"/>
              <a:t> vs. </a:t>
            </a:r>
            <a:r>
              <a:rPr lang="es-MX" sz="2100" dirty="0" err="1"/>
              <a:t>Hepatocarcinoma</a:t>
            </a:r>
            <a:r>
              <a:rPr lang="es-MX" sz="2100" dirty="0"/>
              <a:t>)</a:t>
            </a:r>
          </a:p>
          <a:p>
            <a:r>
              <a:rPr lang="es-MX" sz="2100" b="1" dirty="0"/>
              <a:t>Neoplasia maligna</a:t>
            </a:r>
            <a:r>
              <a:rPr lang="es-MX" sz="2100" dirty="0"/>
              <a:t>: Tumores que tienen la habilidad de </a:t>
            </a:r>
            <a:r>
              <a:rPr lang="es-MX" sz="2100" dirty="0" err="1"/>
              <a:t>metastatizar</a:t>
            </a:r>
            <a:r>
              <a:rPr lang="es-MX" sz="2100" dirty="0"/>
              <a:t> (soltarse de la matriz y distribuirse a otras áreas del cuerpo). Sin tratamiento causan muerte (y gran sufrimiento)</a:t>
            </a:r>
          </a:p>
          <a:p>
            <a:r>
              <a:rPr lang="es-MX" sz="2100" u="sng" dirty="0"/>
              <a:t>Carcinoma</a:t>
            </a:r>
            <a:r>
              <a:rPr lang="es-MX" sz="2100" dirty="0"/>
              <a:t>: tumor maligno de origen epitelial</a:t>
            </a:r>
          </a:p>
          <a:p>
            <a:r>
              <a:rPr lang="es-MX" sz="2100" u="sng" dirty="0"/>
              <a:t>Sarcoma</a:t>
            </a:r>
            <a:r>
              <a:rPr lang="es-MX" sz="2100" dirty="0"/>
              <a:t>: tumor maligno de origen conectivo o esquelético</a:t>
            </a:r>
          </a:p>
          <a:p>
            <a:r>
              <a:rPr lang="es-MX" sz="2100" u="sng" dirty="0"/>
              <a:t>Linfoma</a:t>
            </a:r>
            <a:r>
              <a:rPr lang="es-MX" sz="2100" dirty="0"/>
              <a:t>: tumor maligno del tejido linfático</a:t>
            </a:r>
          </a:p>
          <a:p>
            <a:r>
              <a:rPr lang="es-MX" sz="2100" u="sng" dirty="0"/>
              <a:t>Glioma</a:t>
            </a:r>
            <a:r>
              <a:rPr lang="es-MX" sz="2100" dirty="0"/>
              <a:t>: tumor maligno de células </a:t>
            </a:r>
            <a:r>
              <a:rPr lang="es-MX" sz="2100" dirty="0" err="1"/>
              <a:t>gliales</a:t>
            </a:r>
            <a:r>
              <a:rPr lang="es-MX" sz="2100" dirty="0"/>
              <a:t> del SNC</a:t>
            </a:r>
            <a:endParaRPr lang="es-AR" sz="2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es-MX" b="1" dirty="0"/>
              <a:t>Mutaciones del ADN</a:t>
            </a:r>
            <a:endParaRPr lang="es-AR" dirty="0"/>
          </a:p>
          <a:p>
            <a:pPr>
              <a:buNone/>
            </a:pPr>
            <a:r>
              <a:rPr lang="es-MX" dirty="0"/>
              <a:t>Numerosos agentes químicos, físicos y biológicos han demostrado ser </a:t>
            </a:r>
            <a:r>
              <a:rPr lang="es-MX" u="sng" dirty="0"/>
              <a:t>carcinogénicos</a:t>
            </a:r>
            <a:r>
              <a:rPr lang="es-MX" dirty="0"/>
              <a:t> (pueden inducir cáncer)</a:t>
            </a:r>
          </a:p>
          <a:p>
            <a:pPr>
              <a:buNone/>
            </a:pPr>
            <a:r>
              <a:rPr lang="es-MX" dirty="0"/>
              <a:t>La mayoría produce daño directo o indirecto sobre el ADN</a:t>
            </a:r>
            <a:r>
              <a:rPr lang="es-AR" dirty="0"/>
              <a:t> o altera la velocidad de transcripción.</a:t>
            </a:r>
          </a:p>
          <a:p>
            <a:pPr>
              <a:buNone/>
            </a:pPr>
            <a:r>
              <a:rPr lang="es-AR" dirty="0"/>
              <a:t>Como se necesita la acumulación de varias alteraciones del ADN para que una célula se vuelva cancerígena, la existencia de alteraciones </a:t>
            </a:r>
            <a:r>
              <a:rPr lang="es-AR" u="sng" dirty="0"/>
              <a:t>hereditarias</a:t>
            </a:r>
            <a:r>
              <a:rPr lang="es-AR" dirty="0"/>
              <a:t> en genes promotores o supresores (en todas las células) predispone al cáncer. </a:t>
            </a:r>
          </a:p>
          <a:p>
            <a:pPr>
              <a:buFont typeface="Wingdings" pitchFamily="2" charset="2"/>
              <a:buChar char="v"/>
            </a:pPr>
            <a:r>
              <a:rPr lang="es-MX" b="1" dirty="0"/>
              <a:t>Falla en la reparación del ADN</a:t>
            </a:r>
          </a:p>
          <a:p>
            <a:pPr>
              <a:buNone/>
            </a:pPr>
            <a:r>
              <a:rPr lang="es-MX" dirty="0"/>
              <a:t>Si se alteran genes que codifican proteínas que reparan el ADN, las mutación génicas se acumularán y llevarán fácilmente a la oncogénesis. </a:t>
            </a:r>
          </a:p>
          <a:p>
            <a:pPr>
              <a:buNone/>
            </a:pPr>
            <a:endParaRPr lang="es-MX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Virus oncogénicos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s-AR" dirty="0"/>
              <a:t>Algunos virus pueden causar cáncer en las células que infectan. En algunos casos se insertan en el ADN bloqueando genes supresores de tumores o </a:t>
            </a:r>
            <a:r>
              <a:rPr lang="es-AR" dirty="0" err="1"/>
              <a:t>desreprimiendo</a:t>
            </a:r>
            <a:r>
              <a:rPr lang="es-AR" dirty="0"/>
              <a:t> </a:t>
            </a:r>
            <a:r>
              <a:rPr lang="es-AR" dirty="0" err="1"/>
              <a:t>proto</a:t>
            </a:r>
            <a:r>
              <a:rPr lang="es-AR" dirty="0"/>
              <a:t>-oncogenes.</a:t>
            </a:r>
          </a:p>
          <a:p>
            <a:pPr>
              <a:buNone/>
            </a:pPr>
            <a:r>
              <a:rPr lang="es-AR" u="sng" dirty="0" err="1"/>
              <a:t>Papilomavirus</a:t>
            </a:r>
            <a:r>
              <a:rPr lang="es-AR" dirty="0"/>
              <a:t>: cáncer de cuello de útero (bloquea p53)</a:t>
            </a:r>
          </a:p>
          <a:p>
            <a:pPr>
              <a:buNone/>
            </a:pPr>
            <a:r>
              <a:rPr lang="es-AR" u="sng" dirty="0"/>
              <a:t>Hepatitis B:</a:t>
            </a:r>
            <a:r>
              <a:rPr lang="es-AR" dirty="0"/>
              <a:t> cáncer de hígado</a:t>
            </a:r>
          </a:p>
          <a:p>
            <a:pPr>
              <a:buNone/>
            </a:pPr>
            <a:r>
              <a:rPr lang="es-AR" u="sng" dirty="0"/>
              <a:t>Virus de Epstein-</a:t>
            </a:r>
            <a:r>
              <a:rPr lang="es-AR" u="sng" dirty="0" err="1"/>
              <a:t>Barr</a:t>
            </a:r>
            <a:r>
              <a:rPr lang="es-AR" dirty="0"/>
              <a:t>: linfoma de </a:t>
            </a:r>
            <a:r>
              <a:rPr lang="es-AR" dirty="0" err="1"/>
              <a:t>Burkitt</a:t>
            </a:r>
            <a:r>
              <a:rPr lang="es-AR" dirty="0"/>
              <a:t>, cáncer nasofaríngeo (</a:t>
            </a:r>
            <a:r>
              <a:rPr lang="es-AR" dirty="0" err="1"/>
              <a:t>derepresión</a:t>
            </a:r>
            <a:r>
              <a:rPr lang="es-AR" dirty="0"/>
              <a:t> de c-</a:t>
            </a:r>
            <a:r>
              <a:rPr lang="es-AR" dirty="0" err="1"/>
              <a:t>myc</a:t>
            </a:r>
            <a:r>
              <a:rPr lang="es-AR" dirty="0"/>
              <a:t>, factor de transcripción vinculado a genes involucrados en proliferación celular)</a:t>
            </a:r>
          </a:p>
          <a:p>
            <a:pPr>
              <a:buNone/>
            </a:pPr>
            <a:r>
              <a:rPr lang="es-AR" u="sng" dirty="0"/>
              <a:t>HIV</a:t>
            </a:r>
            <a:r>
              <a:rPr lang="es-AR" dirty="0"/>
              <a:t>: Sarcoma de Kaposi (causado en realidad por el HHV8 [herpes humano 8], contiene genes como Bcl-2, </a:t>
            </a:r>
            <a:r>
              <a:rPr lang="es-AR" dirty="0" err="1"/>
              <a:t>ciclina</a:t>
            </a:r>
            <a:r>
              <a:rPr lang="es-AR" dirty="0"/>
              <a:t>-D)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\\ENRIQUE-PC\Fisiopatologia\progesio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106" y="1412776"/>
            <a:ext cx="8304848" cy="39486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475656" y="188640"/>
            <a:ext cx="170912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Agentes que </a:t>
            </a:r>
          </a:p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dañan ADN</a:t>
            </a:r>
          </a:p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s-AR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mutación adquirida</a:t>
            </a:r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3747338" y="332656"/>
            <a:ext cx="1473032" cy="27699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CELULA NORMAL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3948515" y="1124744"/>
            <a:ext cx="1070678" cy="27699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Daño al ADN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3352198" y="1700808"/>
            <a:ext cx="2263312" cy="27699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Falla en la reparación del ADN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3513877" y="2276872"/>
            <a:ext cx="1939955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Mutaciones en el genoma</a:t>
            </a:r>
          </a:p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células somáticas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4788024" y="620688"/>
            <a:ext cx="1275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Reparación</a:t>
            </a:r>
          </a:p>
          <a:p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exitosa del ADN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5940152" y="1484784"/>
            <a:ext cx="3007555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Mutaciones heredadas</a:t>
            </a:r>
          </a:p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Genes que afectan la reparación del ADN</a:t>
            </a:r>
          </a:p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Genes que afectan el crecimiento celular </a:t>
            </a:r>
          </a:p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 la apoptosis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1619672" y="3068960"/>
            <a:ext cx="1752403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Activación de</a:t>
            </a:r>
          </a:p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oncogenes promotores</a:t>
            </a:r>
          </a:p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crecimiento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3707904" y="3068960"/>
            <a:ext cx="1402948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Inactivación de</a:t>
            </a:r>
          </a:p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genes supresores</a:t>
            </a:r>
          </a:p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tumores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5435510" y="3068960"/>
            <a:ext cx="1393330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Alteraciones en</a:t>
            </a:r>
          </a:p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genes que</a:t>
            </a:r>
          </a:p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regulan apoptosis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2195736" y="4221088"/>
            <a:ext cx="2664296" cy="27699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Proliferación celular desregulada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5316086" y="4221088"/>
            <a:ext cx="1632178" cy="27699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Apoptosis disminuida</a:t>
            </a:r>
          </a:p>
        </p:txBody>
      </p:sp>
      <p:sp>
        <p:nvSpPr>
          <p:cNvPr id="17" name="16 CuadroTexto"/>
          <p:cNvSpPr txBox="1"/>
          <p:nvPr/>
        </p:nvSpPr>
        <p:spPr>
          <a:xfrm>
            <a:off x="3812837" y="4941168"/>
            <a:ext cx="1342034" cy="27699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Expansión </a:t>
            </a:r>
            <a:r>
              <a:rPr lang="es-AR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clonal</a:t>
            </a:r>
            <a:endParaRPr lang="es-AR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2408222" y="5229200"/>
            <a:ext cx="1103187" cy="276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Angiogénesis</a:t>
            </a:r>
            <a:endParaRPr lang="es-AR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1691680" y="5589240"/>
            <a:ext cx="1819729" cy="276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Escape de la inmunidad</a:t>
            </a:r>
          </a:p>
        </p:txBody>
      </p:sp>
      <p:sp>
        <p:nvSpPr>
          <p:cNvPr id="20" name="19 CuadroTexto"/>
          <p:cNvSpPr txBox="1"/>
          <p:nvPr/>
        </p:nvSpPr>
        <p:spPr>
          <a:xfrm>
            <a:off x="5724128" y="5445224"/>
            <a:ext cx="1776447" cy="276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Mutaciones adicionales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3740025" y="5896051"/>
            <a:ext cx="1479892" cy="27699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Progresión tumoral</a:t>
            </a:r>
          </a:p>
        </p:txBody>
      </p:sp>
      <p:sp>
        <p:nvSpPr>
          <p:cNvPr id="22" name="21 CuadroTexto"/>
          <p:cNvSpPr txBox="1"/>
          <p:nvPr/>
        </p:nvSpPr>
        <p:spPr>
          <a:xfrm>
            <a:off x="3762343" y="6401653"/>
            <a:ext cx="1443023" cy="27699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Neoplasia maligna</a:t>
            </a:r>
          </a:p>
        </p:txBody>
      </p:sp>
      <p:sp>
        <p:nvSpPr>
          <p:cNvPr id="23" name="22 CuadroTexto"/>
          <p:cNvSpPr txBox="1"/>
          <p:nvPr/>
        </p:nvSpPr>
        <p:spPr>
          <a:xfrm>
            <a:off x="6084168" y="6309320"/>
            <a:ext cx="918841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Invasión y</a:t>
            </a:r>
          </a:p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metástasis</a:t>
            </a:r>
          </a:p>
        </p:txBody>
      </p:sp>
      <p:cxnSp>
        <p:nvCxnSpPr>
          <p:cNvPr id="26" name="25 Conector recto de flecha"/>
          <p:cNvCxnSpPr/>
          <p:nvPr/>
        </p:nvCxnSpPr>
        <p:spPr>
          <a:xfrm>
            <a:off x="4491533" y="667484"/>
            <a:ext cx="8459" cy="435315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 de flecha"/>
          <p:cNvCxnSpPr/>
          <p:nvPr/>
        </p:nvCxnSpPr>
        <p:spPr>
          <a:xfrm>
            <a:off x="3203848" y="476672"/>
            <a:ext cx="504056" cy="0"/>
          </a:xfrm>
          <a:prstGeom prst="straightConnector1">
            <a:avLst/>
          </a:prstGeom>
          <a:ln w="25400"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 de flecha"/>
          <p:cNvCxnSpPr/>
          <p:nvPr/>
        </p:nvCxnSpPr>
        <p:spPr>
          <a:xfrm>
            <a:off x="4506163" y="1473259"/>
            <a:ext cx="2288" cy="227549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recto de flecha"/>
          <p:cNvCxnSpPr/>
          <p:nvPr/>
        </p:nvCxnSpPr>
        <p:spPr>
          <a:xfrm>
            <a:off x="4506163" y="2058475"/>
            <a:ext cx="2288" cy="218397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 de flecha"/>
          <p:cNvCxnSpPr/>
          <p:nvPr/>
        </p:nvCxnSpPr>
        <p:spPr>
          <a:xfrm flipH="1">
            <a:off x="3131840" y="2780928"/>
            <a:ext cx="1368152" cy="216024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recto de flecha"/>
          <p:cNvCxnSpPr/>
          <p:nvPr/>
        </p:nvCxnSpPr>
        <p:spPr>
          <a:xfrm>
            <a:off x="4572000" y="2780928"/>
            <a:ext cx="1152128" cy="216024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 de flecha"/>
          <p:cNvCxnSpPr/>
          <p:nvPr/>
        </p:nvCxnSpPr>
        <p:spPr>
          <a:xfrm>
            <a:off x="4427984" y="5301208"/>
            <a:ext cx="7538" cy="567329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 de flecha"/>
          <p:cNvCxnSpPr/>
          <p:nvPr/>
        </p:nvCxnSpPr>
        <p:spPr>
          <a:xfrm>
            <a:off x="6093562" y="3770760"/>
            <a:ext cx="8459" cy="435315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 de flecha"/>
          <p:cNvCxnSpPr/>
          <p:nvPr/>
        </p:nvCxnSpPr>
        <p:spPr>
          <a:xfrm>
            <a:off x="5292080" y="6597352"/>
            <a:ext cx="648072" cy="0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 de flecha"/>
          <p:cNvCxnSpPr/>
          <p:nvPr/>
        </p:nvCxnSpPr>
        <p:spPr>
          <a:xfrm>
            <a:off x="3707904" y="5373216"/>
            <a:ext cx="504056" cy="0"/>
          </a:xfrm>
          <a:prstGeom prst="straightConnector1">
            <a:avLst/>
          </a:prstGeom>
          <a:ln w="25400"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 de flecha"/>
          <p:cNvCxnSpPr/>
          <p:nvPr/>
        </p:nvCxnSpPr>
        <p:spPr>
          <a:xfrm>
            <a:off x="3707904" y="5733256"/>
            <a:ext cx="504056" cy="0"/>
          </a:xfrm>
          <a:prstGeom prst="straightConnector1">
            <a:avLst/>
          </a:prstGeom>
          <a:ln w="25400"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51 Conector recto de flecha"/>
          <p:cNvCxnSpPr/>
          <p:nvPr/>
        </p:nvCxnSpPr>
        <p:spPr>
          <a:xfrm flipH="1" flipV="1">
            <a:off x="5607408" y="1897039"/>
            <a:ext cx="276331" cy="3244"/>
          </a:xfrm>
          <a:prstGeom prst="straightConnector1">
            <a:avLst/>
          </a:prstGeom>
          <a:ln w="25400"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54 Conector recto de flecha"/>
          <p:cNvCxnSpPr/>
          <p:nvPr/>
        </p:nvCxnSpPr>
        <p:spPr>
          <a:xfrm>
            <a:off x="3491880" y="4653136"/>
            <a:ext cx="792088" cy="216024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56 Conector recto de flecha"/>
          <p:cNvCxnSpPr/>
          <p:nvPr/>
        </p:nvCxnSpPr>
        <p:spPr>
          <a:xfrm flipH="1">
            <a:off x="4932040" y="4581128"/>
            <a:ext cx="999728" cy="288032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60 Conector recto"/>
          <p:cNvCxnSpPr/>
          <p:nvPr/>
        </p:nvCxnSpPr>
        <p:spPr>
          <a:xfrm>
            <a:off x="2495874" y="3787299"/>
            <a:ext cx="996006" cy="217765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62 Conector recto"/>
          <p:cNvCxnSpPr/>
          <p:nvPr/>
        </p:nvCxnSpPr>
        <p:spPr>
          <a:xfrm flipH="1">
            <a:off x="3491880" y="3787299"/>
            <a:ext cx="917498" cy="217765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64 Conector recto de flecha"/>
          <p:cNvCxnSpPr/>
          <p:nvPr/>
        </p:nvCxnSpPr>
        <p:spPr>
          <a:xfrm>
            <a:off x="3491880" y="4005064"/>
            <a:ext cx="0" cy="216024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71 Conector recto de flecha"/>
          <p:cNvCxnSpPr/>
          <p:nvPr/>
        </p:nvCxnSpPr>
        <p:spPr>
          <a:xfrm>
            <a:off x="4427984" y="6165304"/>
            <a:ext cx="2288" cy="218397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72 Conector recto de flecha"/>
          <p:cNvCxnSpPr/>
          <p:nvPr/>
        </p:nvCxnSpPr>
        <p:spPr>
          <a:xfrm>
            <a:off x="4586630" y="5588813"/>
            <a:ext cx="849466" cy="427"/>
          </a:xfrm>
          <a:prstGeom prst="straightConnector1">
            <a:avLst/>
          </a:prstGeom>
          <a:ln w="25400">
            <a:solidFill>
              <a:schemeClr val="accent1">
                <a:lumMod val="75000"/>
              </a:schemeClr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75 Conector recto de flecha"/>
          <p:cNvCxnSpPr/>
          <p:nvPr/>
        </p:nvCxnSpPr>
        <p:spPr>
          <a:xfrm>
            <a:off x="4536374" y="2808514"/>
            <a:ext cx="0" cy="239019"/>
          </a:xfrm>
          <a:prstGeom prst="straightConnector1">
            <a:avLst/>
          </a:prstGeom>
          <a:ln w="25400">
            <a:solidFill>
              <a:schemeClr val="accent5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Arco"/>
          <p:cNvSpPr/>
          <p:nvPr/>
        </p:nvSpPr>
        <p:spPr>
          <a:xfrm>
            <a:off x="4704139" y="662199"/>
            <a:ext cx="123958" cy="405890"/>
          </a:xfrm>
          <a:custGeom>
            <a:avLst/>
            <a:gdLst>
              <a:gd name="connsiteX0" fmla="*/ 100697 w 201394"/>
              <a:gd name="connsiteY0" fmla="*/ 0 h 414869"/>
              <a:gd name="connsiteX1" fmla="*/ 201394 w 201394"/>
              <a:gd name="connsiteY1" fmla="*/ 207435 h 414869"/>
              <a:gd name="connsiteX2" fmla="*/ 100697 w 201394"/>
              <a:gd name="connsiteY2" fmla="*/ 207435 h 414869"/>
              <a:gd name="connsiteX3" fmla="*/ 100697 w 201394"/>
              <a:gd name="connsiteY3" fmla="*/ 0 h 414869"/>
              <a:gd name="connsiteX0" fmla="*/ 100697 w 201394"/>
              <a:gd name="connsiteY0" fmla="*/ 0 h 414869"/>
              <a:gd name="connsiteX1" fmla="*/ 201394 w 201394"/>
              <a:gd name="connsiteY1" fmla="*/ 207435 h 414869"/>
              <a:gd name="connsiteX0" fmla="*/ 0 w 100697"/>
              <a:gd name="connsiteY0" fmla="*/ 0 h 302575"/>
              <a:gd name="connsiteX1" fmla="*/ 100697 w 100697"/>
              <a:gd name="connsiteY1" fmla="*/ 207435 h 302575"/>
              <a:gd name="connsiteX2" fmla="*/ 0 w 100697"/>
              <a:gd name="connsiteY2" fmla="*/ 207435 h 302575"/>
              <a:gd name="connsiteX3" fmla="*/ 0 w 100697"/>
              <a:gd name="connsiteY3" fmla="*/ 0 h 302575"/>
              <a:gd name="connsiteX0" fmla="*/ 0 w 100697"/>
              <a:gd name="connsiteY0" fmla="*/ 0 h 302575"/>
              <a:gd name="connsiteX1" fmla="*/ 95411 w 100697"/>
              <a:gd name="connsiteY1" fmla="*/ 302575 h 302575"/>
              <a:gd name="connsiteX0" fmla="*/ 0 w 101285"/>
              <a:gd name="connsiteY0" fmla="*/ 0 h 318086"/>
              <a:gd name="connsiteX1" fmla="*/ 100697 w 101285"/>
              <a:gd name="connsiteY1" fmla="*/ 207435 h 318086"/>
              <a:gd name="connsiteX2" fmla="*/ 0 w 101285"/>
              <a:gd name="connsiteY2" fmla="*/ 207435 h 318086"/>
              <a:gd name="connsiteX3" fmla="*/ 0 w 101285"/>
              <a:gd name="connsiteY3" fmla="*/ 0 h 318086"/>
              <a:gd name="connsiteX0" fmla="*/ 0 w 101285"/>
              <a:gd name="connsiteY0" fmla="*/ 0 h 318086"/>
              <a:gd name="connsiteX1" fmla="*/ 95411 w 101285"/>
              <a:gd name="connsiteY1" fmla="*/ 302575 h 318086"/>
              <a:gd name="connsiteX2" fmla="*/ 90809 w 101285"/>
              <a:gd name="connsiteY2" fmla="*/ 273344 h 318086"/>
              <a:gd name="connsiteX0" fmla="*/ 9616 w 110313"/>
              <a:gd name="connsiteY0" fmla="*/ 0 h 405890"/>
              <a:gd name="connsiteX1" fmla="*/ 110313 w 110313"/>
              <a:gd name="connsiteY1" fmla="*/ 207435 h 405890"/>
              <a:gd name="connsiteX2" fmla="*/ 9616 w 110313"/>
              <a:gd name="connsiteY2" fmla="*/ 207435 h 405890"/>
              <a:gd name="connsiteX3" fmla="*/ 9616 w 110313"/>
              <a:gd name="connsiteY3" fmla="*/ 0 h 405890"/>
              <a:gd name="connsiteX0" fmla="*/ 9616 w 110313"/>
              <a:gd name="connsiteY0" fmla="*/ 0 h 405890"/>
              <a:gd name="connsiteX1" fmla="*/ 105027 w 110313"/>
              <a:gd name="connsiteY1" fmla="*/ 302575 h 405890"/>
              <a:gd name="connsiteX2" fmla="*/ 0 w 110313"/>
              <a:gd name="connsiteY2" fmla="*/ 405483 h 405890"/>
              <a:gd name="connsiteX0" fmla="*/ 9616 w 120884"/>
              <a:gd name="connsiteY0" fmla="*/ 0 h 405890"/>
              <a:gd name="connsiteX1" fmla="*/ 120884 w 120884"/>
              <a:gd name="connsiteY1" fmla="*/ 191578 h 405890"/>
              <a:gd name="connsiteX2" fmla="*/ 9616 w 120884"/>
              <a:gd name="connsiteY2" fmla="*/ 207435 h 405890"/>
              <a:gd name="connsiteX3" fmla="*/ 9616 w 120884"/>
              <a:gd name="connsiteY3" fmla="*/ 0 h 405890"/>
              <a:gd name="connsiteX0" fmla="*/ 9616 w 120884"/>
              <a:gd name="connsiteY0" fmla="*/ 0 h 405890"/>
              <a:gd name="connsiteX1" fmla="*/ 105027 w 120884"/>
              <a:gd name="connsiteY1" fmla="*/ 302575 h 405890"/>
              <a:gd name="connsiteX2" fmla="*/ 0 w 120884"/>
              <a:gd name="connsiteY2" fmla="*/ 405483 h 405890"/>
              <a:gd name="connsiteX0" fmla="*/ 9616 w 123958"/>
              <a:gd name="connsiteY0" fmla="*/ 0 h 405890"/>
              <a:gd name="connsiteX1" fmla="*/ 120884 w 123958"/>
              <a:gd name="connsiteY1" fmla="*/ 191578 h 405890"/>
              <a:gd name="connsiteX2" fmla="*/ 9616 w 123958"/>
              <a:gd name="connsiteY2" fmla="*/ 207435 h 405890"/>
              <a:gd name="connsiteX3" fmla="*/ 9616 w 123958"/>
              <a:gd name="connsiteY3" fmla="*/ 0 h 405890"/>
              <a:gd name="connsiteX0" fmla="*/ 9616 w 123958"/>
              <a:gd name="connsiteY0" fmla="*/ 0 h 405890"/>
              <a:gd name="connsiteX1" fmla="*/ 116282 w 123958"/>
              <a:gd name="connsiteY1" fmla="*/ 162347 h 405890"/>
              <a:gd name="connsiteX2" fmla="*/ 105027 w 123958"/>
              <a:gd name="connsiteY2" fmla="*/ 302575 h 405890"/>
              <a:gd name="connsiteX3" fmla="*/ 0 w 123958"/>
              <a:gd name="connsiteY3" fmla="*/ 405483 h 405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958" h="405890" stroke="0" extrusionOk="0">
                <a:moveTo>
                  <a:pt x="9616" y="0"/>
                </a:moveTo>
                <a:cubicBezTo>
                  <a:pt x="65229" y="0"/>
                  <a:pt x="120884" y="77015"/>
                  <a:pt x="120884" y="191578"/>
                </a:cubicBezTo>
                <a:lnTo>
                  <a:pt x="9616" y="207435"/>
                </a:lnTo>
                <a:lnTo>
                  <a:pt x="9616" y="0"/>
                </a:lnTo>
                <a:close/>
              </a:path>
              <a:path w="123958" h="405890" fill="none">
                <a:moveTo>
                  <a:pt x="9616" y="0"/>
                </a:moveTo>
                <a:cubicBezTo>
                  <a:pt x="23870" y="30581"/>
                  <a:pt x="100380" y="111918"/>
                  <a:pt x="116282" y="162347"/>
                </a:cubicBezTo>
                <a:cubicBezTo>
                  <a:pt x="132184" y="212776"/>
                  <a:pt x="120884" y="265576"/>
                  <a:pt x="105027" y="302575"/>
                </a:cubicBezTo>
                <a:cubicBezTo>
                  <a:pt x="120162" y="348132"/>
                  <a:pt x="959" y="411573"/>
                  <a:pt x="0" y="405483"/>
                </a:cubicBezTo>
              </a:path>
            </a:pathLst>
          </a:custGeom>
          <a:ln w="25400">
            <a:solidFill>
              <a:schemeClr val="accent1">
                <a:lumMod val="75000"/>
              </a:schemeClr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\\ENRIQUE-PC\Fisiopatologia\requerimiento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86941" y="231601"/>
            <a:ext cx="7229475" cy="6581775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2400765" y="933728"/>
            <a:ext cx="1285928" cy="523220"/>
          </a:xfrm>
          <a:prstGeom prst="rect">
            <a:avLst/>
          </a:prstGeom>
          <a:solidFill>
            <a:srgbClr val="E5A714"/>
          </a:solidFill>
        </p:spPr>
        <p:txBody>
          <a:bodyPr wrap="none" rtlCol="0">
            <a:spAutoFit/>
          </a:bodyPr>
          <a:lstStyle/>
          <a:p>
            <a:pPr algn="ctr"/>
            <a:r>
              <a:rPr lang="es-AR" sz="1400" b="1" dirty="0">
                <a:latin typeface="Arial" pitchFamily="34" charset="0"/>
                <a:cs typeface="Arial" pitchFamily="34" charset="0"/>
              </a:rPr>
              <a:t>Evasión</a:t>
            </a:r>
          </a:p>
          <a:p>
            <a:pPr algn="ctr"/>
            <a:r>
              <a:rPr lang="es-AR" sz="1400" b="1" dirty="0">
                <a:latin typeface="Arial" pitchFamily="34" charset="0"/>
                <a:cs typeface="Arial" pitchFamily="34" charset="0"/>
              </a:rPr>
              <a:t>de apoptosis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3737305" y="313492"/>
            <a:ext cx="2153154" cy="523220"/>
          </a:xfrm>
          <a:prstGeom prst="rect">
            <a:avLst/>
          </a:prstGeom>
          <a:solidFill>
            <a:srgbClr val="0091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AR" sz="1400" b="1" dirty="0">
                <a:latin typeface="Arial" pitchFamily="34" charset="0"/>
                <a:cs typeface="Arial" pitchFamily="34" charset="0"/>
              </a:rPr>
              <a:t>Autosuficiencia en</a:t>
            </a:r>
          </a:p>
          <a:p>
            <a:pPr algn="ctr"/>
            <a:r>
              <a:rPr lang="es-AR" sz="1400" b="1" dirty="0">
                <a:latin typeface="Arial" pitchFamily="34" charset="0"/>
                <a:cs typeface="Arial" pitchFamily="34" charset="0"/>
              </a:rPr>
              <a:t>señales de crecimiento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5415848" y="933728"/>
            <a:ext cx="2271776" cy="523220"/>
          </a:xfrm>
          <a:prstGeom prst="rect">
            <a:avLst/>
          </a:prstGeom>
          <a:solidFill>
            <a:srgbClr val="F6812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AR" sz="1400" b="1" dirty="0">
                <a:latin typeface="Arial" pitchFamily="34" charset="0"/>
                <a:cs typeface="Arial" pitchFamily="34" charset="0"/>
              </a:rPr>
              <a:t>Insensibilidad a</a:t>
            </a:r>
          </a:p>
          <a:p>
            <a:pPr algn="ctr"/>
            <a:r>
              <a:rPr lang="es-AR" sz="1400" b="1" dirty="0">
                <a:latin typeface="Arial" pitchFamily="34" charset="0"/>
                <a:cs typeface="Arial" pitchFamily="34" charset="0"/>
              </a:rPr>
              <a:t>señales anti-crecimiento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5862821" y="5622878"/>
            <a:ext cx="1495922" cy="523220"/>
          </a:xfrm>
          <a:prstGeom prst="rect">
            <a:avLst/>
          </a:prstGeom>
          <a:solidFill>
            <a:srgbClr val="8773B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AR" sz="1400" b="1" dirty="0">
                <a:latin typeface="Arial" pitchFamily="34" charset="0"/>
                <a:cs typeface="Arial" pitchFamily="34" charset="0"/>
              </a:rPr>
              <a:t>Invasión tisular</a:t>
            </a:r>
          </a:p>
          <a:p>
            <a:pPr algn="ctr"/>
            <a:r>
              <a:rPr lang="es-AR" sz="1400" b="1" dirty="0">
                <a:latin typeface="Arial" pitchFamily="34" charset="0"/>
                <a:cs typeface="Arial" pitchFamily="34" charset="0"/>
              </a:rPr>
              <a:t>y metástasis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3851920" y="6237312"/>
            <a:ext cx="1923924" cy="523220"/>
          </a:xfrm>
          <a:prstGeom prst="rect">
            <a:avLst/>
          </a:prstGeom>
          <a:solidFill>
            <a:srgbClr val="00B5AE"/>
          </a:solidFill>
        </p:spPr>
        <p:txBody>
          <a:bodyPr wrap="none" rtlCol="0">
            <a:spAutoFit/>
          </a:bodyPr>
          <a:lstStyle/>
          <a:p>
            <a:pPr algn="ctr"/>
            <a:r>
              <a:rPr lang="es-AR" sz="1400" b="1" dirty="0">
                <a:latin typeface="Arial" pitchFamily="34" charset="0"/>
                <a:cs typeface="Arial" pitchFamily="34" charset="0"/>
              </a:rPr>
              <a:t>Potencial </a:t>
            </a:r>
            <a:r>
              <a:rPr lang="es-AR" sz="1400" b="1" dirty="0" err="1">
                <a:latin typeface="Arial" pitchFamily="34" charset="0"/>
                <a:cs typeface="Arial" pitchFamily="34" charset="0"/>
              </a:rPr>
              <a:t>replicativo</a:t>
            </a:r>
            <a:endParaRPr lang="es-AR" sz="1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AR" sz="1400" b="1" dirty="0">
                <a:latin typeface="Arial" pitchFamily="34" charset="0"/>
                <a:cs typeface="Arial" pitchFamily="34" charset="0"/>
              </a:rPr>
              <a:t>ilimitado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2367152" y="5606996"/>
            <a:ext cx="1356462" cy="523220"/>
          </a:xfrm>
          <a:prstGeom prst="rect">
            <a:avLst/>
          </a:prstGeom>
          <a:solidFill>
            <a:srgbClr val="F15B5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AR" sz="1400" b="1" dirty="0" err="1">
                <a:latin typeface="Arial" pitchFamily="34" charset="0"/>
                <a:cs typeface="Arial" pitchFamily="34" charset="0"/>
              </a:rPr>
              <a:t>Angiogénesis</a:t>
            </a:r>
            <a:endParaRPr lang="es-AR" sz="1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AR" sz="1400" b="1" dirty="0">
                <a:latin typeface="Arial" pitchFamily="34" charset="0"/>
                <a:cs typeface="Arial" pitchFamily="34" charset="0"/>
              </a:rPr>
              <a:t>sostenida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8194" name="Picture 2" descr="\\ENRIQUE-PC\Fisiopatologia\ejeplo p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88726"/>
            <a:ext cx="7724776" cy="6724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9218" name="Picture 2" descr="\\ENRIQUE-PC\Fisiopatologia\polipo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670314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\\ENRIQUE-PC\Fisiopatologia\etapas cancer colorecta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04664"/>
            <a:ext cx="8606454" cy="5904656"/>
          </a:xfrm>
          <a:prstGeom prst="rect">
            <a:avLst/>
          </a:prstGeom>
          <a:noFill/>
        </p:spPr>
      </p:pic>
      <p:sp>
        <p:nvSpPr>
          <p:cNvPr id="21" name="20 Rectángulo"/>
          <p:cNvSpPr/>
          <p:nvPr/>
        </p:nvSpPr>
        <p:spPr>
          <a:xfrm>
            <a:off x="395536" y="188640"/>
            <a:ext cx="3888432" cy="640871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3" name="22 Rectángulo"/>
          <p:cNvSpPr/>
          <p:nvPr/>
        </p:nvSpPr>
        <p:spPr>
          <a:xfrm>
            <a:off x="5255568" y="260648"/>
            <a:ext cx="3564904" cy="640871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CuadroTexto"/>
          <p:cNvSpPr txBox="1"/>
          <p:nvPr/>
        </p:nvSpPr>
        <p:spPr>
          <a:xfrm>
            <a:off x="2267069" y="1700808"/>
            <a:ext cx="2016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000" b="1" dirty="0">
                <a:solidFill>
                  <a:schemeClr val="bg1"/>
                </a:solidFill>
              </a:rPr>
              <a:t>Epitelio normal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1475656" y="476672"/>
            <a:ext cx="2592288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CuadroTexto"/>
          <p:cNvSpPr txBox="1"/>
          <p:nvPr/>
        </p:nvSpPr>
        <p:spPr>
          <a:xfrm>
            <a:off x="1037566" y="2564904"/>
            <a:ext cx="3246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000" b="1" dirty="0">
                <a:solidFill>
                  <a:schemeClr val="bg1"/>
                </a:solidFill>
              </a:rPr>
              <a:t>Epitelio </a:t>
            </a:r>
            <a:r>
              <a:rPr lang="es-AR" sz="2000" b="1" dirty="0" err="1">
                <a:solidFill>
                  <a:schemeClr val="bg1"/>
                </a:solidFill>
              </a:rPr>
              <a:t>hiperproliferativo</a:t>
            </a:r>
            <a:endParaRPr lang="es-AR" sz="2000" b="1" dirty="0">
              <a:solidFill>
                <a:schemeClr val="bg1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1556939" y="3429000"/>
            <a:ext cx="2727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000" b="1" dirty="0">
                <a:solidFill>
                  <a:schemeClr val="bg1"/>
                </a:solidFill>
              </a:rPr>
              <a:t>Adenoma temprano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1441523" y="4253026"/>
            <a:ext cx="28424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000" b="1" dirty="0">
                <a:solidFill>
                  <a:schemeClr val="bg1"/>
                </a:solidFill>
              </a:rPr>
              <a:t>Adenoma intermedio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2053870" y="5117122"/>
            <a:ext cx="2230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000" b="1" dirty="0">
                <a:solidFill>
                  <a:schemeClr val="bg1"/>
                </a:solidFill>
              </a:rPr>
              <a:t>Adenoma tardío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2695071" y="5981218"/>
            <a:ext cx="1588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000" b="1" dirty="0">
                <a:solidFill>
                  <a:schemeClr val="bg1"/>
                </a:solidFill>
              </a:rPr>
              <a:t>Carcinoma</a:t>
            </a:r>
          </a:p>
        </p:txBody>
      </p:sp>
      <p:sp>
        <p:nvSpPr>
          <p:cNvPr id="14" name="13 Rectángulo redondeado"/>
          <p:cNvSpPr/>
          <p:nvPr/>
        </p:nvSpPr>
        <p:spPr>
          <a:xfrm>
            <a:off x="5508104" y="476672"/>
            <a:ext cx="2520280" cy="10081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5" name="14 CuadroTexto"/>
          <p:cNvSpPr txBox="1"/>
          <p:nvPr/>
        </p:nvSpPr>
        <p:spPr>
          <a:xfrm>
            <a:off x="5315708" y="1988840"/>
            <a:ext cx="33906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Pérdida o mutación del locus</a:t>
            </a:r>
          </a:p>
          <a:p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APC en cromosoma 5q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5292080" y="2996952"/>
            <a:ext cx="3523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Pérdida de metilación del ADN</a:t>
            </a:r>
          </a:p>
        </p:txBody>
      </p:sp>
      <p:sp>
        <p:nvSpPr>
          <p:cNvPr id="17" name="16 CuadroTexto"/>
          <p:cNvSpPr txBox="1"/>
          <p:nvPr/>
        </p:nvSpPr>
        <p:spPr>
          <a:xfrm>
            <a:off x="5292080" y="3717032"/>
            <a:ext cx="2621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Mutación del gen RAS</a:t>
            </a:r>
          </a:p>
          <a:p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 cromosoma 12p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5220072" y="4581128"/>
            <a:ext cx="33906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Pérdida del supresor tumoral</a:t>
            </a:r>
          </a:p>
          <a:p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 cromosoma 18q</a:t>
            </a:r>
          </a:p>
        </p:txBody>
      </p:sp>
      <p:sp>
        <p:nvSpPr>
          <p:cNvPr id="20" name="19 CuadroTexto"/>
          <p:cNvSpPr txBox="1"/>
          <p:nvPr/>
        </p:nvSpPr>
        <p:spPr>
          <a:xfrm>
            <a:off x="5292080" y="5445224"/>
            <a:ext cx="2364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Pérdida del gen p53</a:t>
            </a:r>
          </a:p>
          <a:p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 cromosoma 17p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1691680" y="620688"/>
            <a:ext cx="2108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b="1" cap="all" dirty="0">
                <a:solidFill>
                  <a:schemeClr val="bg1"/>
                </a:solidFill>
                <a:latin typeface="Arial Black" pitchFamily="34" charset="0"/>
              </a:rPr>
              <a:t>Apariencia</a:t>
            </a:r>
          </a:p>
          <a:p>
            <a:pPr algn="ctr"/>
            <a:r>
              <a:rPr lang="es-AR" b="1" cap="all" dirty="0">
                <a:solidFill>
                  <a:schemeClr val="bg1"/>
                </a:solidFill>
                <a:latin typeface="Arial Black" pitchFamily="34" charset="0"/>
              </a:rPr>
              <a:t>morfológica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5868144" y="620688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b="1" cap="all" dirty="0">
                <a:solidFill>
                  <a:schemeClr val="bg1"/>
                </a:solidFill>
                <a:latin typeface="Arial Black" pitchFamily="34" charset="0"/>
              </a:rPr>
              <a:t>Cambio </a:t>
            </a:r>
          </a:p>
          <a:p>
            <a:pPr algn="ctr"/>
            <a:r>
              <a:rPr lang="es-AR" b="1" cap="all" dirty="0">
                <a:solidFill>
                  <a:schemeClr val="bg1"/>
                </a:solidFill>
                <a:latin typeface="Arial Black" pitchFamily="34" charset="0"/>
              </a:rPr>
              <a:t>molecular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8000">
              <a:schemeClr val="tx1">
                <a:alpha val="65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\\ENRIQUE-PC\Fisiopatologia\metastas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16632"/>
            <a:ext cx="3981450" cy="6629400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4768009" y="464008"/>
            <a:ext cx="1563248" cy="5078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Expansión </a:t>
            </a:r>
            <a:r>
              <a:rPr lang="es-AR" sz="9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clonal</a:t>
            </a:r>
            <a:endParaRPr lang="es-AR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crecimiento, diversificación</a:t>
            </a:r>
          </a:p>
          <a:p>
            <a:pPr algn="ctr"/>
            <a:r>
              <a:rPr lang="es-AR" sz="9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angiogénesis</a:t>
            </a:r>
            <a:endParaRPr lang="es-AR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860032" y="1156792"/>
            <a:ext cx="1249060" cy="2308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AR" sz="9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Subclon</a:t>
            </a:r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AR" sz="9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metastásico</a:t>
            </a:r>
            <a:endParaRPr lang="es-AR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932040" y="1516832"/>
            <a:ext cx="1043876" cy="50783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Adhesión a e </a:t>
            </a:r>
          </a:p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invasión de la</a:t>
            </a:r>
          </a:p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membrana basal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860032" y="2020888"/>
            <a:ext cx="1249060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Paso a través de</a:t>
            </a:r>
          </a:p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la matriz extracelular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5076056" y="2380928"/>
            <a:ext cx="870751" cy="2308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AR" sz="9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Intravasación</a:t>
            </a:r>
            <a:endParaRPr lang="es-AR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4932040" y="2956992"/>
            <a:ext cx="998991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Interacción con </a:t>
            </a:r>
          </a:p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células linfoides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5148064" y="3605064"/>
            <a:ext cx="575799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Embolo</a:t>
            </a:r>
          </a:p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tumoral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5035865" y="4325144"/>
            <a:ext cx="832279" cy="50783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Adhesión</a:t>
            </a:r>
          </a:p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membrana</a:t>
            </a:r>
          </a:p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basal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5004048" y="4901208"/>
            <a:ext cx="909223" cy="2308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Extravasación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5004048" y="5333256"/>
            <a:ext cx="86409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Depósito</a:t>
            </a:r>
          </a:p>
          <a:p>
            <a:pPr algn="ctr"/>
            <a:r>
              <a:rPr lang="es-AR" sz="9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metastásico</a:t>
            </a:r>
            <a:endParaRPr lang="es-AR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5076056" y="5837312"/>
            <a:ext cx="877163" cy="2308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s-AR" sz="9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Angiogénesis</a:t>
            </a:r>
            <a:endParaRPr lang="es-AR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5076056" y="6197352"/>
            <a:ext cx="800219" cy="2308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s-AR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Crecimiento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57250"/>
          </a:xfrm>
        </p:spPr>
        <p:txBody>
          <a:bodyPr/>
          <a:lstStyle/>
          <a:p>
            <a:r>
              <a:rPr lang="es-AR" dirty="0"/>
              <a:t>Factores predisponentes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30064"/>
          </a:xfrm>
        </p:spPr>
        <p:txBody>
          <a:bodyPr>
            <a:normAutofit fontScale="62500" lnSpcReduction="20000"/>
          </a:bodyPr>
          <a:lstStyle/>
          <a:p>
            <a:r>
              <a:rPr lang="es-AR" b="1" dirty="0"/>
              <a:t>Herencia</a:t>
            </a:r>
            <a:r>
              <a:rPr lang="es-AR" dirty="0"/>
              <a:t> (mutaciones genéticas)</a:t>
            </a:r>
          </a:p>
          <a:p>
            <a:r>
              <a:rPr lang="es-AR" b="1" dirty="0"/>
              <a:t>Hormonas</a:t>
            </a:r>
            <a:r>
              <a:rPr lang="es-AR" dirty="0"/>
              <a:t>: utilizan los mismos receptores que los factores de crecimiento, induce la expresión de receptores para estos factores, usan los mismos segundos mensajeros. Un desbalance entre hormonas y receptores lleva a proliferación anormal.</a:t>
            </a:r>
          </a:p>
          <a:p>
            <a:r>
              <a:rPr lang="es-AR" b="1" dirty="0"/>
              <a:t>Edad</a:t>
            </a:r>
            <a:r>
              <a:rPr lang="es-AR" dirty="0"/>
              <a:t>: un tumor es resultado de la suma de daños genéticos. El umbral se alcanza a edades avanzadas. El pico están entre los 55 y los 75 años.</a:t>
            </a:r>
          </a:p>
          <a:p>
            <a:r>
              <a:rPr lang="es-AR" b="1" dirty="0"/>
              <a:t>Nutrición</a:t>
            </a:r>
            <a:r>
              <a:rPr lang="es-AR" dirty="0"/>
              <a:t>: Ingesta excesiva estimula la secreción de sales biliares que pueden tornarse cancerígenos por las bacterias intestinales (cáncer de colon). Alta fibra disminuye el riesgo de Ca de colon. </a:t>
            </a:r>
          </a:p>
          <a:p>
            <a:r>
              <a:rPr lang="es-AR" b="1" dirty="0"/>
              <a:t>Alcohol</a:t>
            </a:r>
            <a:r>
              <a:rPr lang="es-AR" dirty="0"/>
              <a:t>: interfiere con el </a:t>
            </a:r>
            <a:r>
              <a:rPr lang="es-AR" dirty="0" err="1"/>
              <a:t>Citocromo</a:t>
            </a:r>
            <a:r>
              <a:rPr lang="es-AR" dirty="0"/>
              <a:t> P450 e impide la metabolización de carcinógenos. También produce </a:t>
            </a:r>
            <a:r>
              <a:rPr lang="es-AR" dirty="0" err="1"/>
              <a:t>citotoxidad</a:t>
            </a:r>
            <a:r>
              <a:rPr lang="es-AR" dirty="0"/>
              <a:t> y </a:t>
            </a:r>
            <a:r>
              <a:rPr lang="es-AR" dirty="0" err="1"/>
              <a:t>avitamonosis</a:t>
            </a:r>
            <a:r>
              <a:rPr lang="es-AR" dirty="0"/>
              <a:t> (falta de reparación del epitelio escamosos de esófago: cáncer)</a:t>
            </a:r>
          </a:p>
          <a:p>
            <a:r>
              <a:rPr lang="es-AR" b="1" dirty="0"/>
              <a:t>Tabaco</a:t>
            </a:r>
            <a:r>
              <a:rPr lang="es-AR" dirty="0"/>
              <a:t>: </a:t>
            </a:r>
            <a:r>
              <a:rPr lang="es-AR" dirty="0" err="1"/>
              <a:t>benzopireno</a:t>
            </a:r>
            <a:r>
              <a:rPr lang="es-AR" dirty="0"/>
              <a:t> y </a:t>
            </a:r>
            <a:r>
              <a:rPr lang="es-AR" dirty="0" err="1"/>
              <a:t>nitrosaminas</a:t>
            </a:r>
            <a:r>
              <a:rPr lang="es-AR" dirty="0"/>
              <a:t> causan mutación de p53 y </a:t>
            </a:r>
            <a:r>
              <a:rPr lang="es-AR" dirty="0" err="1"/>
              <a:t>cancer</a:t>
            </a:r>
            <a:r>
              <a:rPr lang="es-AR" dirty="0"/>
              <a:t> bronquial.</a:t>
            </a:r>
          </a:p>
          <a:p>
            <a:r>
              <a:rPr lang="es-AR" b="1" dirty="0"/>
              <a:t>Exposición solar</a:t>
            </a:r>
            <a:r>
              <a:rPr lang="es-AR" dirty="0"/>
              <a:t>: aumenta el riesgo de melanoma y otros cánceres de piel.</a:t>
            </a:r>
          </a:p>
          <a:p>
            <a:endParaRPr lang="es-AR" dirty="0"/>
          </a:p>
          <a:p>
            <a:endParaRPr lang="es-AR" dirty="0"/>
          </a:p>
          <a:p>
            <a:endParaRPr lang="es-A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ENRIQUE-PC\Fisiopatologia\tumor benig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4664"/>
            <a:ext cx="3984822" cy="4968552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6012160" y="6093296"/>
            <a:ext cx="2427268" cy="46166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s-AR" sz="2400" b="1" dirty="0"/>
              <a:t>Tumor benigno</a:t>
            </a:r>
          </a:p>
        </p:txBody>
      </p:sp>
      <p:pic>
        <p:nvPicPr>
          <p:cNvPr id="1027" name="Picture 3" descr="\\ENRIQUE-PC\Fisiopatologia\tumor benigno de ma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025189" y="1897396"/>
            <a:ext cx="6369841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29258"/>
          </a:xfrm>
        </p:spPr>
        <p:txBody>
          <a:bodyPr/>
          <a:lstStyle/>
          <a:p>
            <a:pPr algn="ctr"/>
            <a:r>
              <a:rPr lang="es-AR" dirty="0"/>
              <a:t>Manifestaciones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2032"/>
          </a:xfrm>
        </p:spPr>
        <p:txBody>
          <a:bodyPr>
            <a:normAutofit fontScale="70000" lnSpcReduction="20000"/>
          </a:bodyPr>
          <a:lstStyle/>
          <a:p>
            <a:r>
              <a:rPr lang="es-AR" b="1" dirty="0"/>
              <a:t>Efectos locales</a:t>
            </a:r>
          </a:p>
          <a:p>
            <a:pPr marL="180000" indent="0">
              <a:buNone/>
            </a:pPr>
            <a:r>
              <a:rPr lang="es-AR" dirty="0"/>
              <a:t>Compresión de vasos sanguíneos (isquemia)</a:t>
            </a:r>
          </a:p>
          <a:p>
            <a:pPr marL="180000" indent="0">
              <a:buNone/>
            </a:pPr>
            <a:r>
              <a:rPr lang="es-AR" dirty="0"/>
              <a:t>Dolor</a:t>
            </a:r>
          </a:p>
          <a:p>
            <a:pPr marL="180000" indent="0">
              <a:buNone/>
            </a:pPr>
            <a:r>
              <a:rPr lang="es-AR" dirty="0"/>
              <a:t>Sangrado</a:t>
            </a:r>
          </a:p>
          <a:p>
            <a:pPr marL="180000" indent="0">
              <a:buNone/>
            </a:pPr>
            <a:r>
              <a:rPr lang="es-AR" dirty="0"/>
              <a:t>Infección</a:t>
            </a:r>
          </a:p>
          <a:p>
            <a:pPr marL="180000" indent="0">
              <a:buNone/>
            </a:pPr>
            <a:r>
              <a:rPr lang="es-AR" dirty="0"/>
              <a:t>Función tisular alterada</a:t>
            </a:r>
          </a:p>
          <a:p>
            <a:endParaRPr lang="es-AR" b="1" dirty="0"/>
          </a:p>
          <a:p>
            <a:r>
              <a:rPr lang="es-AR" b="1" dirty="0"/>
              <a:t>Efectos sistémicos</a:t>
            </a:r>
          </a:p>
          <a:p>
            <a:pPr marL="180000" indent="0">
              <a:buNone/>
            </a:pPr>
            <a:r>
              <a:rPr lang="es-AR" dirty="0"/>
              <a:t>Fatiga</a:t>
            </a:r>
          </a:p>
          <a:p>
            <a:pPr marL="180000" indent="0">
              <a:buNone/>
            </a:pPr>
            <a:r>
              <a:rPr lang="es-AR" dirty="0"/>
              <a:t>Caquexia</a:t>
            </a:r>
          </a:p>
          <a:p>
            <a:pPr marL="180000" indent="0">
              <a:buNone/>
            </a:pPr>
            <a:r>
              <a:rPr lang="es-AR" dirty="0"/>
              <a:t>Sangrado y hemorragia</a:t>
            </a:r>
          </a:p>
          <a:p>
            <a:pPr marL="180000" indent="0">
              <a:buNone/>
            </a:pPr>
            <a:r>
              <a:rPr lang="es-AR" dirty="0"/>
              <a:t>Anemia (por sangrado crónico o por aplasia medular)</a:t>
            </a:r>
          </a:p>
          <a:p>
            <a:pPr marL="180000" indent="0">
              <a:buNone/>
            </a:pPr>
            <a:r>
              <a:rPr lang="es-AR" dirty="0"/>
              <a:t>Función alterada en órganos</a:t>
            </a:r>
          </a:p>
          <a:p>
            <a:pPr marL="180000" indent="0">
              <a:buNone/>
            </a:pPr>
            <a:r>
              <a:rPr lang="es-AR" dirty="0"/>
              <a:t>Producción hormonal anormal (glándula afectada o tumores ectópicos productores de hormonas). Forman parte de los síndromes </a:t>
            </a:r>
            <a:r>
              <a:rPr lang="es-AR" dirty="0" err="1"/>
              <a:t>paraneoplásicos</a:t>
            </a:r>
            <a:r>
              <a:rPr lang="es-AR" dirty="0"/>
              <a:t>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/>
              <a:t>Caquexia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/>
              <a:t>Síndrome conformado por anorexia, pérdida de peso y fundamentalmente de tejido magro (músculo) presente en muchos tipos de cáncer y de SIDA.</a:t>
            </a:r>
          </a:p>
          <a:p>
            <a:r>
              <a:rPr lang="es-AR" dirty="0"/>
              <a:t>Hay anormalidades metabólicas que lleva a pobre utilización de nutrientes (malnutrición global).</a:t>
            </a:r>
          </a:p>
          <a:p>
            <a:r>
              <a:rPr lang="es-AR" dirty="0"/>
              <a:t>Es causado por </a:t>
            </a:r>
            <a:r>
              <a:rPr lang="es-AR" dirty="0" err="1"/>
              <a:t>citoquinas</a:t>
            </a:r>
            <a:r>
              <a:rPr lang="es-AR" dirty="0"/>
              <a:t> como factor de necrosis tumoral e </a:t>
            </a:r>
            <a:r>
              <a:rPr lang="es-AR" dirty="0" err="1"/>
              <a:t>interleuquinas</a:t>
            </a:r>
            <a:r>
              <a:rPr lang="es-AR" dirty="0"/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quiquin\Desktop\camcer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347" y="260648"/>
            <a:ext cx="6670037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4995856" y="3329339"/>
            <a:ext cx="368231" cy="216024"/>
          </a:xfrm>
          <a:prstGeom prst="rect">
            <a:avLst/>
          </a:prstGeom>
          <a:solidFill>
            <a:srgbClr val="FD8E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CuadroTexto"/>
          <p:cNvSpPr txBox="1"/>
          <p:nvPr/>
        </p:nvSpPr>
        <p:spPr>
          <a:xfrm>
            <a:off x="4995856" y="3298851"/>
            <a:ext cx="44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GC</a:t>
            </a:r>
          </a:p>
        </p:txBody>
      </p:sp>
    </p:spTree>
    <p:extLst>
      <p:ext uri="{BB962C8B-B14F-4D97-AF65-F5344CB8AC3E}">
        <p14:creationId xmlns:p14="http://schemas.microsoft.com/office/powerpoint/2010/main" val="39119742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51520" y="335280"/>
          <a:ext cx="8640960" cy="604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4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41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686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500" dirty="0"/>
                        <a:t>Tipo de síndrome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Tumor asociado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Mecanismo propuesto</a:t>
                      </a:r>
                      <a:endParaRPr lang="es-AR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500" dirty="0"/>
                        <a:t>Endócrino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Secreción inadecuada de ADH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Ca. Pulmón a células pequeñas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Producción de ADH por el tumor</a:t>
                      </a:r>
                      <a:endParaRPr lang="es-AR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AR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Síndrome</a:t>
                      </a:r>
                      <a:r>
                        <a:rPr lang="es-MX" sz="1500" baseline="0" dirty="0"/>
                        <a:t> de </a:t>
                      </a:r>
                      <a:r>
                        <a:rPr lang="es-MX" sz="1500" baseline="0" dirty="0" err="1"/>
                        <a:t>Cushing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Ca. Pulmón a células pequeñas, carcinoide bronquial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Producción</a:t>
                      </a:r>
                      <a:r>
                        <a:rPr lang="es-MX" sz="1500" baseline="0" dirty="0"/>
                        <a:t> de ACTH por el tumor</a:t>
                      </a:r>
                      <a:endParaRPr lang="es-AR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 err="1"/>
                        <a:t>Hipercalcemia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Ca.</a:t>
                      </a:r>
                      <a:r>
                        <a:rPr lang="es-MX" sz="1500" baseline="0" dirty="0"/>
                        <a:t> a células escamosas de pulmón, cabeza, cuello, ovario 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Producción y liberación</a:t>
                      </a:r>
                      <a:r>
                        <a:rPr lang="es-MX" sz="1500" baseline="0" dirty="0"/>
                        <a:t> de un </a:t>
                      </a:r>
                      <a:r>
                        <a:rPr lang="es-MX" sz="1500" baseline="0" dirty="0" err="1"/>
                        <a:t>polipéptido</a:t>
                      </a:r>
                      <a:r>
                        <a:rPr lang="es-MX" sz="1500" baseline="0" dirty="0"/>
                        <a:t> relacionado a PTH</a:t>
                      </a:r>
                      <a:endParaRPr lang="es-AR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500" dirty="0"/>
                        <a:t>Hematológicos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Trombosis venosas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Ca.</a:t>
                      </a:r>
                      <a:r>
                        <a:rPr lang="es-MX" sz="1500" baseline="0" dirty="0"/>
                        <a:t> de páncreas, pulmón, etc.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Producción de factores </a:t>
                      </a:r>
                      <a:r>
                        <a:rPr lang="es-MX" sz="1500" dirty="0" err="1"/>
                        <a:t>procoagulantes</a:t>
                      </a:r>
                      <a:endParaRPr lang="es-AR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Endocarditis </a:t>
                      </a:r>
                      <a:r>
                        <a:rPr lang="es-MX" sz="1500" dirty="0" err="1"/>
                        <a:t>trombolítica</a:t>
                      </a:r>
                      <a:r>
                        <a:rPr lang="es-MX" sz="1500" dirty="0"/>
                        <a:t> no bacteriana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Ca.</a:t>
                      </a:r>
                      <a:r>
                        <a:rPr lang="es-MX" sz="1500" baseline="0" dirty="0"/>
                        <a:t> avanzados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AR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500" dirty="0"/>
                        <a:t>Neurológicos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Miastenia</a:t>
                      </a:r>
                      <a:r>
                        <a:rPr lang="es-MX" sz="1500" baseline="0" dirty="0"/>
                        <a:t> </a:t>
                      </a:r>
                      <a:r>
                        <a:rPr lang="es-MX" sz="1500" baseline="0" dirty="0" err="1"/>
                        <a:t>gravis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 err="1"/>
                        <a:t>Timoma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Producción de Ac. Contra la placa terminal</a:t>
                      </a:r>
                      <a:endParaRPr lang="es-AR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500" dirty="0"/>
                        <a:t>Dermatológicos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Acantosis </a:t>
                      </a:r>
                      <a:r>
                        <a:rPr lang="es-MX" sz="1500" dirty="0" err="1"/>
                        <a:t>nigricans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Ca.</a:t>
                      </a:r>
                      <a:r>
                        <a:rPr lang="es-MX" sz="1500" baseline="0" dirty="0"/>
                        <a:t> gástrico</a:t>
                      </a:r>
                      <a:endParaRPr lang="es-A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500" dirty="0"/>
                        <a:t>Posible producción de Factores</a:t>
                      </a:r>
                      <a:r>
                        <a:rPr lang="es-MX" sz="1500" baseline="0" dirty="0"/>
                        <a:t> de crecimiento epidérmicos por tumor.</a:t>
                      </a:r>
                      <a:endParaRPr lang="es-AR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080120"/>
          </a:xfrm>
        </p:spPr>
        <p:txBody>
          <a:bodyPr>
            <a:normAutofit/>
          </a:bodyPr>
          <a:lstStyle/>
          <a:p>
            <a:pPr algn="ctr"/>
            <a:r>
              <a:rPr lang="es-AR" sz="3600" dirty="0"/>
              <a:t>Gradación y Estadificación (TNM)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2016224"/>
          </a:xfrm>
        </p:spPr>
        <p:txBody>
          <a:bodyPr>
            <a:normAutofit fontScale="77500" lnSpcReduction="20000"/>
          </a:bodyPr>
          <a:lstStyle/>
          <a:p>
            <a:r>
              <a:rPr lang="es-MX" sz="2600" dirty="0"/>
              <a:t>La gradación se basa en el grado de diferenciación de las células tumorales: I, II, III y IV con anaplasia creciente (falta de diferenciación) y el número de mitosis.</a:t>
            </a:r>
            <a:endParaRPr lang="es-AR" sz="2600" dirty="0"/>
          </a:p>
          <a:p>
            <a:r>
              <a:rPr lang="es-AR" sz="2600" dirty="0"/>
              <a:t>La </a:t>
            </a:r>
            <a:r>
              <a:rPr lang="es-AR" sz="2600" dirty="0" err="1"/>
              <a:t>estadificación</a:t>
            </a:r>
            <a:r>
              <a:rPr lang="es-AR" sz="2600" dirty="0"/>
              <a:t> se basa en el tamaño del tumor (T, incluye qué nivel de infiltración local existe), la presencia de ganglios infiltrados (N) y de metástasis (M)</a:t>
            </a:r>
          </a:p>
          <a:p>
            <a:endParaRPr lang="es-AR" dirty="0"/>
          </a:p>
        </p:txBody>
      </p:sp>
      <p:sp>
        <p:nvSpPr>
          <p:cNvPr id="4" name="3 CuadroTexto"/>
          <p:cNvSpPr txBox="1"/>
          <p:nvPr/>
        </p:nvSpPr>
        <p:spPr>
          <a:xfrm>
            <a:off x="755576" y="2852936"/>
            <a:ext cx="787387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</a:t>
            </a:r>
            <a:r>
              <a:rPr lang="en-US" dirty="0" err="1"/>
              <a:t>Tx</a:t>
            </a:r>
            <a:r>
              <a:rPr lang="en-US" dirty="0"/>
              <a:t>: </a:t>
            </a:r>
            <a:r>
              <a:rPr lang="es-AR" dirty="0"/>
              <a:t>tumor no puede ser evaluado</a:t>
            </a:r>
          </a:p>
          <a:p>
            <a:r>
              <a:rPr lang="es-AR" dirty="0"/>
              <a:t>    </a:t>
            </a:r>
            <a:r>
              <a:rPr lang="es-AR" dirty="0" err="1"/>
              <a:t>Tis</a:t>
            </a:r>
            <a:r>
              <a:rPr lang="es-AR" dirty="0"/>
              <a:t>: carcinoma in situ</a:t>
            </a:r>
          </a:p>
          <a:p>
            <a:r>
              <a:rPr lang="es-AR" dirty="0"/>
              <a:t>    T0: sin signos de tumor</a:t>
            </a:r>
          </a:p>
          <a:p>
            <a:r>
              <a:rPr lang="es-AR" dirty="0"/>
              <a:t>    T1, T2, T3, T4: tamaño y/o extensión local del tumor primario</a:t>
            </a:r>
          </a:p>
          <a:p>
            <a:endParaRPr lang="es-AR" dirty="0"/>
          </a:p>
          <a:p>
            <a:r>
              <a:rPr lang="es-AR" dirty="0"/>
              <a:t>    </a:t>
            </a:r>
            <a:r>
              <a:rPr lang="es-AR" dirty="0" err="1"/>
              <a:t>Nx</a:t>
            </a:r>
            <a:r>
              <a:rPr lang="es-AR" dirty="0"/>
              <a:t>: no se pueden evaluar los ganglios</a:t>
            </a:r>
          </a:p>
          <a:p>
            <a:r>
              <a:rPr lang="es-AR" dirty="0"/>
              <a:t>    N0: células tumorales ausentes en los ganglios regionales</a:t>
            </a:r>
          </a:p>
          <a:p>
            <a:r>
              <a:rPr lang="es-AR" dirty="0"/>
              <a:t>    N1: </a:t>
            </a:r>
            <a:r>
              <a:rPr lang="es-AR" dirty="0" err="1"/>
              <a:t>metastasis</a:t>
            </a:r>
            <a:r>
              <a:rPr lang="es-AR" dirty="0"/>
              <a:t> presente en ganglios regionales</a:t>
            </a:r>
          </a:p>
          <a:p>
            <a:pPr marL="1071563" indent="-1071563"/>
            <a:r>
              <a:rPr lang="es-AR" dirty="0"/>
              <a:t>    N2, N3: células tumorales se extienden a ganglios más lejanos o invaden más ganglios regionales</a:t>
            </a:r>
          </a:p>
          <a:p>
            <a:endParaRPr lang="es-AR" dirty="0"/>
          </a:p>
          <a:p>
            <a:r>
              <a:rPr lang="es-AR" dirty="0"/>
              <a:t>    M0: sin metástasis a distancia</a:t>
            </a:r>
          </a:p>
          <a:p>
            <a:r>
              <a:rPr lang="es-AR" dirty="0"/>
              <a:t>    M1: metástasis a órganos distantes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01266"/>
          </a:xfrm>
        </p:spPr>
        <p:txBody>
          <a:bodyPr/>
          <a:lstStyle/>
          <a:p>
            <a:r>
              <a:rPr lang="es-AR" dirty="0"/>
              <a:t>Herramientas Diagnósticas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2032"/>
          </a:xfrm>
        </p:spPr>
        <p:txBody>
          <a:bodyPr>
            <a:normAutofit fontScale="77500" lnSpcReduction="20000"/>
          </a:bodyPr>
          <a:lstStyle/>
          <a:p>
            <a:r>
              <a:rPr lang="es-AR" b="1" dirty="0"/>
              <a:t>Marcadores tumorales</a:t>
            </a:r>
          </a:p>
          <a:p>
            <a:pPr>
              <a:buNone/>
            </a:pPr>
            <a:r>
              <a:rPr lang="es-AR" dirty="0"/>
              <a:t>Substancias producidas por o encontradas en la superficie del tumor</a:t>
            </a:r>
          </a:p>
          <a:p>
            <a:pPr>
              <a:buNone/>
            </a:pPr>
            <a:r>
              <a:rPr lang="es-AR" dirty="0"/>
              <a:t>Pueden ser usadas en la clínica para detectar la presencia de células tumorales</a:t>
            </a:r>
          </a:p>
          <a:p>
            <a:pPr>
              <a:buNone/>
            </a:pPr>
            <a:r>
              <a:rPr lang="es-AR" dirty="0"/>
              <a:t>Ej.: PSA (próstata), CA15-3 (mama), CA 125 (ovario)</a:t>
            </a:r>
          </a:p>
          <a:p>
            <a:pPr>
              <a:buNone/>
            </a:pPr>
            <a:r>
              <a:rPr lang="es-AR" dirty="0"/>
              <a:t> Suelen detectarse en cánceres ya desarrollados y pueden ser inespecíficos</a:t>
            </a:r>
          </a:p>
          <a:p>
            <a:endParaRPr lang="es-AR" dirty="0"/>
          </a:p>
          <a:p>
            <a:r>
              <a:rPr lang="es-AR" b="1" dirty="0"/>
              <a:t>Imágenes</a:t>
            </a:r>
          </a:p>
          <a:p>
            <a:pPr>
              <a:buNone/>
            </a:pPr>
            <a:r>
              <a:rPr lang="es-AR" dirty="0"/>
              <a:t>Radiografía, TAC, RMN, endoscopías</a:t>
            </a:r>
          </a:p>
          <a:p>
            <a:endParaRPr lang="es-AR" dirty="0"/>
          </a:p>
          <a:p>
            <a:r>
              <a:rPr lang="es-AR" b="1" dirty="0"/>
              <a:t>Biopsias</a:t>
            </a:r>
            <a:r>
              <a:rPr lang="es-AR" dirty="0"/>
              <a:t>: quirúrgica, de aguja fina, por raspado (cuello de útero), por endoscopía.</a:t>
            </a:r>
          </a:p>
          <a:p>
            <a:endParaRPr lang="es-AR" dirty="0"/>
          </a:p>
          <a:p>
            <a:endParaRPr lang="es-A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6342"/>
            <a:ext cx="5544616" cy="6408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82041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6632"/>
            <a:ext cx="5663530" cy="669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93467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1"/>
            <a:ext cx="9181845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6639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7010"/>
            <a:ext cx="6122357" cy="641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461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ENRIQUE-PC\Fisiopatologia\tumor maligno ma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7860245" cy="5626785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6156176" y="6165304"/>
            <a:ext cx="2388795" cy="46166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s-AR" sz="2400" b="1" dirty="0"/>
              <a:t>Tumor maligno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2290" name="Picture 2" descr="\\ENRIQUE-PC\Fisiopatologia\P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2239" y="139776"/>
            <a:ext cx="5067300" cy="6600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ENRIQUE-PC\Fisiopatologia\benigno malign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836712"/>
            <a:ext cx="8408422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395536" y="548680"/>
          <a:ext cx="8229600" cy="585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dirty="0"/>
                        <a:t>Característica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Benigno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Maligno</a:t>
                      </a:r>
                      <a:endParaRPr lang="es-A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err="1"/>
                        <a:t>Caract</a:t>
                      </a:r>
                      <a:r>
                        <a:rPr lang="es-MX" sz="1600" dirty="0"/>
                        <a:t>. celulares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/>
                        <a:t>Células bien diferenciadas que asemejan las del tejido de origen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err="1"/>
                        <a:t>Celulas</a:t>
                      </a:r>
                      <a:r>
                        <a:rPr lang="es-MX" sz="1600" dirty="0"/>
                        <a:t> indiferenciadas, con anaplasia y estructuras atípicas que a veces conservan algo de parecido a las células de tejido de origen.</a:t>
                      </a:r>
                      <a:endParaRPr lang="es-A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/>
                        <a:t>Tasa de crecimiento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/>
                        <a:t>En general</a:t>
                      </a:r>
                      <a:r>
                        <a:rPr lang="es-MX" sz="1600" baseline="0" dirty="0"/>
                        <a:t> progresa lentamente; puede detenerse o regresar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/>
                        <a:t>Variable, dependiendo del grado de diferenciación;</a:t>
                      </a:r>
                      <a:r>
                        <a:rPr lang="es-MX" sz="1600" baseline="0" dirty="0"/>
                        <a:t> cuanto más </a:t>
                      </a:r>
                      <a:r>
                        <a:rPr lang="es-MX" sz="1600" baseline="0" dirty="0" err="1"/>
                        <a:t>anaplástica</a:t>
                      </a:r>
                      <a:r>
                        <a:rPr lang="es-MX" sz="1600" baseline="0" dirty="0"/>
                        <a:t> sea la célula, mas rápido será el crecimiento.</a:t>
                      </a:r>
                      <a:endParaRPr lang="es-A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/>
                        <a:t>Modo de crecimiento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/>
                        <a:t>Crece</a:t>
                      </a:r>
                      <a:r>
                        <a:rPr lang="es-MX" sz="1600" baseline="0" dirty="0"/>
                        <a:t> por expansión, sin invasión del tejido circundante; generalmente encapsulado.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/>
                        <a:t>Crece por invasión, generando procesos que infiltran</a:t>
                      </a:r>
                      <a:r>
                        <a:rPr lang="es-MX" sz="1600" baseline="0" dirty="0"/>
                        <a:t> el tejido circundante</a:t>
                      </a:r>
                      <a:endParaRPr lang="es-A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/>
                        <a:t>Metástasis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/>
                        <a:t>No se disemina por metástasis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/>
                        <a:t>Accede a los</a:t>
                      </a:r>
                      <a:r>
                        <a:rPr lang="es-MX" sz="1600" baseline="0" dirty="0"/>
                        <a:t> torrentes sanguíneo o linfático para </a:t>
                      </a:r>
                      <a:r>
                        <a:rPr lang="es-MX" sz="1600" baseline="0" dirty="0" err="1"/>
                        <a:t>metastatizar</a:t>
                      </a:r>
                      <a:r>
                        <a:rPr lang="es-MX" sz="1600" baseline="0" dirty="0"/>
                        <a:t> a otras áreas del cuerpo</a:t>
                      </a:r>
                      <a:endParaRPr lang="es-A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METASTASIS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MX" dirty="0"/>
              <a:t>Habilidad de las células tumorales para distribuirse hacia otras partes del cuerpo y establecer tumores secundarios. Las células malignas utilizan vasos sanguíneos y linfáticos para circular. </a:t>
            </a:r>
          </a:p>
          <a:p>
            <a:r>
              <a:rPr lang="es-MX" dirty="0"/>
              <a:t>Las células secretan </a:t>
            </a:r>
            <a:r>
              <a:rPr lang="es-MX" u="sng" dirty="0"/>
              <a:t>proteasas</a:t>
            </a:r>
            <a:r>
              <a:rPr lang="es-MX" dirty="0"/>
              <a:t> para digerir la matriz extracelular. También producen </a:t>
            </a:r>
            <a:r>
              <a:rPr lang="es-MX" u="sng" dirty="0"/>
              <a:t>factores de crecimiento </a:t>
            </a:r>
            <a:r>
              <a:rPr lang="es-MX" dirty="0"/>
              <a:t>que estimula la </a:t>
            </a:r>
            <a:r>
              <a:rPr lang="es-MX" u="sng" dirty="0" err="1"/>
              <a:t>angiogénesis</a:t>
            </a:r>
            <a:endParaRPr lang="es-MX" u="sng" dirty="0"/>
          </a:p>
          <a:p>
            <a:r>
              <a:rPr lang="es-MX" dirty="0"/>
              <a:t>Los pulmones son sitios de metástasis porque reciben flujo sanguíneo de todo el organismo</a:t>
            </a:r>
          </a:p>
          <a:p>
            <a:r>
              <a:rPr lang="es-MX" dirty="0"/>
              <a:t>El Hígado es sitio común de metástasis provenientes del tracto gastrointestinal.</a:t>
            </a:r>
          </a:p>
          <a:p>
            <a:endParaRPr lang="es-A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098" name="Picture 2" descr="\\ENRIQUE-PC\Fisiopatologia\metastasis hepat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8022492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217290"/>
          </a:xfrm>
        </p:spPr>
        <p:txBody>
          <a:bodyPr/>
          <a:lstStyle/>
          <a:p>
            <a:pPr algn="ctr"/>
            <a:r>
              <a:rPr lang="es-MX" dirty="0"/>
              <a:t>Ejemplos de metástasis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26008"/>
          </a:xfrm>
        </p:spPr>
        <p:txBody>
          <a:bodyPr>
            <a:normAutofit lnSpcReduction="10000"/>
          </a:bodyPr>
          <a:lstStyle/>
          <a:p>
            <a:r>
              <a:rPr lang="es-MX" u="sng" dirty="0"/>
              <a:t>Mama</a:t>
            </a:r>
            <a:r>
              <a:rPr lang="es-MX" dirty="0"/>
              <a:t>: Hueso, ganglios linfáticos (locales y axilares), cerebro</a:t>
            </a:r>
          </a:p>
          <a:p>
            <a:r>
              <a:rPr lang="es-MX" u="sng" dirty="0"/>
              <a:t>Pulmón</a:t>
            </a:r>
            <a:r>
              <a:rPr lang="es-MX" dirty="0"/>
              <a:t>: Hígado, cerebro y huesos entre otros</a:t>
            </a:r>
          </a:p>
          <a:p>
            <a:r>
              <a:rPr lang="es-MX" u="sng" dirty="0"/>
              <a:t>Próstata</a:t>
            </a:r>
            <a:r>
              <a:rPr lang="es-MX" dirty="0"/>
              <a:t>: Huesos, pulmón, hígado, glándulas endócrinas.</a:t>
            </a:r>
          </a:p>
          <a:p>
            <a:r>
              <a:rPr lang="es-MX" u="sng" dirty="0"/>
              <a:t>Colon</a:t>
            </a:r>
            <a:r>
              <a:rPr lang="es-MX" dirty="0"/>
              <a:t>: Hígado</a:t>
            </a:r>
          </a:p>
          <a:p>
            <a:r>
              <a:rPr lang="es-MX" u="sng" dirty="0"/>
              <a:t>Testículo</a:t>
            </a:r>
            <a:r>
              <a:rPr lang="es-MX" dirty="0"/>
              <a:t>: Pulmones, hígado</a:t>
            </a:r>
          </a:p>
          <a:p>
            <a:r>
              <a:rPr lang="es-MX" u="sng" dirty="0"/>
              <a:t>Ovario</a:t>
            </a:r>
            <a:r>
              <a:rPr lang="es-MX" dirty="0"/>
              <a:t>: Peritoneo, pulmones, hígado, diafragma.</a:t>
            </a:r>
          </a:p>
          <a:p>
            <a:endParaRPr lang="es-A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Teoría de oncogénesis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es-MX" b="1" dirty="0"/>
              <a:t>Anormalidades de genes supresores/inductores de tumores.</a:t>
            </a:r>
          </a:p>
          <a:p>
            <a:pPr>
              <a:buNone/>
            </a:pPr>
            <a:r>
              <a:rPr lang="es-MX" dirty="0"/>
              <a:t>Varias proteínas son capaces de limitar la división celular y regular ciertas partes del ciclo celular (ej. p53). Los genes que codifican estas proteínas se denominan </a:t>
            </a:r>
            <a:r>
              <a:rPr lang="es-MX" u="sng" dirty="0"/>
              <a:t>genes supresores </a:t>
            </a:r>
            <a:r>
              <a:rPr lang="es-MX" dirty="0"/>
              <a:t>de tumores. Su falla puede conducir a neoplasias</a:t>
            </a:r>
          </a:p>
          <a:p>
            <a:pPr>
              <a:buNone/>
            </a:pPr>
            <a:r>
              <a:rPr lang="es-MX" dirty="0"/>
              <a:t>Otros genes producen proteínas que fomentan el crecimiento celular y la proliferación, se denominan </a:t>
            </a:r>
            <a:r>
              <a:rPr lang="es-MX" u="sng" dirty="0" err="1"/>
              <a:t>proto</a:t>
            </a:r>
            <a:r>
              <a:rPr lang="es-MX" u="sng" dirty="0"/>
              <a:t> oncogenes</a:t>
            </a:r>
            <a:r>
              <a:rPr lang="es-MX" dirty="0"/>
              <a:t>. Exceso de actividad de estos genes (o falla en su regulación)conducen a división y crecimiento celular excesivos.</a:t>
            </a:r>
          </a:p>
          <a:p>
            <a:pPr>
              <a:buFont typeface="Wingdings" pitchFamily="2" charset="2"/>
              <a:buChar char="v"/>
            </a:pPr>
            <a:r>
              <a:rPr lang="es-MX" b="1" dirty="0"/>
              <a:t>Alteración de las vías de señalización de la apoptosis</a:t>
            </a:r>
          </a:p>
          <a:p>
            <a:pPr>
              <a:buNone/>
            </a:pPr>
            <a:r>
              <a:rPr lang="es-MX" dirty="0"/>
              <a:t>La mutación de genes que codifican proteínas de algunas vías </a:t>
            </a:r>
            <a:r>
              <a:rPr lang="es-MX" dirty="0" err="1"/>
              <a:t>apoptóticas</a:t>
            </a:r>
            <a:r>
              <a:rPr lang="es-MX" dirty="0"/>
              <a:t> impide la eliminación de las células con ADN dañado y permite el crecimiento y la proliferación</a:t>
            </a:r>
          </a:p>
          <a:p>
            <a:endParaRPr lang="es-MX" dirty="0"/>
          </a:p>
          <a:p>
            <a:endParaRPr lang="es-MX" dirty="0"/>
          </a:p>
          <a:p>
            <a:pPr>
              <a:buNone/>
            </a:pPr>
            <a:endParaRPr lang="es-A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894</TotalTime>
  <Words>1610</Words>
  <Application>Microsoft Office PowerPoint</Application>
  <PresentationFormat>On-screen Show (4:3)</PresentationFormat>
  <Paragraphs>229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Arial Black</vt:lpstr>
      <vt:lpstr>Calibri</vt:lpstr>
      <vt:lpstr>Century Gothic</vt:lpstr>
      <vt:lpstr>Verdana</vt:lpstr>
      <vt:lpstr>Wingdings</vt:lpstr>
      <vt:lpstr>Wingdings 2</vt:lpstr>
      <vt:lpstr>Brío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METASTASIS</vt:lpstr>
      <vt:lpstr>PowerPoint Presentation</vt:lpstr>
      <vt:lpstr>Ejemplos de metástasis</vt:lpstr>
      <vt:lpstr>Teoría de oncogénesis</vt:lpstr>
      <vt:lpstr>PowerPoint Presentation</vt:lpstr>
      <vt:lpstr>Virus oncogénicos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Factores predisponentes</vt:lpstr>
      <vt:lpstr>Manifestaciones</vt:lpstr>
      <vt:lpstr>Caquexia</vt:lpstr>
      <vt:lpstr>PowerPoint Presentation</vt:lpstr>
      <vt:lpstr>PowerPoint Presentation</vt:lpstr>
      <vt:lpstr>Gradación y Estadificación (TNM) </vt:lpstr>
      <vt:lpstr>Herramientas Diagnósticas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HP</dc:creator>
  <cp:lastModifiedBy>Enrique Sánchez Pozzi</cp:lastModifiedBy>
  <cp:revision>43</cp:revision>
  <dcterms:created xsi:type="dcterms:W3CDTF">2013-04-02T18:47:55Z</dcterms:created>
  <dcterms:modified xsi:type="dcterms:W3CDTF">2019-08-08T18:19:42Z</dcterms:modified>
</cp:coreProperties>
</file>