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82"/>
  </p:notesMasterIdLst>
  <p:handoutMasterIdLst>
    <p:handoutMasterId r:id="rId83"/>
  </p:handoutMasterIdLst>
  <p:sldIdLst>
    <p:sldId id="303" r:id="rId2"/>
    <p:sldId id="407" r:id="rId3"/>
    <p:sldId id="304" r:id="rId4"/>
    <p:sldId id="285" r:id="rId5"/>
    <p:sldId id="348" r:id="rId6"/>
    <p:sldId id="337" r:id="rId7"/>
    <p:sldId id="338" r:id="rId8"/>
    <p:sldId id="383" r:id="rId9"/>
    <p:sldId id="351" r:id="rId10"/>
    <p:sldId id="334" r:id="rId11"/>
    <p:sldId id="378" r:id="rId12"/>
    <p:sldId id="292" r:id="rId13"/>
    <p:sldId id="328" r:id="rId14"/>
    <p:sldId id="379" r:id="rId15"/>
    <p:sldId id="325" r:id="rId16"/>
    <p:sldId id="387" r:id="rId17"/>
    <p:sldId id="380" r:id="rId18"/>
    <p:sldId id="290" r:id="rId19"/>
    <p:sldId id="381" r:id="rId20"/>
    <p:sldId id="294" r:id="rId21"/>
    <p:sldId id="310" r:id="rId22"/>
    <p:sldId id="363" r:id="rId23"/>
    <p:sldId id="388" r:id="rId24"/>
    <p:sldId id="368" r:id="rId25"/>
    <p:sldId id="389" r:id="rId26"/>
    <p:sldId id="393" r:id="rId27"/>
    <p:sldId id="408" r:id="rId28"/>
    <p:sldId id="409" r:id="rId29"/>
    <p:sldId id="410" r:id="rId30"/>
    <p:sldId id="273" r:id="rId31"/>
    <p:sldId id="372" r:id="rId32"/>
    <p:sldId id="370" r:id="rId33"/>
    <p:sldId id="376" r:id="rId34"/>
    <p:sldId id="268" r:id="rId35"/>
    <p:sldId id="364" r:id="rId36"/>
    <p:sldId id="365" r:id="rId37"/>
    <p:sldId id="366" r:id="rId38"/>
    <p:sldId id="367" r:id="rId39"/>
    <p:sldId id="394" r:id="rId40"/>
    <p:sldId id="386" r:id="rId41"/>
    <p:sldId id="385" r:id="rId42"/>
    <p:sldId id="397" r:id="rId43"/>
    <p:sldId id="356" r:id="rId44"/>
    <p:sldId id="360" r:id="rId45"/>
    <p:sldId id="361" r:id="rId46"/>
    <p:sldId id="269" r:id="rId47"/>
    <p:sldId id="336" r:id="rId48"/>
    <p:sldId id="335" r:id="rId49"/>
    <p:sldId id="362" r:id="rId50"/>
    <p:sldId id="382" r:id="rId51"/>
    <p:sldId id="345" r:id="rId52"/>
    <p:sldId id="312" r:id="rId53"/>
    <p:sldId id="414" r:id="rId54"/>
    <p:sldId id="395" r:id="rId55"/>
    <p:sldId id="396" r:id="rId56"/>
    <p:sldId id="280" r:id="rId57"/>
    <p:sldId id="317" r:id="rId58"/>
    <p:sldId id="318" r:id="rId59"/>
    <p:sldId id="332" r:id="rId60"/>
    <p:sldId id="319" r:id="rId61"/>
    <p:sldId id="413" r:id="rId62"/>
    <p:sldId id="298" r:id="rId63"/>
    <p:sldId id="299" r:id="rId64"/>
    <p:sldId id="300" r:id="rId65"/>
    <p:sldId id="399" r:id="rId66"/>
    <p:sldId id="322" r:id="rId67"/>
    <p:sldId id="403" r:id="rId68"/>
    <p:sldId id="288" r:id="rId69"/>
    <p:sldId id="284" r:id="rId70"/>
    <p:sldId id="405" r:id="rId71"/>
    <p:sldId id="406" r:id="rId72"/>
    <p:sldId id="411" r:id="rId73"/>
    <p:sldId id="412" r:id="rId74"/>
    <p:sldId id="350" r:id="rId75"/>
    <p:sldId id="415" r:id="rId76"/>
    <p:sldId id="417" r:id="rId77"/>
    <p:sldId id="416" r:id="rId78"/>
    <p:sldId id="347" r:id="rId79"/>
    <p:sldId id="349" r:id="rId80"/>
    <p:sldId id="352" r:id="rId81"/>
  </p:sldIdLst>
  <p:sldSz cx="9144000" cy="6858000" type="screen4x3"/>
  <p:notesSz cx="9296400" cy="6858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54" charset="0"/>
        <a:ea typeface="Osaka" pitchFamily="-5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54" charset="0"/>
        <a:ea typeface="Osaka" pitchFamily="-5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54" charset="0"/>
        <a:ea typeface="Osaka" pitchFamily="-5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54" charset="0"/>
        <a:ea typeface="Osaka" pitchFamily="-5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54" charset="0"/>
        <a:ea typeface="Osaka" pitchFamily="-5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-54" charset="0"/>
        <a:ea typeface="Osaka" pitchFamily="-5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-54" charset="0"/>
        <a:ea typeface="Osaka" pitchFamily="-5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-54" charset="0"/>
        <a:ea typeface="Osaka" pitchFamily="-5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-54" charset="0"/>
        <a:ea typeface="Osaka" pitchFamily="-5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E4C9"/>
    <a:srgbClr val="0000FF"/>
    <a:srgbClr val="000000"/>
    <a:srgbClr val="FFD9B3"/>
    <a:srgbClr val="80C535"/>
    <a:srgbClr val="000099"/>
    <a:srgbClr val="FFFFFF"/>
    <a:srgbClr val="FF9900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749" autoAdjust="0"/>
    <p:restoredTop sz="50000" autoAdjust="0"/>
  </p:normalViewPr>
  <p:slideViewPr>
    <p:cSldViewPr>
      <p:cViewPr varScale="1">
        <p:scale>
          <a:sx n="110" d="100"/>
          <a:sy n="110" d="100"/>
        </p:scale>
        <p:origin x="1576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555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presProps" Target="pres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tableStyles" Target="tableStyles.xml"/><Relationship Id="rId61" Type="http://schemas.openxmlformats.org/officeDocument/2006/relationships/slide" Target="slides/slide60.xml"/><Relationship Id="rId8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png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image" Target="../media/image59.png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image" Target="../media/image65.png"/><Relationship Id="rId4" Type="http://schemas.openxmlformats.org/officeDocument/2006/relationships/image" Target="../media/image68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9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27488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smtClean="0">
                <a:latin typeface="Tahoma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268913" y="0"/>
            <a:ext cx="4027487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>
                <a:latin typeface="Tahoma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75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15100"/>
            <a:ext cx="4027488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smtClean="0">
                <a:latin typeface="Tahoma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75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268913" y="6515100"/>
            <a:ext cx="4027487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>
                <a:latin typeface="Tahoma" pitchFamily="34" charset="0"/>
              </a:defRPr>
            </a:lvl1pPr>
          </a:lstStyle>
          <a:p>
            <a:pPr>
              <a:defRPr/>
            </a:pPr>
            <a:fld id="{61A4D1E5-658D-4BA4-852B-B168B371C85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9075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5265738" y="0"/>
            <a:ext cx="4029075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474B80-E7F0-411A-B311-560E0407F365}" type="datetimeFigureOut">
              <a:rPr lang="es-AR" smtClean="0"/>
              <a:pPr/>
              <a:t>13/5/19</a:t>
            </a:fld>
            <a:endParaRPr lang="es-AR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29337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930275" y="3257550"/>
            <a:ext cx="743585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4029075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5265738" y="6513513"/>
            <a:ext cx="4029075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76608C-2F70-45E1-B6AD-0869713426F7}" type="slidenum">
              <a:rPr lang="es-AR" smtClean="0"/>
              <a:pPr/>
              <a:t>‹Nº›</a:t>
            </a:fld>
            <a:endParaRPr lang="es-A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fld id="{430D7152-3031-4B55-8735-5EA06E9E43A4}" type="slidenum">
              <a:rPr lang="en-US"/>
              <a:pPr/>
              <a:t>24</a:t>
            </a:fld>
            <a:endParaRPr lang="en-US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fld id="{FC9560B3-6256-4403-8A55-81CDB61AA731}" type="slidenum">
              <a:rPr lang="en-US"/>
              <a:pPr/>
              <a:t>31</a:t>
            </a:fld>
            <a:endParaRPr lang="en-US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fld id="{15CEABCE-7104-40CD-81BC-2523C42DCB04}" type="slidenum">
              <a:rPr lang="en-US"/>
              <a:pPr/>
              <a:t>32</a:t>
            </a:fld>
            <a:endParaRPr lang="en-US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fld id="{23666E4E-6227-4ED7-92B2-293646EC9D04}" type="slidenum">
              <a:rPr lang="en-US"/>
              <a:pPr/>
              <a:t>33</a:t>
            </a:fld>
            <a:endParaRPr lang="en-US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Título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22" name="21 Subtítulo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/>
              <a:t>Haga clic para modificar el estilo de subtítulo del patrón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20" name="1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0D3DBB-D5D4-4BB9-BB21-09E80DDE04EB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8" name="7 Elipse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Elipse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7425DD-F6E2-43D6-A0D9-BFBB2A1B94BE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A01167-1ADF-489A-BD2E-871BF140F381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ítulo, objetos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40750" cy="1143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301625" y="1600200"/>
            <a:ext cx="4194175" cy="4498975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194175" cy="4498975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301625" y="6245225"/>
            <a:ext cx="2289175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289175" cy="476250"/>
          </a:xfrm>
        </p:spPr>
        <p:txBody>
          <a:bodyPr/>
          <a:lstStyle>
            <a:lvl1pPr>
              <a:defRPr/>
            </a:lvl1pPr>
          </a:lstStyle>
          <a:p>
            <a:fld id="{E008F89C-B409-41B4-83A7-BD6B506D09ED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ítulo y texto encima de l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40750" cy="1143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301625" y="1600200"/>
            <a:ext cx="8540750" cy="21732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301625" y="3925888"/>
            <a:ext cx="8540750" cy="2173287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301625" y="6245225"/>
            <a:ext cx="2289175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289175" cy="476250"/>
          </a:xfrm>
        </p:spPr>
        <p:txBody>
          <a:bodyPr/>
          <a:lstStyle>
            <a:lvl1pPr>
              <a:defRPr/>
            </a:lvl1pPr>
          </a:lstStyle>
          <a:p>
            <a:fld id="{031DEB00-B5B0-4728-95C5-C0BA01675509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Título y 2 objetos encima del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40750" cy="1143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301625" y="1600200"/>
            <a:ext cx="4194175" cy="21732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194175" cy="21732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4 Marcador de texto"/>
          <p:cNvSpPr>
            <a:spLocks noGrp="1"/>
          </p:cNvSpPr>
          <p:nvPr>
            <p:ph type="body" sz="half" idx="3"/>
          </p:nvPr>
        </p:nvSpPr>
        <p:spPr>
          <a:xfrm>
            <a:off x="301625" y="3925888"/>
            <a:ext cx="8540750" cy="2173287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6" name="5 Marcador de fecha"/>
          <p:cNvSpPr>
            <a:spLocks noGrp="1"/>
          </p:cNvSpPr>
          <p:nvPr>
            <p:ph type="dt" sz="half" idx="10"/>
          </p:nvPr>
        </p:nvSpPr>
        <p:spPr>
          <a:xfrm>
            <a:off x="301625" y="6245225"/>
            <a:ext cx="2289175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7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289175" cy="476250"/>
          </a:xfrm>
        </p:spPr>
        <p:txBody>
          <a:bodyPr/>
          <a:lstStyle>
            <a:lvl1pPr>
              <a:defRPr/>
            </a:lvl1pPr>
          </a:lstStyle>
          <a:p>
            <a:fld id="{82D0CD5B-0636-4893-9F29-C9B8FB593722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5BFEDA-FB88-43E1-9D15-C6AC2D6E62FC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B5F0B1-459F-468C-9BE6-AA16242C1A9D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10" name="9 Rectángulo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Elipse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Elipse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E9DED7-CB5F-4AD5-9E76-7DC895EA859E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C39729-13D7-44F8-B8EF-11A26A2B804C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442AB4-7B4F-4D88-A426-26E1BB932F1E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7F9F7E-48E8-445F-8172-4560C7E509BE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6" name="5 Rectángulo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151BF6-FD99-4C84-B451-7A3F2A9F78F8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93C1A2-C64A-43E9-B5AE-B473B24F4AF5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8" name="7 Rectángulo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s-ES"/>
              <a:t>Haga clic en el icono para agregar una imagen</a:t>
            </a:r>
            <a:endParaRPr kumimoji="0" lang="en-US" dirty="0"/>
          </a:p>
        </p:txBody>
      </p:sp>
      <p:sp>
        <p:nvSpPr>
          <p:cNvPr id="9" name="8 Proceso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Proceso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ircular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Elipse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Anillo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4 Marcador de título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9" name="8 Marcador de texto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  <a:p>
            <a:pPr lvl="1" eaLnBrk="1" latinLnBrk="0" hangingPunct="1"/>
            <a:r>
              <a:rPr kumimoji="0" lang="es-ES"/>
              <a:t>Segundo nivel</a:t>
            </a:r>
          </a:p>
          <a:p>
            <a:pPr lvl="2" eaLnBrk="1" latinLnBrk="0" hangingPunct="1"/>
            <a:r>
              <a:rPr kumimoji="0" lang="es-ES"/>
              <a:t>Tercer nivel</a:t>
            </a:r>
          </a:p>
          <a:p>
            <a:pPr lvl="3" eaLnBrk="1" latinLnBrk="0" hangingPunct="1"/>
            <a:r>
              <a:rPr kumimoji="0" lang="es-ES"/>
              <a:t>Cuarto nivel</a:t>
            </a:r>
          </a:p>
          <a:p>
            <a:pPr lvl="4" eaLnBrk="1" latinLnBrk="0" hangingPunct="1"/>
            <a:r>
              <a:rPr kumimoji="0" lang="es-ES"/>
              <a:t>Quinto nivel</a:t>
            </a:r>
            <a:endParaRPr kumimoji="0" lang="en-US"/>
          </a:p>
        </p:txBody>
      </p:sp>
      <p:sp>
        <p:nvSpPr>
          <p:cNvPr id="24" name="23 Marcador de fecha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fld id="{ED18E76B-B4B2-485E-95FD-7589915B3FD9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15" name="14 Rectángulo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</p:sldLayoutIdLst>
  <p:transition>
    <p:wipe dir="r"/>
  </p:transition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12" Type="http://schemas.openxmlformats.org/officeDocument/2006/relationships/image" Target="../media/image16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jpeg"/><Relationship Id="rId11" Type="http://schemas.openxmlformats.org/officeDocument/2006/relationships/image" Target="../media/image15.jpe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9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iocompare.com/Product-Reviews/40613-DNAzol-Reagents-From-Invitrogen/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rmofisher.com/order/catalog/product/10503027" TargetMode="External"/><Relationship Id="rId2" Type="http://schemas.openxmlformats.org/officeDocument/2006/relationships/hyperlink" Target="http://www.biocompare.com/Product-Reviews/40613-DNAzol-Reagents-From-Invitrogen/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thermofisher.com/order/catalog/product/10978021" TargetMode="External"/><Relationship Id="rId4" Type="http://schemas.openxmlformats.org/officeDocument/2006/relationships/hyperlink" Target="https://www.thermofisher.com/order/catalog/product/10974020" TargetMode="Externa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rmofisher.com/order/catalog/product/CS11204?ICID=cvc-dna-extraction-tissue-c2t1" TargetMode="External"/><Relationship Id="rId2" Type="http://schemas.openxmlformats.org/officeDocument/2006/relationships/hyperlink" Target="https://www.thermofisher.com/order/catalog/product/10503027?ICID=cvc-dna-extraction-tissue-c1t1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thermofisher.com/ar/es/home/life-science/dna-rna-purification-analysis/dna-purification/genomic-dna-purification/purelink-genomic-dna.html?icid=cvc-dna-extraction-tissue-c3t1" TargetMode="Externa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5" Type="http://schemas.openxmlformats.org/officeDocument/2006/relationships/image" Target="../media/image38.png"/><Relationship Id="rId10" Type="http://schemas.openxmlformats.org/officeDocument/2006/relationships/image" Target="../media/image43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5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4.xml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13" Type="http://schemas.openxmlformats.org/officeDocument/2006/relationships/oleObject" Target="../embeddings/oleObject9.bin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12" Type="http://schemas.openxmlformats.org/officeDocument/2006/relationships/image" Target="../media/image6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60.png"/><Relationship Id="rId11" Type="http://schemas.openxmlformats.org/officeDocument/2006/relationships/oleObject" Target="../embeddings/oleObject8.bin"/><Relationship Id="rId5" Type="http://schemas.openxmlformats.org/officeDocument/2006/relationships/oleObject" Target="../embeddings/oleObject5.bin"/><Relationship Id="rId10" Type="http://schemas.openxmlformats.org/officeDocument/2006/relationships/image" Target="../media/image62.png"/><Relationship Id="rId4" Type="http://schemas.openxmlformats.org/officeDocument/2006/relationships/image" Target="../media/image59.png"/><Relationship Id="rId9" Type="http://schemas.openxmlformats.org/officeDocument/2006/relationships/oleObject" Target="../embeddings/oleObject7.bin"/><Relationship Id="rId14" Type="http://schemas.openxmlformats.org/officeDocument/2006/relationships/image" Target="../media/image64.png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oleObject" Target="../embeddings/oleObject10.bin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66.png"/><Relationship Id="rId5" Type="http://schemas.openxmlformats.org/officeDocument/2006/relationships/oleObject" Target="../embeddings/oleObject11.bin"/><Relationship Id="rId10" Type="http://schemas.openxmlformats.org/officeDocument/2006/relationships/image" Target="../media/image68.png"/><Relationship Id="rId4" Type="http://schemas.openxmlformats.org/officeDocument/2006/relationships/image" Target="../media/image65.png"/><Relationship Id="rId9" Type="http://schemas.openxmlformats.org/officeDocument/2006/relationships/oleObject" Target="../embeddings/oleObject13.bin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69.png"/><Relationship Id="rId4" Type="http://schemas.openxmlformats.org/officeDocument/2006/relationships/oleObject" Target="../embeddings/oleObject14.bin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wmf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1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4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4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hyperlink" Target="http://es.wikipedia.org/w/index.php?title=Polim%C3%B3rfica&amp;action=edit&amp;redlink=1" TargetMode="External"/><Relationship Id="rId1" Type="http://schemas.openxmlformats.org/officeDocument/2006/relationships/slideLayout" Target="../slideLayouts/slideLayout4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gi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s-ES_tradnl" sz="3600" b="1" dirty="0"/>
              <a:t>MÉTODOS DE EXTRACCIÓN  Y PURIFICACIÓN DE ÁCIDOS NUCLEICOS</a:t>
            </a:r>
            <a:endParaRPr lang="es-ES" sz="3600" b="1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524000" y="4038600"/>
            <a:ext cx="7239000" cy="1752600"/>
          </a:xfrm>
          <a:prstGeom prst="rect">
            <a:avLst/>
          </a:prstGeom>
        </p:spPr>
        <p:txBody>
          <a:bodyPr tIns="0">
            <a:normAutofit/>
          </a:bodyPr>
          <a:lstStyle/>
          <a:p>
            <a:pPr marL="27432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s-ES_tradnl" sz="26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shade val="30000"/>
                    <a:satMod val="1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Biología Molecular</a:t>
            </a:r>
          </a:p>
          <a:p>
            <a:pPr marL="27432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s-ES_tradnl" sz="18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shade val="30000"/>
                    <a:satMod val="1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Carrera de Especialidad en Micología y Parasitología</a:t>
            </a:r>
          </a:p>
          <a:p>
            <a:pPr marL="27432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s-ES_tradnl" sz="18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shade val="30000"/>
                    <a:satMod val="1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Facultad de Ciencias Bioquímicas y Farmacéuticas</a:t>
            </a:r>
          </a:p>
          <a:p>
            <a:pPr marL="27432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s-ES_tradnl" sz="18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shade val="30000"/>
                    <a:satMod val="1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Universidad Nacional de Rosario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0" y="5715000"/>
            <a:ext cx="7239000" cy="457200"/>
          </a:xfrm>
        </p:spPr>
        <p:txBody>
          <a:bodyPr>
            <a:normAutofit/>
          </a:bodyPr>
          <a:lstStyle/>
          <a:p>
            <a:pPr algn="r" eaLnBrk="1" hangingPunct="1"/>
            <a:r>
              <a:rPr lang="es-ES_tradnl" sz="2400" dirty="0"/>
              <a:t>Pamela Cribb - 2019</a:t>
            </a:r>
            <a:endParaRPr lang="es-ES_tradnl" sz="1600" dirty="0"/>
          </a:p>
        </p:txBody>
      </p:sp>
    </p:spTree>
  </p:cSld>
  <p:clrMapOvr>
    <a:masterClrMapping/>
  </p:clrMapOvr>
  <p:transition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43000" y="76200"/>
            <a:ext cx="7790688" cy="1143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s-ES_tradnl" sz="3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Etapas básicas de un procedimiento general para Extracción y Purificación de AN</a:t>
            </a:r>
            <a:endParaRPr lang="en-US" sz="3000" dirty="0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sp>
        <p:nvSpPr>
          <p:cNvPr id="4" name="Text Box 1028"/>
          <p:cNvSpPr txBox="1">
            <a:spLocks noChangeArrowheads="1"/>
          </p:cNvSpPr>
          <p:nvPr/>
        </p:nvSpPr>
        <p:spPr bwMode="auto">
          <a:xfrm>
            <a:off x="2514600" y="609600"/>
            <a:ext cx="1905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5" name="Rectangle 1029"/>
          <p:cNvSpPr>
            <a:spLocks noChangeArrowheads="1"/>
          </p:cNvSpPr>
          <p:nvPr/>
        </p:nvSpPr>
        <p:spPr bwMode="auto">
          <a:xfrm>
            <a:off x="3124200" y="1600200"/>
            <a:ext cx="5791200" cy="461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_tradnl">
                <a:latin typeface="Arial" pitchFamily="34" charset="0"/>
              </a:rPr>
              <a:t>Disgregación o fragmentación del tejido</a:t>
            </a:r>
            <a:endParaRPr lang="en-US">
              <a:latin typeface="Arial" pitchFamily="34" charset="0"/>
            </a:endParaRPr>
          </a:p>
        </p:txBody>
      </p:sp>
      <p:sp>
        <p:nvSpPr>
          <p:cNvPr id="6" name="Rectangle 1030"/>
          <p:cNvSpPr>
            <a:spLocks noChangeArrowheads="1"/>
          </p:cNvSpPr>
          <p:nvPr/>
        </p:nvSpPr>
        <p:spPr bwMode="auto">
          <a:xfrm>
            <a:off x="3200400" y="2519363"/>
            <a:ext cx="24384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s-ES_tradnl">
                <a:latin typeface="Arial" pitchFamily="34" charset="0"/>
              </a:rPr>
              <a:t>Lisis celular</a:t>
            </a:r>
          </a:p>
        </p:txBody>
      </p:sp>
      <p:sp>
        <p:nvSpPr>
          <p:cNvPr id="7" name="Rectangle 1031"/>
          <p:cNvSpPr>
            <a:spLocks noChangeArrowheads="1"/>
          </p:cNvSpPr>
          <p:nvPr/>
        </p:nvSpPr>
        <p:spPr bwMode="auto">
          <a:xfrm>
            <a:off x="3505200" y="3705226"/>
            <a:ext cx="1857375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ES_tradnl" dirty="0">
                <a:latin typeface="Arial" pitchFamily="34" charset="0"/>
              </a:rPr>
              <a:t>Clarificación</a:t>
            </a:r>
            <a:endParaRPr lang="en-US" dirty="0">
              <a:latin typeface="Arial" pitchFamily="34" charset="0"/>
            </a:endParaRPr>
          </a:p>
        </p:txBody>
      </p:sp>
      <p:sp>
        <p:nvSpPr>
          <p:cNvPr id="8" name="Rectangle 1032"/>
          <p:cNvSpPr>
            <a:spLocks noChangeArrowheads="1"/>
          </p:cNvSpPr>
          <p:nvPr/>
        </p:nvSpPr>
        <p:spPr bwMode="auto">
          <a:xfrm>
            <a:off x="3505200" y="4881563"/>
            <a:ext cx="177165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ES_tradnl">
                <a:latin typeface="Arial" pitchFamily="34" charset="0"/>
              </a:rPr>
              <a:t>Purificación</a:t>
            </a:r>
            <a:endParaRPr lang="en-US">
              <a:latin typeface="Arial" pitchFamily="34" charset="0"/>
            </a:endParaRPr>
          </a:p>
        </p:txBody>
      </p:sp>
      <p:sp>
        <p:nvSpPr>
          <p:cNvPr id="9" name="Rectangle 1033"/>
          <p:cNvSpPr>
            <a:spLocks noChangeArrowheads="1"/>
          </p:cNvSpPr>
          <p:nvPr/>
        </p:nvSpPr>
        <p:spPr bwMode="auto">
          <a:xfrm>
            <a:off x="3810000" y="6010275"/>
            <a:ext cx="1246188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ES_tradnl" dirty="0">
                <a:solidFill>
                  <a:srgbClr val="000000"/>
                </a:solidFill>
                <a:latin typeface="Arial" pitchFamily="34" charset="0"/>
              </a:rPr>
              <a:t>Análisis</a:t>
            </a:r>
            <a:endParaRPr lang="en-US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0" name="Rectangle 1034"/>
          <p:cNvSpPr>
            <a:spLocks noChangeArrowheads="1"/>
          </p:cNvSpPr>
          <p:nvPr/>
        </p:nvSpPr>
        <p:spPr bwMode="auto">
          <a:xfrm>
            <a:off x="1116012" y="5791200"/>
            <a:ext cx="2008188" cy="83099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_tradnl">
                <a:latin typeface="Arial" pitchFamily="34" charset="0"/>
              </a:rPr>
              <a:t>Cualitativo:</a:t>
            </a:r>
          </a:p>
          <a:p>
            <a:pPr algn="ctr"/>
            <a:r>
              <a:rPr lang="es-ES_tradnl">
                <a:latin typeface="Arial" pitchFamily="34" charset="0"/>
              </a:rPr>
              <a:t>electroforesis</a:t>
            </a:r>
            <a:endParaRPr lang="en-US">
              <a:latin typeface="Arial" pitchFamily="34" charset="0"/>
            </a:endParaRPr>
          </a:p>
        </p:txBody>
      </p:sp>
      <p:sp>
        <p:nvSpPr>
          <p:cNvPr id="11" name="Rectangle 1035"/>
          <p:cNvSpPr>
            <a:spLocks noChangeArrowheads="1"/>
          </p:cNvSpPr>
          <p:nvPr/>
        </p:nvSpPr>
        <p:spPr bwMode="auto">
          <a:xfrm>
            <a:off x="5791200" y="5798403"/>
            <a:ext cx="3048000" cy="83099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90500" lvl="1" algn="ctr">
              <a:spcBef>
                <a:spcPct val="20000"/>
              </a:spcBef>
            </a:pPr>
            <a:r>
              <a:rPr lang="es-ES_tradnl" dirty="0">
                <a:latin typeface="Arial" pitchFamily="34" charset="0"/>
              </a:rPr>
              <a:t>Cuantitativo: </a:t>
            </a:r>
            <a:r>
              <a:rPr lang="es-ES_tradnl" dirty="0" err="1">
                <a:latin typeface="Arial" pitchFamily="34" charset="0"/>
              </a:rPr>
              <a:t>espectroscopía</a:t>
            </a:r>
            <a:r>
              <a:rPr lang="es-ES_tradnl" dirty="0">
                <a:latin typeface="Arial" pitchFamily="34" charset="0"/>
              </a:rPr>
              <a:t> UV</a:t>
            </a:r>
            <a:endParaRPr lang="es-ES" dirty="0">
              <a:latin typeface="Arial" pitchFamily="34" charset="0"/>
            </a:endParaRPr>
          </a:p>
        </p:txBody>
      </p:sp>
      <p:sp>
        <p:nvSpPr>
          <p:cNvPr id="12" name="AutoShape 1036"/>
          <p:cNvSpPr>
            <a:spLocks noChangeArrowheads="1"/>
          </p:cNvSpPr>
          <p:nvPr/>
        </p:nvSpPr>
        <p:spPr bwMode="auto">
          <a:xfrm>
            <a:off x="4267200" y="2138363"/>
            <a:ext cx="304800" cy="3048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s-CL"/>
          </a:p>
        </p:txBody>
      </p:sp>
      <p:sp>
        <p:nvSpPr>
          <p:cNvPr id="13" name="AutoShape 1038"/>
          <p:cNvSpPr>
            <a:spLocks noChangeArrowheads="1"/>
          </p:cNvSpPr>
          <p:nvPr/>
        </p:nvSpPr>
        <p:spPr bwMode="auto">
          <a:xfrm>
            <a:off x="4267200" y="3128963"/>
            <a:ext cx="304800" cy="381000"/>
          </a:xfrm>
          <a:prstGeom prst="downArrow">
            <a:avLst>
              <a:gd name="adj1" fmla="val 50000"/>
              <a:gd name="adj2" fmla="val 31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s-CL"/>
          </a:p>
        </p:txBody>
      </p:sp>
      <p:sp>
        <p:nvSpPr>
          <p:cNvPr id="14" name="AutoShape 1039"/>
          <p:cNvSpPr>
            <a:spLocks noChangeArrowheads="1"/>
          </p:cNvSpPr>
          <p:nvPr/>
        </p:nvSpPr>
        <p:spPr bwMode="auto">
          <a:xfrm>
            <a:off x="4267200" y="4348163"/>
            <a:ext cx="304800" cy="381000"/>
          </a:xfrm>
          <a:prstGeom prst="downArrow">
            <a:avLst>
              <a:gd name="adj1" fmla="val 50000"/>
              <a:gd name="adj2" fmla="val 31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s-CL"/>
          </a:p>
        </p:txBody>
      </p:sp>
      <p:sp>
        <p:nvSpPr>
          <p:cNvPr id="17" name="AutoShape 1044"/>
          <p:cNvSpPr>
            <a:spLocks noChangeArrowheads="1"/>
          </p:cNvSpPr>
          <p:nvPr/>
        </p:nvSpPr>
        <p:spPr bwMode="auto">
          <a:xfrm flipH="1">
            <a:off x="5181600" y="6096000"/>
            <a:ext cx="457200" cy="2286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s-CL"/>
          </a:p>
        </p:txBody>
      </p:sp>
      <p:sp>
        <p:nvSpPr>
          <p:cNvPr id="18" name="AutoShape 1045"/>
          <p:cNvSpPr>
            <a:spLocks noChangeArrowheads="1"/>
          </p:cNvSpPr>
          <p:nvPr/>
        </p:nvSpPr>
        <p:spPr bwMode="auto">
          <a:xfrm flipH="1">
            <a:off x="3200400" y="6096000"/>
            <a:ext cx="457200" cy="2286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s-CL"/>
          </a:p>
        </p:txBody>
      </p:sp>
      <p:sp>
        <p:nvSpPr>
          <p:cNvPr id="19" name="Rectangle 1046"/>
          <p:cNvSpPr>
            <a:spLocks noChangeArrowheads="1"/>
          </p:cNvSpPr>
          <p:nvPr/>
        </p:nvSpPr>
        <p:spPr bwMode="auto">
          <a:xfrm>
            <a:off x="228600" y="2595563"/>
            <a:ext cx="2057400" cy="2308324"/>
          </a:xfrm>
          <a:prstGeom prst="rect">
            <a:avLst/>
          </a:prstGeom>
          <a:solidFill>
            <a:srgbClr val="FFE4C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800" dirty="0" err="1">
                <a:solidFill>
                  <a:srgbClr val="000000"/>
                </a:solidFill>
                <a:latin typeface="Arial" pitchFamily="34" charset="0"/>
              </a:rPr>
              <a:t>Estas</a:t>
            </a:r>
            <a:r>
              <a:rPr lang="en-US" sz="18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pitchFamily="34" charset="0"/>
              </a:rPr>
              <a:t>etapas</a:t>
            </a:r>
            <a:r>
              <a:rPr lang="en-US" sz="18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pitchFamily="34" charset="0"/>
              </a:rPr>
              <a:t>deben</a:t>
            </a:r>
            <a:r>
              <a:rPr lang="en-US" sz="18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pitchFamily="34" charset="0"/>
              </a:rPr>
              <a:t>ir</a:t>
            </a:r>
            <a:r>
              <a:rPr lang="en-US" sz="18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pitchFamily="34" charset="0"/>
              </a:rPr>
              <a:t>acompañadas</a:t>
            </a:r>
            <a:r>
              <a:rPr lang="en-US" sz="1800" dirty="0">
                <a:solidFill>
                  <a:srgbClr val="000000"/>
                </a:solidFill>
                <a:latin typeface="Arial" pitchFamily="34" charset="0"/>
              </a:rPr>
              <a:t> de </a:t>
            </a:r>
            <a:r>
              <a:rPr lang="en-US" sz="1800" b="1" dirty="0" err="1">
                <a:solidFill>
                  <a:srgbClr val="000000"/>
                </a:solidFill>
                <a:latin typeface="Arial" pitchFamily="34" charset="0"/>
              </a:rPr>
              <a:t>medidas</a:t>
            </a:r>
            <a:r>
              <a:rPr lang="en-US" sz="1800" b="1" dirty="0">
                <a:solidFill>
                  <a:srgbClr val="000000"/>
                </a:solidFill>
                <a:latin typeface="Arial" pitchFamily="34" charset="0"/>
              </a:rPr>
              <a:t> o </a:t>
            </a:r>
            <a:r>
              <a:rPr lang="en-US" sz="1800" b="1" dirty="0" err="1">
                <a:solidFill>
                  <a:srgbClr val="000000"/>
                </a:solidFill>
                <a:latin typeface="Arial" pitchFamily="34" charset="0"/>
              </a:rPr>
              <a:t>agentes</a:t>
            </a:r>
            <a:r>
              <a:rPr lang="en-US" sz="1800" b="1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Arial" pitchFamily="34" charset="0"/>
              </a:rPr>
              <a:t>que</a:t>
            </a:r>
            <a:r>
              <a:rPr lang="en-US" sz="1800" b="1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Arial" pitchFamily="34" charset="0"/>
              </a:rPr>
              <a:t>inactiven</a:t>
            </a:r>
            <a:r>
              <a:rPr lang="en-US" sz="1800" b="1" dirty="0">
                <a:solidFill>
                  <a:srgbClr val="000000"/>
                </a:solidFill>
                <a:latin typeface="Arial" pitchFamily="34" charset="0"/>
              </a:rPr>
              <a:t>  </a:t>
            </a:r>
            <a:r>
              <a:rPr lang="en-US" sz="1800" b="1" dirty="0" err="1">
                <a:solidFill>
                  <a:srgbClr val="000000"/>
                </a:solidFill>
                <a:latin typeface="Arial" pitchFamily="34" charset="0"/>
              </a:rPr>
              <a:t>nucleasas</a:t>
            </a:r>
            <a:r>
              <a:rPr lang="en-US" sz="1800" b="1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Arial" pitchFamily="34" charset="0"/>
              </a:rPr>
              <a:t>celulares</a:t>
            </a:r>
            <a:endParaRPr lang="es-ES" sz="1800" b="1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0" name="AutoShape 1048"/>
          <p:cNvSpPr>
            <a:spLocks noChangeArrowheads="1"/>
          </p:cNvSpPr>
          <p:nvPr/>
        </p:nvSpPr>
        <p:spPr bwMode="auto">
          <a:xfrm>
            <a:off x="7086600" y="4195763"/>
            <a:ext cx="685800" cy="1143000"/>
          </a:xfrm>
          <a:prstGeom prst="downArrow">
            <a:avLst>
              <a:gd name="adj1" fmla="val 50000"/>
              <a:gd name="adj2" fmla="val 41667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s-CL"/>
          </a:p>
        </p:txBody>
      </p:sp>
      <p:sp>
        <p:nvSpPr>
          <p:cNvPr id="21" name="AutoShape 1049"/>
          <p:cNvSpPr>
            <a:spLocks noChangeArrowheads="1"/>
          </p:cNvSpPr>
          <p:nvPr/>
        </p:nvSpPr>
        <p:spPr bwMode="auto">
          <a:xfrm>
            <a:off x="7239000" y="2290763"/>
            <a:ext cx="533400" cy="1066800"/>
          </a:xfrm>
          <a:prstGeom prst="upArrow">
            <a:avLst>
              <a:gd name="adj1" fmla="val 50000"/>
              <a:gd name="adj2" fmla="val 5000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s-CL"/>
          </a:p>
        </p:txBody>
      </p:sp>
      <p:sp>
        <p:nvSpPr>
          <p:cNvPr id="22" name="AutoShape 1051"/>
          <p:cNvSpPr>
            <a:spLocks/>
          </p:cNvSpPr>
          <p:nvPr/>
        </p:nvSpPr>
        <p:spPr bwMode="auto">
          <a:xfrm>
            <a:off x="2362200" y="1604963"/>
            <a:ext cx="457200" cy="3657600"/>
          </a:xfrm>
          <a:prstGeom prst="leftBrace">
            <a:avLst>
              <a:gd name="adj1" fmla="val 54185"/>
              <a:gd name="adj2" fmla="val 50000"/>
            </a:avLst>
          </a:prstGeom>
          <a:noFill/>
          <a:ln w="317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s-CL"/>
          </a:p>
        </p:txBody>
      </p:sp>
      <p:sp>
        <p:nvSpPr>
          <p:cNvPr id="24" name="AutoShape 1039"/>
          <p:cNvSpPr>
            <a:spLocks noChangeArrowheads="1"/>
          </p:cNvSpPr>
          <p:nvPr/>
        </p:nvSpPr>
        <p:spPr bwMode="auto">
          <a:xfrm>
            <a:off x="4267200" y="5486400"/>
            <a:ext cx="304800" cy="381000"/>
          </a:xfrm>
          <a:prstGeom prst="downArrow">
            <a:avLst>
              <a:gd name="adj1" fmla="val 50000"/>
              <a:gd name="adj2" fmla="val 31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s-CL"/>
          </a:p>
        </p:txBody>
      </p:sp>
      <p:sp>
        <p:nvSpPr>
          <p:cNvPr id="26" name="25 CuadroTexto"/>
          <p:cNvSpPr txBox="1"/>
          <p:nvPr/>
        </p:nvSpPr>
        <p:spPr>
          <a:xfrm>
            <a:off x="6248400" y="2514600"/>
            <a:ext cx="2362200" cy="2585323"/>
          </a:xfrm>
          <a:prstGeom prst="rect">
            <a:avLst/>
          </a:prstGeom>
          <a:solidFill>
            <a:srgbClr val="FFE4C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Arial" pitchFamily="34" charset="0"/>
              </a:rPr>
              <a:t>Durante </a:t>
            </a:r>
            <a:r>
              <a:rPr lang="en-US" sz="1800" dirty="0" err="1">
                <a:latin typeface="Arial" pitchFamily="34" charset="0"/>
              </a:rPr>
              <a:t>todo</a:t>
            </a:r>
            <a:r>
              <a:rPr lang="en-US" sz="1800" dirty="0">
                <a:latin typeface="Arial" pitchFamily="34" charset="0"/>
              </a:rPr>
              <a:t> el </a:t>
            </a:r>
            <a:r>
              <a:rPr lang="en-US" sz="1800" dirty="0" err="1">
                <a:latin typeface="Arial" pitchFamily="34" charset="0"/>
              </a:rPr>
              <a:t>procedimiento</a:t>
            </a:r>
            <a:r>
              <a:rPr lang="en-US" sz="1800" dirty="0">
                <a:latin typeface="Arial" pitchFamily="34" charset="0"/>
              </a:rPr>
              <a:t> se </a:t>
            </a:r>
            <a:r>
              <a:rPr lang="en-US" sz="1800" dirty="0" err="1">
                <a:latin typeface="Arial" pitchFamily="34" charset="0"/>
              </a:rPr>
              <a:t>deben</a:t>
            </a:r>
            <a:r>
              <a:rPr lang="en-US" sz="1800" dirty="0">
                <a:latin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</a:rPr>
              <a:t>usar</a:t>
            </a:r>
            <a:r>
              <a:rPr lang="en-US" sz="1800" dirty="0">
                <a:latin typeface="Arial" pitchFamily="34" charset="0"/>
              </a:rPr>
              <a:t> </a:t>
            </a:r>
            <a:r>
              <a:rPr lang="en-US" sz="1800" b="1" dirty="0" err="1">
                <a:latin typeface="Arial" pitchFamily="34" charset="0"/>
              </a:rPr>
              <a:t>soluciones</a:t>
            </a:r>
            <a:r>
              <a:rPr lang="en-US" sz="1800" b="1" dirty="0">
                <a:latin typeface="Arial" pitchFamily="34" charset="0"/>
              </a:rPr>
              <a:t> y </a:t>
            </a:r>
            <a:r>
              <a:rPr lang="en-US" sz="1800" b="1" dirty="0" err="1">
                <a:latin typeface="Arial" pitchFamily="34" charset="0"/>
              </a:rPr>
              <a:t>materiales</a:t>
            </a:r>
            <a:r>
              <a:rPr lang="en-US" sz="1800" b="1" dirty="0">
                <a:latin typeface="Arial" pitchFamily="34" charset="0"/>
              </a:rPr>
              <a:t> </a:t>
            </a:r>
            <a:r>
              <a:rPr lang="en-US" sz="1800" b="1" dirty="0" err="1">
                <a:latin typeface="Arial" pitchFamily="34" charset="0"/>
              </a:rPr>
              <a:t>libre</a:t>
            </a:r>
            <a:r>
              <a:rPr lang="en-US" sz="1800" b="1" dirty="0">
                <a:latin typeface="Arial" pitchFamily="34" charset="0"/>
              </a:rPr>
              <a:t> de </a:t>
            </a:r>
            <a:r>
              <a:rPr lang="en-US" sz="1800" b="1" dirty="0" err="1">
                <a:latin typeface="Arial" pitchFamily="34" charset="0"/>
              </a:rPr>
              <a:t>nucleasas</a:t>
            </a:r>
            <a:r>
              <a:rPr lang="en-US" sz="1800" b="1" dirty="0">
                <a:latin typeface="Arial" pitchFamily="34" charset="0"/>
              </a:rPr>
              <a:t> </a:t>
            </a:r>
            <a:r>
              <a:rPr lang="en-US" sz="1800" dirty="0">
                <a:latin typeface="Arial" pitchFamily="34" charset="0"/>
              </a:rPr>
              <a:t>(en general </a:t>
            </a:r>
            <a:r>
              <a:rPr lang="en-US" sz="1800" dirty="0" err="1">
                <a:latin typeface="Arial" pitchFamily="34" charset="0"/>
              </a:rPr>
              <a:t>esterilizado</a:t>
            </a:r>
            <a:r>
              <a:rPr lang="en-US" sz="1800" dirty="0">
                <a:latin typeface="Arial" pitchFamily="34" charset="0"/>
              </a:rPr>
              <a:t>), </a:t>
            </a:r>
            <a:r>
              <a:rPr lang="en-US" sz="1800" dirty="0" err="1">
                <a:latin typeface="Arial" pitchFamily="34" charset="0"/>
              </a:rPr>
              <a:t>además</a:t>
            </a:r>
            <a:r>
              <a:rPr lang="en-US" sz="1800" dirty="0">
                <a:latin typeface="Arial" pitchFamily="34" charset="0"/>
              </a:rPr>
              <a:t> de </a:t>
            </a:r>
            <a:r>
              <a:rPr lang="en-US" sz="1800" b="1" dirty="0" err="1">
                <a:latin typeface="Arial" pitchFamily="34" charset="0"/>
              </a:rPr>
              <a:t>guantes</a:t>
            </a:r>
            <a:endParaRPr lang="en-US" sz="1800" b="1" dirty="0">
              <a:latin typeface="Arial" pitchFamily="34" charset="0"/>
            </a:endParaRPr>
          </a:p>
          <a:p>
            <a:pPr algn="ctr"/>
            <a:endParaRPr lang="en-US" sz="1800" dirty="0"/>
          </a:p>
        </p:txBody>
      </p:sp>
    </p:spTree>
  </p:cSld>
  <p:clrMapOvr>
    <a:masterClrMapping/>
  </p:clrMapOvr>
  <p:transition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43000" y="76200"/>
            <a:ext cx="7790688" cy="1143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s-ES_tradnl" sz="3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Etapas básicas de un procedimiento general para Extracción y Purificación de AN</a:t>
            </a:r>
            <a:endParaRPr lang="en-US" sz="3000" dirty="0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sp>
        <p:nvSpPr>
          <p:cNvPr id="4" name="Text Box 1028"/>
          <p:cNvSpPr txBox="1">
            <a:spLocks noChangeArrowheads="1"/>
          </p:cNvSpPr>
          <p:nvPr/>
        </p:nvSpPr>
        <p:spPr bwMode="auto">
          <a:xfrm>
            <a:off x="2514600" y="609600"/>
            <a:ext cx="1905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5" name="Rectangle 1029"/>
          <p:cNvSpPr>
            <a:spLocks noChangeArrowheads="1"/>
          </p:cNvSpPr>
          <p:nvPr/>
        </p:nvSpPr>
        <p:spPr bwMode="auto">
          <a:xfrm>
            <a:off x="3124200" y="1600200"/>
            <a:ext cx="5791200" cy="461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_tradnl" dirty="0">
                <a:solidFill>
                  <a:srgbClr val="FF0000"/>
                </a:solidFill>
                <a:latin typeface="Arial" pitchFamily="34" charset="0"/>
              </a:rPr>
              <a:t>Disgregación o fragmentación del tejido</a:t>
            </a:r>
            <a:endParaRPr lang="en-US" dirty="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6" name="Rectangle 1030"/>
          <p:cNvSpPr>
            <a:spLocks noChangeArrowheads="1"/>
          </p:cNvSpPr>
          <p:nvPr/>
        </p:nvSpPr>
        <p:spPr bwMode="auto">
          <a:xfrm>
            <a:off x="3200400" y="2519363"/>
            <a:ext cx="24384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s-ES_tradnl" dirty="0">
                <a:solidFill>
                  <a:srgbClr val="FF0000"/>
                </a:solidFill>
                <a:latin typeface="Arial" pitchFamily="34" charset="0"/>
              </a:rPr>
              <a:t>Lisis celular</a:t>
            </a:r>
          </a:p>
        </p:txBody>
      </p:sp>
      <p:sp>
        <p:nvSpPr>
          <p:cNvPr id="7" name="Rectangle 1031"/>
          <p:cNvSpPr>
            <a:spLocks noChangeArrowheads="1"/>
          </p:cNvSpPr>
          <p:nvPr/>
        </p:nvSpPr>
        <p:spPr bwMode="auto">
          <a:xfrm>
            <a:off x="3505200" y="3705226"/>
            <a:ext cx="1857375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ES_tradnl" dirty="0">
                <a:latin typeface="Arial" pitchFamily="34" charset="0"/>
              </a:rPr>
              <a:t>Clarificación</a:t>
            </a:r>
            <a:endParaRPr lang="en-US" dirty="0">
              <a:latin typeface="Arial" pitchFamily="34" charset="0"/>
            </a:endParaRPr>
          </a:p>
        </p:txBody>
      </p:sp>
      <p:sp>
        <p:nvSpPr>
          <p:cNvPr id="8" name="Rectangle 1032"/>
          <p:cNvSpPr>
            <a:spLocks noChangeArrowheads="1"/>
          </p:cNvSpPr>
          <p:nvPr/>
        </p:nvSpPr>
        <p:spPr bwMode="auto">
          <a:xfrm>
            <a:off x="3505200" y="4881563"/>
            <a:ext cx="177165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ES_tradnl">
                <a:latin typeface="Arial" pitchFamily="34" charset="0"/>
              </a:rPr>
              <a:t>Purificación</a:t>
            </a:r>
            <a:endParaRPr lang="en-US">
              <a:latin typeface="Arial" pitchFamily="34" charset="0"/>
            </a:endParaRPr>
          </a:p>
        </p:txBody>
      </p:sp>
      <p:sp>
        <p:nvSpPr>
          <p:cNvPr id="9" name="Rectangle 1033"/>
          <p:cNvSpPr>
            <a:spLocks noChangeArrowheads="1"/>
          </p:cNvSpPr>
          <p:nvPr/>
        </p:nvSpPr>
        <p:spPr bwMode="auto">
          <a:xfrm>
            <a:off x="3810000" y="6010275"/>
            <a:ext cx="1246188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ES_tradnl" dirty="0">
                <a:solidFill>
                  <a:srgbClr val="000000"/>
                </a:solidFill>
                <a:latin typeface="Arial" pitchFamily="34" charset="0"/>
              </a:rPr>
              <a:t>Análisis</a:t>
            </a:r>
            <a:endParaRPr lang="en-US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0" name="Rectangle 1034"/>
          <p:cNvSpPr>
            <a:spLocks noChangeArrowheads="1"/>
          </p:cNvSpPr>
          <p:nvPr/>
        </p:nvSpPr>
        <p:spPr bwMode="auto">
          <a:xfrm>
            <a:off x="1116012" y="5791200"/>
            <a:ext cx="2008188" cy="83099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_tradnl">
                <a:latin typeface="Arial" pitchFamily="34" charset="0"/>
              </a:rPr>
              <a:t>Cualitativo:</a:t>
            </a:r>
          </a:p>
          <a:p>
            <a:pPr algn="ctr"/>
            <a:r>
              <a:rPr lang="es-ES_tradnl">
                <a:latin typeface="Arial" pitchFamily="34" charset="0"/>
              </a:rPr>
              <a:t>electroforesis</a:t>
            </a:r>
            <a:endParaRPr lang="en-US">
              <a:latin typeface="Arial" pitchFamily="34" charset="0"/>
            </a:endParaRPr>
          </a:p>
        </p:txBody>
      </p:sp>
      <p:sp>
        <p:nvSpPr>
          <p:cNvPr id="11" name="Rectangle 1035"/>
          <p:cNvSpPr>
            <a:spLocks noChangeArrowheads="1"/>
          </p:cNvSpPr>
          <p:nvPr/>
        </p:nvSpPr>
        <p:spPr bwMode="auto">
          <a:xfrm>
            <a:off x="5791200" y="5798403"/>
            <a:ext cx="3048000" cy="83099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90500" lvl="1" algn="ctr">
              <a:spcBef>
                <a:spcPct val="20000"/>
              </a:spcBef>
            </a:pPr>
            <a:r>
              <a:rPr lang="es-ES_tradnl" dirty="0">
                <a:latin typeface="Arial" pitchFamily="34" charset="0"/>
              </a:rPr>
              <a:t>Cuantitativo: </a:t>
            </a:r>
            <a:r>
              <a:rPr lang="es-ES_tradnl" dirty="0" err="1">
                <a:latin typeface="Arial" pitchFamily="34" charset="0"/>
              </a:rPr>
              <a:t>espectroscopía</a:t>
            </a:r>
            <a:r>
              <a:rPr lang="es-ES_tradnl" dirty="0">
                <a:latin typeface="Arial" pitchFamily="34" charset="0"/>
              </a:rPr>
              <a:t> UV</a:t>
            </a:r>
            <a:endParaRPr lang="es-ES" dirty="0">
              <a:latin typeface="Arial" pitchFamily="34" charset="0"/>
            </a:endParaRPr>
          </a:p>
        </p:txBody>
      </p:sp>
      <p:sp>
        <p:nvSpPr>
          <p:cNvPr id="12" name="AutoShape 1036"/>
          <p:cNvSpPr>
            <a:spLocks noChangeArrowheads="1"/>
          </p:cNvSpPr>
          <p:nvPr/>
        </p:nvSpPr>
        <p:spPr bwMode="auto">
          <a:xfrm>
            <a:off x="4267200" y="2138363"/>
            <a:ext cx="304800" cy="3048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s-CL"/>
          </a:p>
        </p:txBody>
      </p:sp>
      <p:sp>
        <p:nvSpPr>
          <p:cNvPr id="13" name="AutoShape 1038"/>
          <p:cNvSpPr>
            <a:spLocks noChangeArrowheads="1"/>
          </p:cNvSpPr>
          <p:nvPr/>
        </p:nvSpPr>
        <p:spPr bwMode="auto">
          <a:xfrm>
            <a:off x="4267200" y="3128963"/>
            <a:ext cx="304800" cy="381000"/>
          </a:xfrm>
          <a:prstGeom prst="downArrow">
            <a:avLst>
              <a:gd name="adj1" fmla="val 50000"/>
              <a:gd name="adj2" fmla="val 31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s-CL"/>
          </a:p>
        </p:txBody>
      </p:sp>
      <p:sp>
        <p:nvSpPr>
          <p:cNvPr id="14" name="AutoShape 1039"/>
          <p:cNvSpPr>
            <a:spLocks noChangeArrowheads="1"/>
          </p:cNvSpPr>
          <p:nvPr/>
        </p:nvSpPr>
        <p:spPr bwMode="auto">
          <a:xfrm>
            <a:off x="4267200" y="4348163"/>
            <a:ext cx="304800" cy="381000"/>
          </a:xfrm>
          <a:prstGeom prst="downArrow">
            <a:avLst>
              <a:gd name="adj1" fmla="val 50000"/>
              <a:gd name="adj2" fmla="val 31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s-CL"/>
          </a:p>
        </p:txBody>
      </p:sp>
      <p:sp>
        <p:nvSpPr>
          <p:cNvPr id="17" name="AutoShape 1044"/>
          <p:cNvSpPr>
            <a:spLocks noChangeArrowheads="1"/>
          </p:cNvSpPr>
          <p:nvPr/>
        </p:nvSpPr>
        <p:spPr bwMode="auto">
          <a:xfrm flipH="1">
            <a:off x="5181600" y="6096000"/>
            <a:ext cx="457200" cy="2286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s-CL"/>
          </a:p>
        </p:txBody>
      </p:sp>
      <p:sp>
        <p:nvSpPr>
          <p:cNvPr id="18" name="AutoShape 1045"/>
          <p:cNvSpPr>
            <a:spLocks noChangeArrowheads="1"/>
          </p:cNvSpPr>
          <p:nvPr/>
        </p:nvSpPr>
        <p:spPr bwMode="auto">
          <a:xfrm flipH="1">
            <a:off x="3200400" y="6096000"/>
            <a:ext cx="457200" cy="2286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s-CL"/>
          </a:p>
        </p:txBody>
      </p:sp>
      <p:sp>
        <p:nvSpPr>
          <p:cNvPr id="19" name="Rectangle 1046"/>
          <p:cNvSpPr>
            <a:spLocks noChangeArrowheads="1"/>
          </p:cNvSpPr>
          <p:nvPr/>
        </p:nvSpPr>
        <p:spPr bwMode="auto">
          <a:xfrm>
            <a:off x="228600" y="2595563"/>
            <a:ext cx="2057400" cy="2308324"/>
          </a:xfrm>
          <a:prstGeom prst="rect">
            <a:avLst/>
          </a:prstGeom>
          <a:solidFill>
            <a:srgbClr val="FFE4C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800" dirty="0" err="1">
                <a:solidFill>
                  <a:srgbClr val="000000"/>
                </a:solidFill>
                <a:latin typeface="Arial" pitchFamily="34" charset="0"/>
              </a:rPr>
              <a:t>Estas</a:t>
            </a:r>
            <a:r>
              <a:rPr lang="en-US" sz="18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pitchFamily="34" charset="0"/>
              </a:rPr>
              <a:t>etapas</a:t>
            </a:r>
            <a:r>
              <a:rPr lang="en-US" sz="18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pitchFamily="34" charset="0"/>
              </a:rPr>
              <a:t>deben</a:t>
            </a:r>
            <a:r>
              <a:rPr lang="en-US" sz="18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pitchFamily="34" charset="0"/>
              </a:rPr>
              <a:t>ir</a:t>
            </a:r>
            <a:r>
              <a:rPr lang="en-US" sz="18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pitchFamily="34" charset="0"/>
              </a:rPr>
              <a:t>acompañadas</a:t>
            </a:r>
            <a:r>
              <a:rPr lang="en-US" sz="1800" dirty="0">
                <a:solidFill>
                  <a:srgbClr val="000000"/>
                </a:solidFill>
                <a:latin typeface="Arial" pitchFamily="34" charset="0"/>
              </a:rPr>
              <a:t> de </a:t>
            </a:r>
            <a:r>
              <a:rPr lang="en-US" sz="1800" dirty="0" err="1">
                <a:solidFill>
                  <a:srgbClr val="000000"/>
                </a:solidFill>
                <a:latin typeface="Arial" pitchFamily="34" charset="0"/>
              </a:rPr>
              <a:t>medidas</a:t>
            </a:r>
            <a:r>
              <a:rPr lang="en-US" sz="1800" dirty="0">
                <a:solidFill>
                  <a:srgbClr val="000000"/>
                </a:solidFill>
                <a:latin typeface="Arial" pitchFamily="34" charset="0"/>
              </a:rPr>
              <a:t> o </a:t>
            </a:r>
            <a:r>
              <a:rPr lang="en-US" sz="1800" dirty="0" err="1">
                <a:solidFill>
                  <a:srgbClr val="000000"/>
                </a:solidFill>
                <a:latin typeface="Arial" pitchFamily="34" charset="0"/>
              </a:rPr>
              <a:t>agentes</a:t>
            </a:r>
            <a:r>
              <a:rPr lang="en-US" sz="18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pitchFamily="34" charset="0"/>
              </a:rPr>
              <a:t>que</a:t>
            </a:r>
            <a:r>
              <a:rPr lang="en-US" sz="18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pitchFamily="34" charset="0"/>
              </a:rPr>
              <a:t>inactiven</a:t>
            </a:r>
            <a:r>
              <a:rPr lang="en-US" sz="1800" dirty="0">
                <a:solidFill>
                  <a:srgbClr val="000000"/>
                </a:solidFill>
                <a:latin typeface="Arial" pitchFamily="34" charset="0"/>
              </a:rPr>
              <a:t>  </a:t>
            </a:r>
            <a:r>
              <a:rPr lang="en-US" sz="1800" dirty="0" err="1">
                <a:solidFill>
                  <a:srgbClr val="000000"/>
                </a:solidFill>
                <a:latin typeface="Arial" pitchFamily="34" charset="0"/>
              </a:rPr>
              <a:t>nucleasas</a:t>
            </a:r>
            <a:r>
              <a:rPr lang="en-US" sz="18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pitchFamily="34" charset="0"/>
              </a:rPr>
              <a:t>celulares</a:t>
            </a:r>
            <a:endParaRPr lang="es-ES" sz="1800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2" name="AutoShape 1051"/>
          <p:cNvSpPr>
            <a:spLocks/>
          </p:cNvSpPr>
          <p:nvPr/>
        </p:nvSpPr>
        <p:spPr bwMode="auto">
          <a:xfrm>
            <a:off x="2362200" y="1604963"/>
            <a:ext cx="457200" cy="3657600"/>
          </a:xfrm>
          <a:prstGeom prst="leftBrace">
            <a:avLst>
              <a:gd name="adj1" fmla="val 54185"/>
              <a:gd name="adj2" fmla="val 50000"/>
            </a:avLst>
          </a:prstGeom>
          <a:noFill/>
          <a:ln w="317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s-CL"/>
          </a:p>
        </p:txBody>
      </p:sp>
      <p:sp>
        <p:nvSpPr>
          <p:cNvPr id="24" name="AutoShape 1039"/>
          <p:cNvSpPr>
            <a:spLocks noChangeArrowheads="1"/>
          </p:cNvSpPr>
          <p:nvPr/>
        </p:nvSpPr>
        <p:spPr bwMode="auto">
          <a:xfrm>
            <a:off x="4267200" y="5486400"/>
            <a:ext cx="304800" cy="381000"/>
          </a:xfrm>
          <a:prstGeom prst="downArrow">
            <a:avLst>
              <a:gd name="adj1" fmla="val 50000"/>
              <a:gd name="adj2" fmla="val 31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s-CL"/>
          </a:p>
        </p:txBody>
      </p:sp>
      <p:sp>
        <p:nvSpPr>
          <p:cNvPr id="26" name="25 CuadroTexto"/>
          <p:cNvSpPr txBox="1"/>
          <p:nvPr/>
        </p:nvSpPr>
        <p:spPr>
          <a:xfrm>
            <a:off x="6248400" y="2514600"/>
            <a:ext cx="2362200" cy="2585323"/>
          </a:xfrm>
          <a:prstGeom prst="rect">
            <a:avLst/>
          </a:prstGeom>
          <a:solidFill>
            <a:srgbClr val="FFE4C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Arial" pitchFamily="34" charset="0"/>
              </a:rPr>
              <a:t>Durante </a:t>
            </a:r>
            <a:r>
              <a:rPr lang="en-US" sz="1800" dirty="0" err="1">
                <a:latin typeface="Arial" pitchFamily="34" charset="0"/>
              </a:rPr>
              <a:t>todo</a:t>
            </a:r>
            <a:r>
              <a:rPr lang="en-US" sz="1800" dirty="0">
                <a:latin typeface="Arial" pitchFamily="34" charset="0"/>
              </a:rPr>
              <a:t> el </a:t>
            </a:r>
            <a:r>
              <a:rPr lang="en-US" sz="1800" dirty="0" err="1">
                <a:latin typeface="Arial" pitchFamily="34" charset="0"/>
              </a:rPr>
              <a:t>procedimiento</a:t>
            </a:r>
            <a:r>
              <a:rPr lang="en-US" sz="1800" dirty="0">
                <a:latin typeface="Arial" pitchFamily="34" charset="0"/>
              </a:rPr>
              <a:t> se </a:t>
            </a:r>
            <a:r>
              <a:rPr lang="en-US" sz="1800" dirty="0" err="1">
                <a:latin typeface="Arial" pitchFamily="34" charset="0"/>
              </a:rPr>
              <a:t>deben</a:t>
            </a:r>
            <a:r>
              <a:rPr lang="en-US" sz="1800" dirty="0">
                <a:latin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</a:rPr>
              <a:t>usar</a:t>
            </a:r>
            <a:r>
              <a:rPr lang="en-US" sz="1800" dirty="0">
                <a:latin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</a:rPr>
              <a:t>soluciones</a:t>
            </a:r>
            <a:r>
              <a:rPr lang="en-US" sz="1800" dirty="0">
                <a:latin typeface="Arial" pitchFamily="34" charset="0"/>
              </a:rPr>
              <a:t> y </a:t>
            </a:r>
            <a:r>
              <a:rPr lang="en-US" sz="1800" dirty="0" err="1">
                <a:latin typeface="Arial" pitchFamily="34" charset="0"/>
              </a:rPr>
              <a:t>materiales</a:t>
            </a:r>
            <a:r>
              <a:rPr lang="en-US" sz="1800" dirty="0">
                <a:latin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</a:rPr>
              <a:t>libre</a:t>
            </a:r>
            <a:r>
              <a:rPr lang="en-US" sz="1800" dirty="0">
                <a:latin typeface="Arial" pitchFamily="34" charset="0"/>
              </a:rPr>
              <a:t> de </a:t>
            </a:r>
            <a:r>
              <a:rPr lang="en-US" sz="1800" dirty="0" err="1">
                <a:latin typeface="Arial" pitchFamily="34" charset="0"/>
              </a:rPr>
              <a:t>nucleasas</a:t>
            </a:r>
            <a:r>
              <a:rPr lang="en-US" sz="1800" dirty="0">
                <a:latin typeface="Arial" pitchFamily="34" charset="0"/>
              </a:rPr>
              <a:t> (en general </a:t>
            </a:r>
            <a:r>
              <a:rPr lang="en-US" sz="1800" dirty="0" err="1">
                <a:latin typeface="Arial" pitchFamily="34" charset="0"/>
              </a:rPr>
              <a:t>esterilizado</a:t>
            </a:r>
            <a:r>
              <a:rPr lang="en-US" sz="1800" dirty="0">
                <a:latin typeface="Arial" pitchFamily="34" charset="0"/>
              </a:rPr>
              <a:t>), </a:t>
            </a:r>
            <a:r>
              <a:rPr lang="en-US" sz="1800" dirty="0" err="1">
                <a:latin typeface="Arial" pitchFamily="34" charset="0"/>
              </a:rPr>
              <a:t>además</a:t>
            </a:r>
            <a:r>
              <a:rPr lang="en-US" sz="1800" dirty="0">
                <a:latin typeface="Arial" pitchFamily="34" charset="0"/>
              </a:rPr>
              <a:t> de </a:t>
            </a:r>
            <a:r>
              <a:rPr lang="en-US" sz="1800" dirty="0" err="1">
                <a:latin typeface="Arial" pitchFamily="34" charset="0"/>
              </a:rPr>
              <a:t>guantes</a:t>
            </a:r>
            <a:endParaRPr lang="en-US" sz="1800" dirty="0">
              <a:latin typeface="Arial" pitchFamily="34" charset="0"/>
            </a:endParaRPr>
          </a:p>
          <a:p>
            <a:pPr algn="ctr"/>
            <a:endParaRPr lang="en-US" sz="1800" dirty="0"/>
          </a:p>
        </p:txBody>
      </p:sp>
    </p:spTree>
  </p:cSld>
  <p:clrMapOvr>
    <a:masterClrMapping/>
  </p:clrMapOvr>
  <p:transition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1030"/>
          <p:cNvSpPr>
            <a:spLocks noGrp="1" noChangeArrowheads="1"/>
          </p:cNvSpPr>
          <p:nvPr>
            <p:ph idx="1"/>
          </p:nvPr>
        </p:nvSpPr>
        <p:spPr>
          <a:xfrm>
            <a:off x="1143000" y="2438400"/>
            <a:ext cx="7848600" cy="1143000"/>
          </a:xfrm>
          <a:ln w="19050">
            <a:solidFill>
              <a:srgbClr val="000080"/>
            </a:solidFill>
          </a:ln>
        </p:spPr>
        <p:txBody>
          <a:bodyPr numCol="2">
            <a:noAutofit/>
          </a:bodyPr>
          <a:lstStyle/>
          <a:p>
            <a:pPr indent="-324000" eaLnBrk="1" hangingPunct="1">
              <a:spcBef>
                <a:spcPts val="0"/>
              </a:spcBef>
              <a:buClr>
                <a:schemeClr val="accent6"/>
              </a:buClr>
              <a:buNone/>
            </a:pPr>
            <a:r>
              <a:rPr lang="es-ES_tradnl" sz="1800" b="1" dirty="0"/>
              <a:t>Métodos físicos</a:t>
            </a:r>
          </a:p>
          <a:p>
            <a:pPr marL="0" lvl="1" indent="177800" eaLnBrk="1" hangingPunct="1">
              <a:spcBef>
                <a:spcPts val="0"/>
              </a:spcBef>
              <a:buClr>
                <a:schemeClr val="accent6"/>
              </a:buClr>
              <a:buFont typeface="Arial" pitchFamily="34" charset="0"/>
              <a:buChar char="•"/>
            </a:pPr>
            <a:r>
              <a:rPr lang="es-ES_tradnl" sz="1600" dirty="0"/>
              <a:t>Homogenización mecánica</a:t>
            </a:r>
          </a:p>
          <a:p>
            <a:pPr marL="0" lvl="1" indent="177800" eaLnBrk="1" hangingPunct="1">
              <a:spcBef>
                <a:spcPts val="0"/>
              </a:spcBef>
              <a:buClr>
                <a:schemeClr val="accent6"/>
              </a:buClr>
              <a:buFont typeface="Arial" pitchFamily="34" charset="0"/>
              <a:buChar char="•"/>
            </a:pPr>
            <a:r>
              <a:rPr lang="es-ES_tradnl" sz="1600" dirty="0"/>
              <a:t>Homogenización en solución</a:t>
            </a:r>
          </a:p>
          <a:p>
            <a:pPr marL="0" lvl="1" indent="177800" eaLnBrk="1" hangingPunct="1">
              <a:spcBef>
                <a:spcPts val="0"/>
              </a:spcBef>
              <a:buClr>
                <a:schemeClr val="accent6"/>
              </a:buClr>
              <a:buFont typeface="Arial" pitchFamily="34" charset="0"/>
              <a:buChar char="•"/>
            </a:pPr>
            <a:r>
              <a:rPr lang="es-ES_tradnl" sz="1600" dirty="0"/>
              <a:t>Molienda manual en mortero</a:t>
            </a:r>
          </a:p>
          <a:p>
            <a:pPr marL="0" lvl="1" indent="177800" eaLnBrk="1" hangingPunct="1">
              <a:spcBef>
                <a:spcPts val="0"/>
              </a:spcBef>
              <a:buClr>
                <a:schemeClr val="accent6"/>
              </a:buClr>
              <a:buFont typeface="Arial" pitchFamily="34" charset="0"/>
              <a:buChar char="•"/>
            </a:pPr>
            <a:endParaRPr lang="es-ES_tradnl" sz="1600" dirty="0"/>
          </a:p>
          <a:p>
            <a:pPr marL="0" lvl="1" indent="177800" eaLnBrk="1" hangingPunct="1">
              <a:spcBef>
                <a:spcPts val="0"/>
              </a:spcBef>
              <a:buClr>
                <a:schemeClr val="accent6"/>
              </a:buClr>
              <a:buFont typeface="Arial" pitchFamily="34" charset="0"/>
              <a:buChar char="•"/>
            </a:pPr>
            <a:r>
              <a:rPr lang="es-ES_tradnl" sz="1600" dirty="0"/>
              <a:t>Bolitas de </a:t>
            </a:r>
            <a:r>
              <a:rPr lang="es-ES_tradnl" sz="1600" dirty="0">
                <a:cs typeface="Arial" pitchFamily="34" charset="0"/>
              </a:rPr>
              <a:t>vidrio</a:t>
            </a:r>
          </a:p>
          <a:p>
            <a:pPr marL="0" lvl="1" indent="177800" eaLnBrk="1" hangingPunct="1">
              <a:spcBef>
                <a:spcPts val="0"/>
              </a:spcBef>
              <a:buClr>
                <a:schemeClr val="accent6"/>
              </a:buClr>
              <a:buFont typeface="Arial" pitchFamily="34" charset="0"/>
              <a:buChar char="•"/>
            </a:pPr>
            <a:r>
              <a:rPr lang="es-ES_tradnl" sz="1600" dirty="0" err="1"/>
              <a:t>Sonicación</a:t>
            </a:r>
            <a:endParaRPr lang="es-ES_tradnl" sz="1600" dirty="0"/>
          </a:p>
          <a:p>
            <a:pPr lvl="1" eaLnBrk="1" hangingPunct="1">
              <a:spcBef>
                <a:spcPts val="0"/>
              </a:spcBef>
              <a:buClr>
                <a:schemeClr val="accent6"/>
              </a:buClr>
              <a:buFont typeface="Arial" pitchFamily="34" charset="0"/>
              <a:buChar char="•"/>
            </a:pPr>
            <a:endParaRPr lang="es-ES" sz="1600" b="1" dirty="0"/>
          </a:p>
        </p:txBody>
      </p:sp>
      <p:sp>
        <p:nvSpPr>
          <p:cNvPr id="71685" name="Rectangle 1029"/>
          <p:cNvSpPr>
            <a:spLocks noChangeArrowheads="1"/>
          </p:cNvSpPr>
          <p:nvPr/>
        </p:nvSpPr>
        <p:spPr bwMode="auto">
          <a:xfrm>
            <a:off x="990600" y="1219200"/>
            <a:ext cx="8153400" cy="1061829"/>
          </a:xfrm>
          <a:prstGeom prst="rect">
            <a:avLst/>
          </a:prstGeom>
          <a:solidFill>
            <a:srgbClr val="FFE4C9"/>
          </a:solidFill>
          <a:ln w="38100">
            <a:solidFill>
              <a:schemeClr val="accent6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es-ES_tradnl" sz="21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El procedimiento </a:t>
            </a:r>
            <a:r>
              <a:rPr lang="es-ES_tradnl" sz="2100" u="sng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ideal</a:t>
            </a:r>
            <a:r>
              <a:rPr lang="es-ES_tradnl" sz="21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de lisis debe tener la fuerza necesaria para  </a:t>
            </a:r>
            <a:r>
              <a:rPr lang="es-ES_tradnl" sz="2100" u="sng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romper el material de inicio</a:t>
            </a:r>
            <a:r>
              <a:rPr lang="es-ES_tradnl" sz="21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(células o tejido) y la delicadeza requerida para </a:t>
            </a:r>
            <a:r>
              <a:rPr lang="es-ES_tradnl" sz="2100" u="sng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preservar las moléculas de interés </a:t>
            </a:r>
            <a:r>
              <a:rPr lang="es-ES_tradnl" sz="21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(ADN o ARN). </a:t>
            </a:r>
            <a:r>
              <a:rPr lang="es-ES_tradnl" sz="2100" dirty="0">
                <a:solidFill>
                  <a:schemeClr val="accent1">
                    <a:lumMod val="50000"/>
                  </a:schemeClr>
                </a:solidFill>
                <a:latin typeface="MSTT31c563" charset="0"/>
                <a:cs typeface="Times New Roman" pitchFamily="18" charset="0"/>
              </a:rPr>
              <a:t> </a:t>
            </a:r>
            <a:endParaRPr lang="en-US" sz="2100" dirty="0">
              <a:solidFill>
                <a:schemeClr val="accent1">
                  <a:lumMod val="50000"/>
                </a:schemeClr>
              </a:solidFill>
              <a:latin typeface="MSTT31c563" charset="0"/>
              <a:cs typeface="Times New Roman" pitchFamily="18" charset="0"/>
            </a:endParaRPr>
          </a:p>
        </p:txBody>
      </p:sp>
      <p:sp>
        <p:nvSpPr>
          <p:cNvPr id="11269" name="Text Box 1031"/>
          <p:cNvSpPr txBox="1">
            <a:spLocks noChangeArrowheads="1"/>
          </p:cNvSpPr>
          <p:nvPr/>
        </p:nvSpPr>
        <p:spPr bwMode="auto">
          <a:xfrm>
            <a:off x="1143000" y="3733800"/>
            <a:ext cx="7848600" cy="990600"/>
          </a:xfrm>
          <a:prstGeom prst="rect">
            <a:avLst/>
          </a:prstGeom>
          <a:noFill/>
          <a:ln w="19050">
            <a:solidFill>
              <a:srgbClr val="00008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chemeClr val="accent6"/>
              </a:buClr>
            </a:pPr>
            <a:r>
              <a:rPr lang="es-ES_tradnl" sz="1400" b="1" dirty="0">
                <a:latin typeface="+mn-lt"/>
              </a:rPr>
              <a:t> </a:t>
            </a:r>
            <a:r>
              <a:rPr lang="es-ES_tradnl" sz="1800" b="1" dirty="0">
                <a:latin typeface="+mn-lt"/>
              </a:rPr>
              <a:t>Métodos químicos</a:t>
            </a:r>
            <a:endParaRPr lang="es-ES_tradnl" sz="1800" dirty="0">
              <a:solidFill>
                <a:srgbClr val="FF0000"/>
              </a:solidFill>
              <a:latin typeface="+mn-lt"/>
            </a:endParaRPr>
          </a:p>
          <a:p>
            <a:pPr marL="0" lvl="1" indent="177800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</a:pPr>
            <a:r>
              <a:rPr lang="es-AR" sz="1600" baseline="0" dirty="0">
                <a:latin typeface="+mn-lt"/>
              </a:rPr>
              <a:t> </a:t>
            </a:r>
            <a:r>
              <a:rPr lang="es-ES_tradnl" sz="1600" dirty="0">
                <a:latin typeface="+mn-lt"/>
              </a:rPr>
              <a:t>Detergentes</a:t>
            </a:r>
          </a:p>
          <a:p>
            <a:pPr marL="0" lvl="1" indent="177800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</a:pPr>
            <a:r>
              <a:rPr lang="es-AR" sz="1600" baseline="0" dirty="0">
                <a:latin typeface="+mn-lt"/>
              </a:rPr>
              <a:t> </a:t>
            </a:r>
            <a:r>
              <a:rPr lang="es-AR" sz="1600" dirty="0">
                <a:latin typeface="+mn-lt"/>
              </a:rPr>
              <a:t>A</a:t>
            </a:r>
            <a:r>
              <a:rPr lang="es-AR" sz="1600" baseline="0" dirty="0">
                <a:latin typeface="+mn-lt"/>
              </a:rPr>
              <a:t>gentes </a:t>
            </a:r>
            <a:r>
              <a:rPr lang="es-AR" sz="1600" baseline="0" dirty="0" err="1">
                <a:latin typeface="+mn-lt"/>
              </a:rPr>
              <a:t>caotrópicos</a:t>
            </a:r>
            <a:r>
              <a:rPr lang="es-AR" sz="1600" baseline="0" dirty="0">
                <a:latin typeface="+mn-lt"/>
              </a:rPr>
              <a:t>: urea, </a:t>
            </a:r>
            <a:r>
              <a:rPr lang="es-AR" sz="1600" baseline="0" dirty="0" err="1">
                <a:latin typeface="+mn-lt"/>
              </a:rPr>
              <a:t>tiourea</a:t>
            </a:r>
            <a:r>
              <a:rPr lang="es-AR" sz="1600" baseline="0" dirty="0">
                <a:latin typeface="+mn-lt"/>
              </a:rPr>
              <a:t>,</a:t>
            </a:r>
            <a:r>
              <a:rPr lang="es-AR" sz="1600" dirty="0">
                <a:latin typeface="+mn-lt"/>
              </a:rPr>
              <a:t> cloruro de </a:t>
            </a:r>
            <a:r>
              <a:rPr lang="es-AR" sz="1600" dirty="0" err="1">
                <a:latin typeface="+mn-lt"/>
              </a:rPr>
              <a:t>guanidinio</a:t>
            </a:r>
            <a:endParaRPr lang="es-AR" sz="1600" baseline="0" dirty="0">
              <a:latin typeface="+mn-lt"/>
            </a:endParaRPr>
          </a:p>
        </p:txBody>
      </p:sp>
      <p:sp>
        <p:nvSpPr>
          <p:cNvPr id="11270" name="Text Box 1032"/>
          <p:cNvSpPr txBox="1">
            <a:spLocks noChangeArrowheads="1"/>
          </p:cNvSpPr>
          <p:nvPr/>
        </p:nvSpPr>
        <p:spPr bwMode="auto">
          <a:xfrm>
            <a:off x="1143000" y="4876800"/>
            <a:ext cx="7848600" cy="1911292"/>
          </a:xfrm>
          <a:prstGeom prst="rect">
            <a:avLst/>
          </a:prstGeom>
          <a:noFill/>
          <a:ln w="19050">
            <a:solidFill>
              <a:srgbClr val="00008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  <a:spcBef>
                <a:spcPct val="20000"/>
              </a:spcBef>
              <a:buClr>
                <a:schemeClr val="accent6"/>
              </a:buClr>
            </a:pPr>
            <a:r>
              <a:rPr lang="es-ES_tradnl" sz="1600" b="1" dirty="0">
                <a:latin typeface="+mn-lt"/>
              </a:rPr>
              <a:t> </a:t>
            </a:r>
            <a:r>
              <a:rPr lang="es-ES_tradnl" sz="1800" b="1" dirty="0">
                <a:latin typeface="+mn-lt"/>
              </a:rPr>
              <a:t>Métodos enzimáticos</a:t>
            </a:r>
            <a:endParaRPr lang="es-ES_tradnl" sz="1600" b="1" dirty="0">
              <a:latin typeface="+mn-lt"/>
            </a:endParaRPr>
          </a:p>
          <a:p>
            <a:pPr marL="0" lvl="1" indent="177800">
              <a:lnSpc>
                <a:spcPts val="2200"/>
              </a:lnSpc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</a:pPr>
            <a:r>
              <a:rPr lang="es-ES_tradnl" sz="16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s-ES_tradnl" sz="1600" dirty="0" err="1">
                <a:solidFill>
                  <a:srgbClr val="FF0000"/>
                </a:solidFill>
                <a:latin typeface="+mn-lt"/>
              </a:rPr>
              <a:t>Lysozima</a:t>
            </a:r>
            <a:r>
              <a:rPr lang="es-ES_tradnl" sz="1600" dirty="0">
                <a:latin typeface="+mn-lt"/>
              </a:rPr>
              <a:t>:  rompe enlaces </a:t>
            </a:r>
            <a:r>
              <a:rPr lang="es-ES_tradnl" sz="1600" dirty="0">
                <a:latin typeface="+mn-lt"/>
                <a:sym typeface="Symbol" pitchFamily="18" charset="2"/>
              </a:rPr>
              <a:t>-1.4- entre N-</a:t>
            </a:r>
            <a:r>
              <a:rPr lang="es-ES_tradnl" sz="1600" dirty="0" err="1">
                <a:latin typeface="+mn-lt"/>
                <a:sym typeface="Symbol" pitchFamily="18" charset="2"/>
              </a:rPr>
              <a:t>acetil</a:t>
            </a:r>
            <a:r>
              <a:rPr lang="es-ES_tradnl" sz="1600" dirty="0">
                <a:latin typeface="+mn-lt"/>
                <a:sym typeface="Symbol" pitchFamily="18" charset="2"/>
              </a:rPr>
              <a:t> </a:t>
            </a:r>
            <a:r>
              <a:rPr lang="es-ES_tradnl" sz="1600" dirty="0" err="1">
                <a:latin typeface="+mn-lt"/>
                <a:sym typeface="Symbol" pitchFamily="18" charset="2"/>
              </a:rPr>
              <a:t>murámico</a:t>
            </a:r>
            <a:r>
              <a:rPr lang="es-ES_tradnl" sz="1600" dirty="0">
                <a:latin typeface="+mn-lt"/>
                <a:sym typeface="Symbol" pitchFamily="18" charset="2"/>
              </a:rPr>
              <a:t> y N-</a:t>
            </a:r>
            <a:r>
              <a:rPr lang="es-ES_tradnl" sz="1600" dirty="0" err="1">
                <a:latin typeface="+mn-lt"/>
                <a:sym typeface="Symbol" pitchFamily="18" charset="2"/>
              </a:rPr>
              <a:t>acetil</a:t>
            </a:r>
            <a:r>
              <a:rPr lang="es-ES_tradnl" sz="1600" dirty="0">
                <a:latin typeface="+mn-lt"/>
                <a:sym typeface="Symbol" pitchFamily="18" charset="2"/>
              </a:rPr>
              <a:t> </a:t>
            </a:r>
            <a:r>
              <a:rPr lang="es-ES_tradnl" sz="1600" dirty="0" err="1">
                <a:latin typeface="+mn-lt"/>
                <a:sym typeface="Symbol" pitchFamily="18" charset="2"/>
              </a:rPr>
              <a:t>glucosamina</a:t>
            </a:r>
            <a:r>
              <a:rPr lang="es-ES_tradnl" sz="1600" dirty="0">
                <a:latin typeface="+mn-lt"/>
                <a:sym typeface="Symbol" pitchFamily="18" charset="2"/>
              </a:rPr>
              <a:t> de </a:t>
            </a:r>
            <a:r>
              <a:rPr lang="es-ES_tradnl" sz="1600" dirty="0" err="1">
                <a:latin typeface="+mn-lt"/>
                <a:sym typeface="Symbol" pitchFamily="18" charset="2"/>
              </a:rPr>
              <a:t>peptidoglicano</a:t>
            </a:r>
            <a:r>
              <a:rPr lang="es-ES_tradnl" sz="1600" dirty="0">
                <a:latin typeface="+mn-lt"/>
                <a:sym typeface="Symbol" pitchFamily="18" charset="2"/>
              </a:rPr>
              <a:t> de la pared celular de bacterias </a:t>
            </a:r>
            <a:endParaRPr lang="es-ES_tradnl" sz="1600" dirty="0">
              <a:latin typeface="+mn-lt"/>
            </a:endParaRPr>
          </a:p>
          <a:p>
            <a:pPr marL="0" lvl="1" indent="177800">
              <a:lnSpc>
                <a:spcPts val="2200"/>
              </a:lnSpc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</a:pPr>
            <a:r>
              <a:rPr lang="es-ES_tradnl" sz="16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s-ES_tradnl" sz="1600" dirty="0" err="1">
                <a:solidFill>
                  <a:srgbClr val="FF0000"/>
                </a:solidFill>
                <a:latin typeface="+mn-lt"/>
              </a:rPr>
              <a:t>Lyticasa</a:t>
            </a:r>
            <a:r>
              <a:rPr lang="es-ES_tradnl" sz="1600" dirty="0">
                <a:latin typeface="+mn-lt"/>
              </a:rPr>
              <a:t>:  rompe enlaces </a:t>
            </a:r>
            <a:r>
              <a:rPr lang="es-ES_tradnl" sz="1600" dirty="0">
                <a:latin typeface="+mn-lt"/>
                <a:sym typeface="Symbol" pitchFamily="18" charset="2"/>
              </a:rPr>
              <a:t>-1.3 de </a:t>
            </a:r>
            <a:r>
              <a:rPr lang="es-ES_tradnl" sz="1600" dirty="0" err="1">
                <a:latin typeface="+mn-lt"/>
                <a:sym typeface="Symbol" pitchFamily="18" charset="2"/>
              </a:rPr>
              <a:t>glucano</a:t>
            </a:r>
            <a:r>
              <a:rPr lang="es-ES_tradnl" sz="1600" dirty="0">
                <a:latin typeface="+mn-lt"/>
                <a:sym typeface="Symbol" pitchFamily="18" charset="2"/>
              </a:rPr>
              <a:t> de levaduras</a:t>
            </a:r>
            <a:endParaRPr lang="es-ES_tradnl" sz="1600" dirty="0">
              <a:latin typeface="+mn-lt"/>
            </a:endParaRPr>
          </a:p>
          <a:p>
            <a:pPr marL="0" lvl="1" indent="177800">
              <a:lnSpc>
                <a:spcPts val="2200"/>
              </a:lnSpc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</a:pPr>
            <a:r>
              <a:rPr lang="es-ES_tradnl" sz="1600" dirty="0">
                <a:solidFill>
                  <a:srgbClr val="FF0000"/>
                </a:solidFill>
                <a:latin typeface="+mn-lt"/>
              </a:rPr>
              <a:t> Proteasas</a:t>
            </a:r>
            <a:r>
              <a:rPr lang="es-ES_tradnl" sz="1600" dirty="0">
                <a:latin typeface="+mn-lt"/>
              </a:rPr>
              <a:t>:  rompe enlaces </a:t>
            </a:r>
            <a:r>
              <a:rPr lang="es-ES_tradnl" sz="1600" dirty="0" err="1">
                <a:latin typeface="+mn-lt"/>
              </a:rPr>
              <a:t>peptídicos</a:t>
            </a:r>
            <a:r>
              <a:rPr lang="es-ES_tradnl" sz="1600" dirty="0">
                <a:latin typeface="+mn-lt"/>
              </a:rPr>
              <a:t> de proteínas de pared y membrana plasmática e interacciones célula-célula.</a:t>
            </a:r>
            <a:endParaRPr lang="es-ES" sz="1600" dirty="0">
              <a:latin typeface="+mn-lt"/>
            </a:endParaRPr>
          </a:p>
        </p:txBody>
      </p:sp>
      <p:sp>
        <p:nvSpPr>
          <p:cNvPr id="7" name="6 Título"/>
          <p:cNvSpPr>
            <a:spLocks noGrp="1"/>
          </p:cNvSpPr>
          <p:nvPr>
            <p:ph type="title"/>
          </p:nvPr>
        </p:nvSpPr>
        <p:spPr>
          <a:xfrm>
            <a:off x="1219200" y="76200"/>
            <a:ext cx="7696200" cy="1143000"/>
          </a:xfrm>
        </p:spPr>
        <p:txBody>
          <a:bodyPr>
            <a:normAutofit/>
          </a:bodyPr>
          <a:lstStyle/>
          <a:p>
            <a:r>
              <a:rPr lang="es-ES_tradnl" sz="3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1-Métodos de fragmentación y lisis celular para la extracción de AN</a:t>
            </a:r>
            <a:endParaRPr lang="es-AR" sz="3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 rot="16200000">
            <a:off x="-981768" y="4334570"/>
            <a:ext cx="3034805" cy="461665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none" rtlCol="0">
            <a:spAutoFit/>
          </a:bodyPr>
          <a:lstStyle/>
          <a:p>
            <a:r>
              <a:rPr lang="es-AR" b="1" dirty="0">
                <a:latin typeface="+mj-lt"/>
              </a:rPr>
              <a:t>Solos o combinados</a:t>
            </a:r>
            <a:endParaRPr lang="en-US" b="1" dirty="0">
              <a:latin typeface="+mj-lt"/>
            </a:endParaRPr>
          </a:p>
        </p:txBody>
      </p:sp>
      <p:sp>
        <p:nvSpPr>
          <p:cNvPr id="9" name="8 Abrir llave"/>
          <p:cNvSpPr/>
          <p:nvPr/>
        </p:nvSpPr>
        <p:spPr>
          <a:xfrm>
            <a:off x="762000" y="2438400"/>
            <a:ext cx="228600" cy="4343400"/>
          </a:xfrm>
          <a:prstGeom prst="leftBrac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838200"/>
            <a:ext cx="7924800" cy="39385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304800" y="1981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CL"/>
          </a:p>
        </p:txBody>
      </p:sp>
      <p:pic>
        <p:nvPicPr>
          <p:cNvPr id="12299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4800600"/>
            <a:ext cx="1828800" cy="1390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294" name="Group 13"/>
          <p:cNvGrpSpPr>
            <a:grpSpLocks/>
          </p:cNvGrpSpPr>
          <p:nvPr/>
        </p:nvGrpSpPr>
        <p:grpSpPr bwMode="auto">
          <a:xfrm>
            <a:off x="1143000" y="4572000"/>
            <a:ext cx="1905000" cy="2286000"/>
            <a:chOff x="624" y="2880"/>
            <a:chExt cx="1200" cy="1440"/>
          </a:xfrm>
        </p:grpSpPr>
        <p:pic>
          <p:nvPicPr>
            <p:cNvPr id="12297" name="Picture 1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64" y="2880"/>
              <a:ext cx="779" cy="1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298" name="Text Box 12"/>
            <p:cNvSpPr txBox="1">
              <a:spLocks noChangeArrowheads="1"/>
            </p:cNvSpPr>
            <p:nvPr/>
          </p:nvSpPr>
          <p:spPr bwMode="auto">
            <a:xfrm>
              <a:off x="624" y="3994"/>
              <a:ext cx="1200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_tradnl" sz="1400" b="1">
                  <a:latin typeface="Arial" pitchFamily="34" charset="0"/>
                </a:rPr>
                <a:t>Homogenizador mecánico - polytron</a:t>
              </a:r>
              <a:endParaRPr lang="es-ES" sz="1400" b="1">
                <a:latin typeface="Arial" pitchFamily="34" charset="0"/>
              </a:endParaRPr>
            </a:p>
          </p:txBody>
        </p:sp>
      </p:grpSp>
      <p:pic>
        <p:nvPicPr>
          <p:cNvPr id="12295" name="Picture 1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3600" y="4482781"/>
            <a:ext cx="2209800" cy="2375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6" name="Text Box 15"/>
          <p:cNvSpPr txBox="1">
            <a:spLocks noChangeArrowheads="1"/>
          </p:cNvSpPr>
          <p:nvPr/>
        </p:nvSpPr>
        <p:spPr bwMode="auto">
          <a:xfrm>
            <a:off x="7924800" y="5791200"/>
            <a:ext cx="1066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1400" b="1" dirty="0" err="1">
                <a:latin typeface="Arial" pitchFamily="34" charset="0"/>
              </a:rPr>
              <a:t>Sonicador</a:t>
            </a:r>
            <a:endParaRPr lang="es-ES" sz="1400" b="1" dirty="0">
              <a:latin typeface="Arial" pitchFamily="34" charset="0"/>
            </a:endParaRP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3581400" y="6182380"/>
            <a:ext cx="1981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_tradnl" sz="1400" b="1" dirty="0" err="1">
                <a:latin typeface="Arial" pitchFamily="34" charset="0"/>
              </a:rPr>
              <a:t>Homogenizador</a:t>
            </a:r>
            <a:r>
              <a:rPr lang="es-ES_tradnl" sz="1400" b="1" dirty="0">
                <a:latin typeface="Arial" pitchFamily="34" charset="0"/>
              </a:rPr>
              <a:t> </a:t>
            </a:r>
            <a:r>
              <a:rPr lang="es-ES_tradnl" sz="1400" b="1" dirty="0" err="1">
                <a:latin typeface="Arial" pitchFamily="34" charset="0"/>
              </a:rPr>
              <a:t>Dounce</a:t>
            </a:r>
            <a:r>
              <a:rPr lang="es-ES_tradnl" sz="1400" b="1" dirty="0">
                <a:latin typeface="Arial" pitchFamily="34" charset="0"/>
              </a:rPr>
              <a:t> o Potter</a:t>
            </a:r>
            <a:endParaRPr lang="es-ES" sz="1400" b="1" dirty="0">
              <a:latin typeface="Arial" pitchFamily="34" charset="0"/>
            </a:endParaRPr>
          </a:p>
        </p:txBody>
      </p:sp>
      <p:sp>
        <p:nvSpPr>
          <p:cNvPr id="16" name="Rectangle 2"/>
          <p:cNvSpPr txBox="1">
            <a:spLocks noChangeArrowheads="1"/>
          </p:cNvSpPr>
          <p:nvPr/>
        </p:nvSpPr>
        <p:spPr>
          <a:xfrm>
            <a:off x="1066800" y="0"/>
            <a:ext cx="8077200" cy="1143000"/>
          </a:xfrm>
          <a:prstGeom prst="rect">
            <a:avLst/>
          </a:prstGeom>
          <a:solidFill>
            <a:schemeClr val="bg1"/>
          </a:solidFill>
        </p:spPr>
        <p:txBody>
          <a:bodyPr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40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Ruptura de células por medios físicos</a:t>
            </a:r>
            <a:endParaRPr kumimoji="0" lang="es-ES" sz="40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 descr="http://www.mpbio.com/images/product-images/general/lg_fastprep24.jpg"/>
          <p:cNvPicPr>
            <a:picLocks noChangeAspect="1" noChangeArrowheads="1"/>
          </p:cNvPicPr>
          <p:nvPr/>
        </p:nvPicPr>
        <p:blipFill>
          <a:blip r:embed="rId2" cstate="print"/>
          <a:srcRect l="30118" r="26670"/>
          <a:stretch>
            <a:fillRect/>
          </a:stretch>
        </p:blipFill>
        <p:spPr bwMode="auto">
          <a:xfrm>
            <a:off x="6629400" y="914400"/>
            <a:ext cx="2514600" cy="3505200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43000" y="-76200"/>
            <a:ext cx="7498080" cy="1143000"/>
          </a:xfrm>
        </p:spPr>
        <p:txBody>
          <a:bodyPr>
            <a:normAutofit/>
          </a:bodyPr>
          <a:lstStyle/>
          <a:p>
            <a:r>
              <a:rPr lang="es-AR" dirty="0"/>
              <a:t>Homogeneizadores mecánicos</a:t>
            </a:r>
            <a:endParaRPr lang="en-US" dirty="0"/>
          </a:p>
        </p:txBody>
      </p:sp>
      <p:sp>
        <p:nvSpPr>
          <p:cNvPr id="87043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solidFill>
            <a:srgbClr val="EEEEEE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47610" tIns="44436" rIns="0" bIns="6982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1" i="0" u="none" strike="noStrike" cap="none" normalizeH="0" baseline="0">
                <a:ln>
                  <a:noFill/>
                </a:ln>
                <a:solidFill>
                  <a:srgbClr val="6D6B6C"/>
                </a:solidFill>
                <a:effectLst/>
                <a:latin typeface="Arial" pitchFamily="34" charset="0"/>
                <a:cs typeface="Arial" pitchFamily="34" charset="0"/>
              </a:rPr>
              <a:t>POPULAR SAMPLE TYPES</a:t>
            </a:r>
            <a:endParaRPr kumimoji="0" lang="en-US" sz="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r>
              <a: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      </a:t>
            </a:r>
            <a:r>
              <a:rPr kumimoji="0" lang="en-US" sz="2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r>
              <a: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     </a:t>
            </a:r>
            <a:r>
              <a:rPr kumimoji="0" lang="en-US" sz="23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r>
              <a: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     </a:t>
            </a:r>
            <a:r>
              <a:rPr kumimoji="0" lang="en-US" sz="23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r>
              <a: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     </a:t>
            </a:r>
            <a:r>
              <a:rPr kumimoji="0" lang="en-US" sz="2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r>
              <a: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     </a:t>
            </a:r>
            <a:r>
              <a:rPr kumimoji="0" lang="en-US" sz="2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r>
              <a: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     </a:t>
            </a:r>
            <a:r>
              <a:rPr kumimoji="0" lang="en-US" sz="2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r>
              <a: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     </a:t>
            </a:r>
            <a:r>
              <a:rPr kumimoji="0" lang="en-US" sz="2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r>
              <a: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      </a:t>
            </a:r>
            <a:r>
              <a:rPr kumimoji="0" lang="en-US" sz="2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r>
              <a: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    </a:t>
            </a:r>
          </a:p>
        </p:txBody>
      </p:sp>
      <p:grpSp>
        <p:nvGrpSpPr>
          <p:cNvPr id="15" name="14 Grupo"/>
          <p:cNvGrpSpPr/>
          <p:nvPr/>
        </p:nvGrpSpPr>
        <p:grpSpPr>
          <a:xfrm>
            <a:off x="6781801" y="4800600"/>
            <a:ext cx="2057400" cy="1905000"/>
            <a:chOff x="6248400" y="3810000"/>
            <a:chExt cx="2374861" cy="2278800"/>
          </a:xfrm>
        </p:grpSpPr>
        <p:pic>
          <p:nvPicPr>
            <p:cNvPr id="87044" name="Picture 4" descr="http://www.mpbio.com/image/newhome/fastprep_animal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272213" y="3810000"/>
              <a:ext cx="814387" cy="754800"/>
            </a:xfrm>
            <a:prstGeom prst="rect">
              <a:avLst/>
            </a:prstGeom>
            <a:noFill/>
          </p:spPr>
        </p:pic>
        <p:pic>
          <p:nvPicPr>
            <p:cNvPr id="87045" name="Picture 5" descr="http://www.mpbio.com/image/newhome/fastprep_bacteria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086600" y="3810000"/>
              <a:ext cx="754798" cy="754800"/>
            </a:xfrm>
            <a:prstGeom prst="rect">
              <a:avLst/>
            </a:prstGeom>
            <a:noFill/>
          </p:spPr>
        </p:pic>
        <p:pic>
          <p:nvPicPr>
            <p:cNvPr id="87046" name="Picture 6" descr="http://www.mpbio.com/image/newhome/fastprep_food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848600" y="3810000"/>
              <a:ext cx="774661" cy="774663"/>
            </a:xfrm>
            <a:prstGeom prst="rect">
              <a:avLst/>
            </a:prstGeom>
            <a:noFill/>
          </p:spPr>
        </p:pic>
        <p:pic>
          <p:nvPicPr>
            <p:cNvPr id="87047" name="Picture 7" descr="http://www.mpbio.com/image/newhome/fastprep_hair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248400" y="4572000"/>
              <a:ext cx="774661" cy="774663"/>
            </a:xfrm>
            <a:prstGeom prst="rect">
              <a:avLst/>
            </a:prstGeom>
            <a:noFill/>
          </p:spPr>
        </p:pic>
        <p:pic>
          <p:nvPicPr>
            <p:cNvPr id="87048" name="Picture 8" descr="http://www.mpbio.com/image/newhome/fastprep_plants.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057328" y="4618926"/>
              <a:ext cx="715072" cy="715074"/>
            </a:xfrm>
            <a:prstGeom prst="rect">
              <a:avLst/>
            </a:prstGeom>
            <a:noFill/>
          </p:spPr>
        </p:pic>
        <p:pic>
          <p:nvPicPr>
            <p:cNvPr id="87049" name="Picture 9" descr="http://www.mpbio.com/image/newhome/fastprep_seeds.jp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7848600" y="4572000"/>
              <a:ext cx="774661" cy="734937"/>
            </a:xfrm>
            <a:prstGeom prst="rect">
              <a:avLst/>
            </a:prstGeom>
            <a:noFill/>
          </p:spPr>
        </p:pic>
        <p:pic>
          <p:nvPicPr>
            <p:cNvPr id="87050" name="Picture 10" descr="http://www.mpbio.com/image/newhome/fastprep_soil.jp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6248400" y="5334000"/>
              <a:ext cx="754798" cy="754800"/>
            </a:xfrm>
            <a:prstGeom prst="rect">
              <a:avLst/>
            </a:prstGeom>
            <a:noFill/>
          </p:spPr>
        </p:pic>
        <p:pic>
          <p:nvPicPr>
            <p:cNvPr id="87051" name="Picture 11" descr="http://www.mpbio.com/image/newhome/fastprep_tissue.jp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7010400" y="5334000"/>
              <a:ext cx="854113" cy="734937"/>
            </a:xfrm>
            <a:prstGeom prst="rect">
              <a:avLst/>
            </a:prstGeom>
            <a:noFill/>
          </p:spPr>
        </p:pic>
        <p:pic>
          <p:nvPicPr>
            <p:cNvPr id="87052" name="Picture 12" descr="http://www.mpbio.com/image/newhome/fastprep_yeast.jpg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7895528" y="5334000"/>
              <a:ext cx="715072" cy="715074"/>
            </a:xfrm>
            <a:prstGeom prst="rect">
              <a:avLst/>
            </a:prstGeom>
            <a:noFill/>
          </p:spPr>
        </p:pic>
      </p:grpSp>
      <p:sp>
        <p:nvSpPr>
          <p:cNvPr id="16" name="15 Rectángulo"/>
          <p:cNvSpPr/>
          <p:nvPr/>
        </p:nvSpPr>
        <p:spPr>
          <a:xfrm>
            <a:off x="1181100" y="953710"/>
            <a:ext cx="5486400" cy="34265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2563">
              <a:lnSpc>
                <a:spcPts val="2000"/>
              </a:lnSpc>
              <a:buFont typeface="Arial" pitchFamily="34" charset="0"/>
              <a:buChar char="•"/>
            </a:pPr>
            <a:r>
              <a:rPr lang="en-US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ideal </a:t>
            </a:r>
            <a:r>
              <a:rPr lang="en-US" sz="16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para</a:t>
            </a:r>
            <a:r>
              <a:rPr lang="en-US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6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muestras</a:t>
            </a:r>
            <a:r>
              <a:rPr lang="en-US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6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difíciles</a:t>
            </a:r>
            <a:r>
              <a:rPr lang="en-US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 de </a:t>
            </a:r>
            <a:r>
              <a:rPr lang="en-US" sz="16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lisar</a:t>
            </a:r>
            <a:r>
              <a:rPr lang="en-US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  <a:r>
              <a:rPr lang="en-US" sz="16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células</a:t>
            </a:r>
            <a:r>
              <a:rPr lang="en-US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 con </a:t>
            </a:r>
            <a:r>
              <a:rPr lang="en-US" sz="16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paredes</a:t>
            </a:r>
            <a:r>
              <a:rPr lang="en-US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6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resistentes</a:t>
            </a:r>
            <a:r>
              <a:rPr lang="en-US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sz="16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tejidos</a:t>
            </a:r>
            <a:r>
              <a:rPr lang="en-US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sz="16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semillas</a:t>
            </a:r>
            <a:endParaRPr lang="en-US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indent="182563">
              <a:lnSpc>
                <a:spcPts val="2000"/>
              </a:lnSpc>
              <a:buFont typeface="Arial" pitchFamily="34" charset="0"/>
              <a:buChar char="•"/>
            </a:pPr>
            <a:r>
              <a:rPr lang="en-US" sz="16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movimiento</a:t>
            </a:r>
            <a:r>
              <a:rPr lang="en-US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6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rápido</a:t>
            </a:r>
            <a:r>
              <a:rPr lang="en-US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 y </a:t>
            </a:r>
            <a:r>
              <a:rPr lang="en-US" sz="16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bolitas</a:t>
            </a:r>
            <a:r>
              <a:rPr lang="en-US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 de </a:t>
            </a:r>
            <a:r>
              <a:rPr lang="en-US" sz="16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distinta</a:t>
            </a:r>
            <a:r>
              <a:rPr lang="en-US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 forma y </a:t>
            </a:r>
            <a:r>
              <a:rPr lang="en-US" sz="16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tamaño</a:t>
            </a:r>
            <a:endParaRPr lang="en-US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indent="182563">
              <a:lnSpc>
                <a:spcPts val="2000"/>
              </a:lnSpc>
              <a:buFont typeface="Arial" pitchFamily="34" charset="0"/>
              <a:buChar char="•"/>
            </a:pPr>
            <a:r>
              <a:rPr lang="en-US" sz="16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procesa</a:t>
            </a:r>
            <a:r>
              <a:rPr lang="en-US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6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varias</a:t>
            </a:r>
            <a:r>
              <a:rPr lang="en-US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6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muestras</a:t>
            </a:r>
            <a:r>
              <a:rPr lang="en-US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 a la </a:t>
            </a:r>
            <a:r>
              <a:rPr lang="en-US" sz="16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vez</a:t>
            </a:r>
            <a:endParaRPr lang="en-US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indent="182563">
              <a:lnSpc>
                <a:spcPts val="2000"/>
              </a:lnSpc>
              <a:buFont typeface="Arial" pitchFamily="34" charset="0"/>
              <a:buChar char="•"/>
            </a:pPr>
            <a:r>
              <a:rPr lang="en-US" sz="16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lisis</a:t>
            </a:r>
            <a:r>
              <a:rPr lang="en-US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6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rápida</a:t>
            </a:r>
            <a:r>
              <a:rPr lang="en-US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 y </a:t>
            </a:r>
            <a:r>
              <a:rPr lang="en-US" sz="16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eficiente</a:t>
            </a:r>
            <a:r>
              <a:rPr lang="en-US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 de </a:t>
            </a:r>
            <a:r>
              <a:rPr lang="en-US" sz="16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tejidos</a:t>
            </a:r>
            <a:r>
              <a:rPr lang="en-US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 y </a:t>
            </a:r>
            <a:r>
              <a:rPr lang="en-US" sz="16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células</a:t>
            </a:r>
            <a:endParaRPr lang="en-US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indent="182563">
              <a:lnSpc>
                <a:spcPts val="2000"/>
              </a:lnSpc>
              <a:buFont typeface="Arial" pitchFamily="34" charset="0"/>
              <a:buChar char="•"/>
            </a:pPr>
            <a:r>
              <a:rPr lang="en-US" sz="16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permite</a:t>
            </a:r>
            <a:r>
              <a:rPr lang="en-US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6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purificación</a:t>
            </a:r>
            <a:r>
              <a:rPr lang="en-US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 de DNA </a:t>
            </a:r>
            <a:r>
              <a:rPr lang="en-US" sz="16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genómico</a:t>
            </a:r>
            <a:r>
              <a:rPr lang="en-US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, RNA, </a:t>
            </a:r>
            <a:r>
              <a:rPr lang="en-US" sz="16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prots</a:t>
            </a:r>
            <a:r>
              <a:rPr lang="en-US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sz="16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metabolitos</a:t>
            </a:r>
            <a:r>
              <a:rPr lang="en-US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 y </a:t>
            </a:r>
            <a:r>
              <a:rPr lang="en-US" sz="16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otras</a:t>
            </a:r>
            <a:r>
              <a:rPr lang="en-US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6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moléculas</a:t>
            </a:r>
            <a:r>
              <a:rPr lang="en-US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6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pequeñas</a:t>
            </a:r>
            <a:endParaRPr lang="en-US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indent="182563">
              <a:lnSpc>
                <a:spcPts val="2000"/>
              </a:lnSpc>
              <a:buFont typeface="Arial" pitchFamily="34" charset="0"/>
              <a:buChar char="•"/>
            </a:pPr>
            <a:r>
              <a:rPr lang="en-US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R</a:t>
            </a:r>
            <a:r>
              <a:rPr lang="es-AR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eproducibilidad</a:t>
            </a:r>
          </a:p>
          <a:p>
            <a:pPr indent="182563">
              <a:lnSpc>
                <a:spcPts val="2000"/>
              </a:lnSpc>
              <a:buFont typeface="Arial" pitchFamily="34" charset="0"/>
              <a:buChar char="•"/>
            </a:pPr>
            <a:r>
              <a:rPr lang="es-AR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aplicable a distintos tipos de muestras</a:t>
            </a:r>
            <a:endParaRPr lang="en-US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indent="182563">
              <a:lnSpc>
                <a:spcPts val="2000"/>
              </a:lnSpc>
              <a:buFont typeface="Arial" pitchFamily="34" charset="0"/>
              <a:buChar char="•"/>
            </a:pPr>
            <a:r>
              <a:rPr lang="en-US" sz="16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Distintas</a:t>
            </a:r>
            <a:r>
              <a:rPr lang="en-US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6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versiones</a:t>
            </a:r>
            <a:r>
              <a:rPr lang="en-US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 de MP Bio Lysing Matrix Tubes y kits de </a:t>
            </a:r>
            <a:r>
              <a:rPr lang="en-US" sz="16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purificación</a:t>
            </a:r>
            <a:r>
              <a:rPr lang="en-US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6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FastPrep</a:t>
            </a:r>
            <a:r>
              <a:rPr lang="en-US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 para </a:t>
            </a:r>
            <a:r>
              <a:rPr lang="en-US" sz="16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lisar</a:t>
            </a:r>
            <a:r>
              <a:rPr lang="en-US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sz="16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moler</a:t>
            </a:r>
            <a:r>
              <a:rPr lang="en-US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 y </a:t>
            </a:r>
            <a:r>
              <a:rPr lang="en-US" sz="16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homogeneizar</a:t>
            </a:r>
            <a:r>
              <a:rPr lang="en-US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6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muetras</a:t>
            </a:r>
            <a:r>
              <a:rPr lang="en-US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 para </a:t>
            </a:r>
            <a:r>
              <a:rPr lang="en-US" sz="16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extraer</a:t>
            </a:r>
            <a:r>
              <a:rPr lang="en-US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 y </a:t>
            </a:r>
            <a:r>
              <a:rPr lang="en-US" sz="16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purificar</a:t>
            </a:r>
            <a:r>
              <a:rPr lang="en-US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 AN, </a:t>
            </a:r>
            <a:r>
              <a:rPr lang="en-US" sz="16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prots</a:t>
            </a:r>
            <a:r>
              <a:rPr lang="en-US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sz="16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metabolitos</a:t>
            </a:r>
            <a:r>
              <a:rPr lang="en-US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 y </a:t>
            </a:r>
            <a:r>
              <a:rPr lang="en-US" sz="16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otras</a:t>
            </a:r>
            <a:r>
              <a:rPr lang="en-US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6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moléculas</a:t>
            </a:r>
            <a:r>
              <a:rPr lang="en-US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6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pequeñas</a:t>
            </a:r>
            <a:r>
              <a:rPr lang="en-US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</p:txBody>
      </p:sp>
      <p:sp>
        <p:nvSpPr>
          <p:cNvPr id="17" name="16 Rectángulo"/>
          <p:cNvSpPr/>
          <p:nvPr/>
        </p:nvSpPr>
        <p:spPr>
          <a:xfrm>
            <a:off x="6705600" y="4267200"/>
            <a:ext cx="2286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FastPrep</a:t>
            </a:r>
            <a:r>
              <a:rPr lang="en-US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®-24 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87054" name="Picture 14" descr="Bead Mill Homogenizer"/>
          <p:cNvPicPr>
            <a:picLocks noChangeAspect="1" noChangeArrowheads="1"/>
          </p:cNvPicPr>
          <p:nvPr/>
        </p:nvPicPr>
        <p:blipFill>
          <a:blip r:embed="rId12" cstate="print"/>
          <a:srcRect r="9981"/>
          <a:stretch>
            <a:fillRect/>
          </a:stretch>
        </p:blipFill>
        <p:spPr bwMode="auto">
          <a:xfrm>
            <a:off x="1418417" y="4545169"/>
            <a:ext cx="4648200" cy="2160431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0"/>
            <a:ext cx="7772400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s-ES_tradnl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Métodos para lisar células</a:t>
            </a:r>
            <a:endParaRPr lang="es-E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447800"/>
            <a:ext cx="80010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066800" y="76200"/>
            <a:ext cx="7924800" cy="13843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s-ES_tradnl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Componentes de una</a:t>
            </a:r>
            <a:br>
              <a:rPr lang="es-ES_tradnl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_tradnl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solución de lisis</a:t>
            </a:r>
            <a:endParaRPr lang="es-E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339" name="Text Box 1029"/>
          <p:cNvSpPr txBox="1">
            <a:spLocks noChangeArrowheads="1"/>
          </p:cNvSpPr>
          <p:nvPr/>
        </p:nvSpPr>
        <p:spPr bwMode="auto">
          <a:xfrm>
            <a:off x="1219200" y="1858199"/>
            <a:ext cx="7543800" cy="4314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defTabSz="228600">
              <a:lnSpc>
                <a:spcPts val="2200"/>
              </a:lnSpc>
              <a:spcBef>
                <a:spcPct val="50000"/>
              </a:spcBef>
              <a:buClr>
                <a:schemeClr val="accent1"/>
              </a:buClr>
              <a:buSzPct val="130000"/>
              <a:buFontTx/>
              <a:buChar char="•"/>
            </a:pPr>
            <a:r>
              <a:rPr lang="es-ES_tradnl" sz="1800" b="1" dirty="0">
                <a:latin typeface="Arial" pitchFamily="34" charset="0"/>
              </a:rPr>
              <a:t> Amortiguador de pH </a:t>
            </a:r>
            <a:r>
              <a:rPr lang="es-ES_tradnl" sz="1800" dirty="0">
                <a:latin typeface="Arial" pitchFamily="34" charset="0"/>
              </a:rPr>
              <a:t>7-8 (buffer) </a:t>
            </a:r>
          </a:p>
          <a:p>
            <a:pPr algn="just" defTabSz="228600">
              <a:lnSpc>
                <a:spcPts val="2200"/>
              </a:lnSpc>
              <a:spcBef>
                <a:spcPct val="50000"/>
              </a:spcBef>
              <a:buClr>
                <a:schemeClr val="accent1"/>
              </a:buClr>
              <a:buSzPct val="130000"/>
              <a:buFontTx/>
              <a:buChar char="•"/>
            </a:pPr>
            <a:r>
              <a:rPr lang="es-ES_tradnl" sz="1800" b="1" dirty="0">
                <a:latin typeface="Arial" pitchFamily="34" charset="0"/>
              </a:rPr>
              <a:t>Detergentes</a:t>
            </a:r>
            <a:r>
              <a:rPr lang="es-ES_tradnl" sz="1800" dirty="0">
                <a:latin typeface="Arial" pitchFamily="34" charset="0"/>
              </a:rPr>
              <a:t>: SDS, Tritón X100: desestabilizan las membranas biológicas liberando el contenido celular </a:t>
            </a:r>
          </a:p>
          <a:p>
            <a:pPr algn="just" defTabSz="228600">
              <a:lnSpc>
                <a:spcPts val="2200"/>
              </a:lnSpc>
              <a:spcBef>
                <a:spcPct val="50000"/>
              </a:spcBef>
              <a:buClr>
                <a:schemeClr val="accent1"/>
              </a:buClr>
              <a:buSzPct val="130000"/>
              <a:buFontTx/>
              <a:buChar char="•"/>
            </a:pPr>
            <a:r>
              <a:rPr lang="es-ES_tradnl" sz="1800" b="1" dirty="0">
                <a:latin typeface="Arial" pitchFamily="34" charset="0"/>
              </a:rPr>
              <a:t>Acido </a:t>
            </a:r>
            <a:r>
              <a:rPr lang="es-ES_tradnl" sz="1800" b="1" dirty="0" err="1">
                <a:latin typeface="Arial" pitchFamily="34" charset="0"/>
              </a:rPr>
              <a:t>Etilen</a:t>
            </a:r>
            <a:r>
              <a:rPr lang="es-ES_tradnl" sz="1800" b="1" dirty="0">
                <a:latin typeface="Arial" pitchFamily="34" charset="0"/>
              </a:rPr>
              <a:t> </a:t>
            </a:r>
            <a:r>
              <a:rPr lang="es-ES_tradnl" sz="1800" b="1" dirty="0" err="1">
                <a:latin typeface="Arial" pitchFamily="34" charset="0"/>
              </a:rPr>
              <a:t>diamino</a:t>
            </a:r>
            <a:r>
              <a:rPr lang="es-ES_tradnl" sz="1800" b="1" dirty="0">
                <a:latin typeface="Arial" pitchFamily="34" charset="0"/>
              </a:rPr>
              <a:t> </a:t>
            </a:r>
            <a:r>
              <a:rPr lang="es-ES_tradnl" sz="1800" b="1" dirty="0" err="1">
                <a:latin typeface="Arial" pitchFamily="34" charset="0"/>
              </a:rPr>
              <a:t>tetracetico</a:t>
            </a:r>
            <a:r>
              <a:rPr lang="es-ES_tradnl" sz="1800" b="1" dirty="0">
                <a:latin typeface="Arial" pitchFamily="34" charset="0"/>
              </a:rPr>
              <a:t>  (EDTA): </a:t>
            </a:r>
            <a:r>
              <a:rPr lang="es-ES_tradnl" sz="1800" dirty="0" err="1">
                <a:latin typeface="Arial" pitchFamily="34" charset="0"/>
              </a:rPr>
              <a:t>Quelante</a:t>
            </a:r>
            <a:r>
              <a:rPr lang="es-ES_tradnl" sz="1800" dirty="0">
                <a:latin typeface="Arial" pitchFamily="34" charset="0"/>
              </a:rPr>
              <a:t> de M</a:t>
            </a:r>
            <a:r>
              <a:rPr lang="en-US" sz="1800" dirty="0">
                <a:latin typeface="Arial" pitchFamily="34" charset="0"/>
              </a:rPr>
              <a:t>g</a:t>
            </a:r>
            <a:r>
              <a:rPr lang="en-US" sz="1800" baseline="30000" dirty="0">
                <a:latin typeface="Arial" pitchFamily="34" charset="0"/>
              </a:rPr>
              <a:t>2+</a:t>
            </a:r>
            <a:r>
              <a:rPr lang="en-US" sz="1800" dirty="0">
                <a:latin typeface="Arial" pitchFamily="34" charset="0"/>
              </a:rPr>
              <a:t> → </a:t>
            </a:r>
            <a:r>
              <a:rPr lang="en-US" sz="1800" dirty="0" err="1">
                <a:latin typeface="Arial" pitchFamily="34" charset="0"/>
              </a:rPr>
              <a:t>inhibe</a:t>
            </a:r>
            <a:r>
              <a:rPr lang="en-US" sz="1800" dirty="0">
                <a:latin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</a:rPr>
              <a:t>acción</a:t>
            </a:r>
            <a:r>
              <a:rPr lang="en-US" sz="1800" dirty="0">
                <a:latin typeface="Arial" pitchFamily="34" charset="0"/>
              </a:rPr>
              <a:t> de </a:t>
            </a:r>
            <a:r>
              <a:rPr lang="en-US" sz="1800" dirty="0" err="1">
                <a:latin typeface="Arial" pitchFamily="34" charset="0"/>
              </a:rPr>
              <a:t>nucleasas</a:t>
            </a:r>
            <a:r>
              <a:rPr lang="en-US" sz="1800" dirty="0">
                <a:latin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</a:rPr>
              <a:t>durante</a:t>
            </a:r>
            <a:r>
              <a:rPr lang="en-US" sz="1800" dirty="0">
                <a:latin typeface="Arial" pitchFamily="34" charset="0"/>
              </a:rPr>
              <a:t> la </a:t>
            </a:r>
            <a:r>
              <a:rPr lang="en-US" sz="1800" dirty="0" err="1">
                <a:latin typeface="Arial" pitchFamily="34" charset="0"/>
              </a:rPr>
              <a:t>extración</a:t>
            </a:r>
            <a:r>
              <a:rPr lang="en-US" sz="1800" dirty="0">
                <a:latin typeface="Arial" pitchFamily="34" charset="0"/>
              </a:rPr>
              <a:t>/</a:t>
            </a:r>
            <a:r>
              <a:rPr lang="en-US" sz="1800" dirty="0" err="1">
                <a:latin typeface="Arial" pitchFamily="34" charset="0"/>
              </a:rPr>
              <a:t>purificación</a:t>
            </a:r>
            <a:r>
              <a:rPr lang="en-US" sz="1800" dirty="0">
                <a:latin typeface="Arial" pitchFamily="34" charset="0"/>
              </a:rPr>
              <a:t>.</a:t>
            </a:r>
            <a:endParaRPr lang="es-ES_tradnl" sz="1800" dirty="0">
              <a:latin typeface="Arial" pitchFamily="34" charset="0"/>
            </a:endParaRPr>
          </a:p>
          <a:p>
            <a:pPr algn="just" defTabSz="228600">
              <a:lnSpc>
                <a:spcPts val="2200"/>
              </a:lnSpc>
              <a:spcBef>
                <a:spcPct val="50000"/>
              </a:spcBef>
              <a:buClr>
                <a:schemeClr val="accent1"/>
              </a:buClr>
              <a:buSzPct val="130000"/>
              <a:buFontTx/>
              <a:buChar char="•"/>
            </a:pPr>
            <a:r>
              <a:rPr lang="es-AR" sz="1800" dirty="0">
                <a:latin typeface="Arial" pitchFamily="34" charset="0"/>
              </a:rPr>
              <a:t> </a:t>
            </a:r>
            <a:r>
              <a:rPr lang="es-AR" sz="1800" b="1" dirty="0">
                <a:latin typeface="Arial" pitchFamily="34" charset="0"/>
              </a:rPr>
              <a:t>Agentes </a:t>
            </a:r>
            <a:r>
              <a:rPr lang="es-AR" sz="1800" b="1" dirty="0" err="1">
                <a:latin typeface="Arial" pitchFamily="34" charset="0"/>
              </a:rPr>
              <a:t>caotrópicos</a:t>
            </a:r>
            <a:r>
              <a:rPr lang="es-AR" sz="1800" dirty="0">
                <a:latin typeface="Arial" pitchFamily="34" charset="0"/>
              </a:rPr>
              <a:t>: sustancias que desorganizan la estructura tridimensional de macromoléculas (proteínas, ADN, ARN) y las desnaturaliza. Actúan sobre las interacciones </a:t>
            </a:r>
            <a:r>
              <a:rPr lang="es-AR" sz="1800" dirty="0" err="1">
                <a:latin typeface="Arial" pitchFamily="34" charset="0"/>
              </a:rPr>
              <a:t>intramoleculares</a:t>
            </a:r>
            <a:r>
              <a:rPr lang="es-AR" sz="1800" dirty="0">
                <a:latin typeface="Arial" pitchFamily="34" charset="0"/>
              </a:rPr>
              <a:t> no covalentes (puentes de hidrógeno, las fuerzas de van der </a:t>
            </a:r>
            <a:r>
              <a:rPr lang="es-AR" sz="1800" dirty="0" err="1">
                <a:latin typeface="Arial" pitchFamily="34" charset="0"/>
              </a:rPr>
              <a:t>Waals</a:t>
            </a:r>
            <a:r>
              <a:rPr lang="es-AR" sz="1800" dirty="0">
                <a:latin typeface="Arial" pitchFamily="34" charset="0"/>
              </a:rPr>
              <a:t> y las interacciones </a:t>
            </a:r>
            <a:r>
              <a:rPr lang="es-AR" sz="1800" dirty="0" err="1">
                <a:latin typeface="Arial" pitchFamily="34" charset="0"/>
              </a:rPr>
              <a:t>hidrofóbicas</a:t>
            </a:r>
            <a:r>
              <a:rPr lang="es-AR" sz="1800" dirty="0">
                <a:latin typeface="Arial" pitchFamily="34" charset="0"/>
              </a:rPr>
              <a:t>), desestabilizando la molécula. ejemplos:  urea, </a:t>
            </a:r>
            <a:r>
              <a:rPr lang="es-AR" sz="1800" dirty="0" err="1">
                <a:latin typeface="Arial" pitchFamily="34" charset="0"/>
              </a:rPr>
              <a:t>tiourea</a:t>
            </a:r>
            <a:r>
              <a:rPr lang="es-AR" sz="1800" dirty="0">
                <a:latin typeface="Arial" pitchFamily="34" charset="0"/>
              </a:rPr>
              <a:t>, sales de </a:t>
            </a:r>
            <a:r>
              <a:rPr lang="es-AR" sz="1800" dirty="0" err="1">
                <a:latin typeface="Arial" pitchFamily="34" charset="0"/>
              </a:rPr>
              <a:t>guanidinio</a:t>
            </a:r>
            <a:r>
              <a:rPr lang="es-AR" sz="1800" dirty="0">
                <a:latin typeface="Arial" pitchFamily="34" charset="0"/>
              </a:rPr>
              <a:t> (cloruro o </a:t>
            </a:r>
            <a:r>
              <a:rPr lang="es-AR" sz="1800" dirty="0" err="1">
                <a:latin typeface="Arial" pitchFamily="34" charset="0"/>
              </a:rPr>
              <a:t>isotiocianato</a:t>
            </a:r>
            <a:r>
              <a:rPr lang="es-AR" sz="1800" dirty="0">
                <a:latin typeface="Arial" pitchFamily="34" charset="0"/>
              </a:rPr>
              <a:t>).</a:t>
            </a:r>
            <a:r>
              <a:rPr lang="en-US" sz="1800" dirty="0">
                <a:latin typeface="Arial" pitchFamily="34" charset="0"/>
              </a:rPr>
              <a:t> </a:t>
            </a:r>
            <a:endParaRPr lang="es-ES_tradnl" sz="1800" b="1" dirty="0">
              <a:latin typeface="Arial" pitchFamily="34" charset="0"/>
            </a:endParaRPr>
          </a:p>
          <a:p>
            <a:pPr algn="just" defTabSz="228600">
              <a:lnSpc>
                <a:spcPts val="2200"/>
              </a:lnSpc>
              <a:spcBef>
                <a:spcPct val="50000"/>
              </a:spcBef>
              <a:buClr>
                <a:schemeClr val="accent1"/>
              </a:buClr>
              <a:buSzPct val="130000"/>
              <a:buFontTx/>
              <a:buChar char="•"/>
            </a:pPr>
            <a:r>
              <a:rPr lang="es-ES_tradnl" sz="1800" b="1" dirty="0">
                <a:latin typeface="Arial" pitchFamily="34" charset="0"/>
              </a:rPr>
              <a:t>Enzimas líticas </a:t>
            </a:r>
            <a:r>
              <a:rPr lang="es-ES_tradnl" sz="1800" dirty="0">
                <a:latin typeface="Arial" pitchFamily="34" charset="0"/>
              </a:rPr>
              <a:t>(</a:t>
            </a:r>
            <a:r>
              <a:rPr lang="es-ES_tradnl" sz="1800" dirty="0" err="1">
                <a:latin typeface="Arial" pitchFamily="34" charset="0"/>
              </a:rPr>
              <a:t>Lisozima</a:t>
            </a:r>
            <a:r>
              <a:rPr lang="es-ES_tradnl" sz="1800" dirty="0">
                <a:latin typeface="Arial" pitchFamily="34" charset="0"/>
              </a:rPr>
              <a:t>, </a:t>
            </a:r>
            <a:r>
              <a:rPr lang="es-ES_tradnl" sz="1800" dirty="0" err="1">
                <a:latin typeface="Arial" pitchFamily="34" charset="0"/>
              </a:rPr>
              <a:t>lyticasa</a:t>
            </a:r>
            <a:r>
              <a:rPr lang="es-ES_tradnl" sz="1800" dirty="0">
                <a:latin typeface="Arial" pitchFamily="34" charset="0"/>
              </a:rPr>
              <a:t>, </a:t>
            </a:r>
            <a:r>
              <a:rPr lang="es-ES_tradnl" sz="1800" dirty="0" err="1">
                <a:latin typeface="Arial" pitchFamily="34" charset="0"/>
              </a:rPr>
              <a:t>zymoliasa</a:t>
            </a:r>
            <a:r>
              <a:rPr lang="es-ES_tradnl" sz="1800" dirty="0">
                <a:latin typeface="Arial" pitchFamily="34" charset="0"/>
              </a:rPr>
              <a:t>): favorecen la lisis de paredes celulares o membranas</a:t>
            </a:r>
          </a:p>
        </p:txBody>
      </p:sp>
      <p:sp>
        <p:nvSpPr>
          <p:cNvPr id="14340" name="Text Box 1032"/>
          <p:cNvSpPr txBox="1">
            <a:spLocks noChangeArrowheads="1"/>
          </p:cNvSpPr>
          <p:nvPr/>
        </p:nvSpPr>
        <p:spPr bwMode="auto">
          <a:xfrm>
            <a:off x="6248400" y="6491288"/>
            <a:ext cx="2057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ctr">
              <a:spcBef>
                <a:spcPct val="50000"/>
              </a:spcBef>
              <a:buClr>
                <a:schemeClr val="hlink"/>
              </a:buClr>
              <a:buSzPct val="120000"/>
            </a:pPr>
            <a:r>
              <a:rPr lang="en-US" sz="1800" b="1">
                <a:solidFill>
                  <a:srgbClr val="FFFFFF"/>
                </a:solidFill>
                <a:latin typeface="Arial" pitchFamily="34" charset="0"/>
              </a:rPr>
              <a:t>Triton</a:t>
            </a:r>
          </a:p>
        </p:txBody>
      </p:sp>
      <p:sp>
        <p:nvSpPr>
          <p:cNvPr id="14341" name="Text Box 1033"/>
          <p:cNvSpPr txBox="1">
            <a:spLocks noChangeArrowheads="1"/>
          </p:cNvSpPr>
          <p:nvPr/>
        </p:nvSpPr>
        <p:spPr bwMode="auto">
          <a:xfrm>
            <a:off x="1600200" y="6491288"/>
            <a:ext cx="1600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spcBef>
                <a:spcPct val="50000"/>
              </a:spcBef>
              <a:buClr>
                <a:schemeClr val="hlink"/>
              </a:buClr>
              <a:buSzPct val="120000"/>
            </a:pPr>
            <a:r>
              <a:rPr lang="en-US" sz="1800" b="1">
                <a:solidFill>
                  <a:srgbClr val="FFFFFF"/>
                </a:solidFill>
                <a:latin typeface="Arial" pitchFamily="34" charset="0"/>
              </a:rPr>
              <a:t>SDS</a:t>
            </a:r>
          </a:p>
        </p:txBody>
      </p:sp>
      <p:sp>
        <p:nvSpPr>
          <p:cNvPr id="7" name="6 Explosión 1"/>
          <p:cNvSpPr/>
          <p:nvPr/>
        </p:nvSpPr>
        <p:spPr>
          <a:xfrm rot="21061452">
            <a:off x="5377361" y="43118"/>
            <a:ext cx="3743664" cy="3318902"/>
          </a:xfrm>
          <a:prstGeom prst="irregularSeal1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600"/>
              </a:lnSpc>
            </a:pPr>
            <a:r>
              <a:rPr lang="es-AR" dirty="0">
                <a:solidFill>
                  <a:schemeClr val="accent6"/>
                </a:solidFill>
              </a:rPr>
              <a:t>ATENCIÓN a posibles inhibidores de PCR</a:t>
            </a:r>
            <a:endParaRPr lang="en-US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43000" y="76200"/>
            <a:ext cx="7790688" cy="1143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s-ES_tradnl" sz="3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Etapas básicas de un procedimiento general para Extracción y Purificación de AN</a:t>
            </a:r>
            <a:endParaRPr lang="en-US" sz="3000" dirty="0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sp>
        <p:nvSpPr>
          <p:cNvPr id="4" name="Text Box 1028"/>
          <p:cNvSpPr txBox="1">
            <a:spLocks noChangeArrowheads="1"/>
          </p:cNvSpPr>
          <p:nvPr/>
        </p:nvSpPr>
        <p:spPr bwMode="auto">
          <a:xfrm>
            <a:off x="2514600" y="609600"/>
            <a:ext cx="1905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5" name="Rectangle 1029"/>
          <p:cNvSpPr>
            <a:spLocks noChangeArrowheads="1"/>
          </p:cNvSpPr>
          <p:nvPr/>
        </p:nvSpPr>
        <p:spPr bwMode="auto">
          <a:xfrm>
            <a:off x="3124200" y="1600200"/>
            <a:ext cx="5791200" cy="461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_tradnl">
                <a:latin typeface="Arial" pitchFamily="34" charset="0"/>
              </a:rPr>
              <a:t>Disgregación o fragmentación del tejido</a:t>
            </a:r>
            <a:endParaRPr lang="en-US">
              <a:latin typeface="Arial" pitchFamily="34" charset="0"/>
            </a:endParaRPr>
          </a:p>
        </p:txBody>
      </p:sp>
      <p:sp>
        <p:nvSpPr>
          <p:cNvPr id="6" name="Rectangle 1030"/>
          <p:cNvSpPr>
            <a:spLocks noChangeArrowheads="1"/>
          </p:cNvSpPr>
          <p:nvPr/>
        </p:nvSpPr>
        <p:spPr bwMode="auto">
          <a:xfrm>
            <a:off x="3200400" y="2519363"/>
            <a:ext cx="24384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s-ES_tradnl">
                <a:latin typeface="Arial" pitchFamily="34" charset="0"/>
              </a:rPr>
              <a:t>Lisis celular</a:t>
            </a:r>
          </a:p>
        </p:txBody>
      </p:sp>
      <p:sp>
        <p:nvSpPr>
          <p:cNvPr id="7" name="Rectangle 1031"/>
          <p:cNvSpPr>
            <a:spLocks noChangeArrowheads="1"/>
          </p:cNvSpPr>
          <p:nvPr/>
        </p:nvSpPr>
        <p:spPr bwMode="auto">
          <a:xfrm>
            <a:off x="3505200" y="3705226"/>
            <a:ext cx="1857375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ES_tradnl" dirty="0">
                <a:solidFill>
                  <a:srgbClr val="FF0000"/>
                </a:solidFill>
                <a:latin typeface="Arial" pitchFamily="34" charset="0"/>
              </a:rPr>
              <a:t>Clarificación</a:t>
            </a:r>
            <a:endParaRPr lang="en-US" dirty="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8" name="Rectangle 1032"/>
          <p:cNvSpPr>
            <a:spLocks noChangeArrowheads="1"/>
          </p:cNvSpPr>
          <p:nvPr/>
        </p:nvSpPr>
        <p:spPr bwMode="auto">
          <a:xfrm>
            <a:off x="3505200" y="4881563"/>
            <a:ext cx="177165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ES_tradnl">
                <a:latin typeface="Arial" pitchFamily="34" charset="0"/>
              </a:rPr>
              <a:t>Purificación</a:t>
            </a:r>
            <a:endParaRPr lang="en-US">
              <a:latin typeface="Arial" pitchFamily="34" charset="0"/>
            </a:endParaRPr>
          </a:p>
        </p:txBody>
      </p:sp>
      <p:sp>
        <p:nvSpPr>
          <p:cNvPr id="9" name="Rectangle 1033"/>
          <p:cNvSpPr>
            <a:spLocks noChangeArrowheads="1"/>
          </p:cNvSpPr>
          <p:nvPr/>
        </p:nvSpPr>
        <p:spPr bwMode="auto">
          <a:xfrm>
            <a:off x="3810000" y="6010275"/>
            <a:ext cx="1246188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ES_tradnl" dirty="0">
                <a:solidFill>
                  <a:srgbClr val="000000"/>
                </a:solidFill>
                <a:latin typeface="Arial" pitchFamily="34" charset="0"/>
              </a:rPr>
              <a:t>Análisis</a:t>
            </a:r>
            <a:endParaRPr lang="en-US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0" name="Rectangle 1034"/>
          <p:cNvSpPr>
            <a:spLocks noChangeArrowheads="1"/>
          </p:cNvSpPr>
          <p:nvPr/>
        </p:nvSpPr>
        <p:spPr bwMode="auto">
          <a:xfrm>
            <a:off x="1116012" y="5791200"/>
            <a:ext cx="2008188" cy="83099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_tradnl">
                <a:latin typeface="Arial" pitchFamily="34" charset="0"/>
              </a:rPr>
              <a:t>Cualitativo:</a:t>
            </a:r>
          </a:p>
          <a:p>
            <a:pPr algn="ctr"/>
            <a:r>
              <a:rPr lang="es-ES_tradnl">
                <a:latin typeface="Arial" pitchFamily="34" charset="0"/>
              </a:rPr>
              <a:t>electroforesis</a:t>
            </a:r>
            <a:endParaRPr lang="en-US">
              <a:latin typeface="Arial" pitchFamily="34" charset="0"/>
            </a:endParaRPr>
          </a:p>
        </p:txBody>
      </p:sp>
      <p:sp>
        <p:nvSpPr>
          <p:cNvPr id="11" name="Rectangle 1035"/>
          <p:cNvSpPr>
            <a:spLocks noChangeArrowheads="1"/>
          </p:cNvSpPr>
          <p:nvPr/>
        </p:nvSpPr>
        <p:spPr bwMode="auto">
          <a:xfrm>
            <a:off x="5791200" y="5798403"/>
            <a:ext cx="3048000" cy="83099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90500" lvl="1" algn="ctr">
              <a:spcBef>
                <a:spcPct val="20000"/>
              </a:spcBef>
            </a:pPr>
            <a:r>
              <a:rPr lang="es-ES_tradnl" dirty="0">
                <a:latin typeface="Arial" pitchFamily="34" charset="0"/>
              </a:rPr>
              <a:t>Cuantitativo: </a:t>
            </a:r>
            <a:r>
              <a:rPr lang="es-ES_tradnl" dirty="0" err="1">
                <a:latin typeface="Arial" pitchFamily="34" charset="0"/>
              </a:rPr>
              <a:t>espectroscopía</a:t>
            </a:r>
            <a:r>
              <a:rPr lang="es-ES_tradnl" dirty="0">
                <a:latin typeface="Arial" pitchFamily="34" charset="0"/>
              </a:rPr>
              <a:t> UV</a:t>
            </a:r>
            <a:endParaRPr lang="es-ES" dirty="0">
              <a:latin typeface="Arial" pitchFamily="34" charset="0"/>
            </a:endParaRPr>
          </a:p>
        </p:txBody>
      </p:sp>
      <p:sp>
        <p:nvSpPr>
          <p:cNvPr id="12" name="AutoShape 1036"/>
          <p:cNvSpPr>
            <a:spLocks noChangeArrowheads="1"/>
          </p:cNvSpPr>
          <p:nvPr/>
        </p:nvSpPr>
        <p:spPr bwMode="auto">
          <a:xfrm>
            <a:off x="4267200" y="2138363"/>
            <a:ext cx="304800" cy="3048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s-CL"/>
          </a:p>
        </p:txBody>
      </p:sp>
      <p:sp>
        <p:nvSpPr>
          <p:cNvPr id="13" name="AutoShape 1038"/>
          <p:cNvSpPr>
            <a:spLocks noChangeArrowheads="1"/>
          </p:cNvSpPr>
          <p:nvPr/>
        </p:nvSpPr>
        <p:spPr bwMode="auto">
          <a:xfrm>
            <a:off x="4267200" y="3128963"/>
            <a:ext cx="304800" cy="381000"/>
          </a:xfrm>
          <a:prstGeom prst="downArrow">
            <a:avLst>
              <a:gd name="adj1" fmla="val 50000"/>
              <a:gd name="adj2" fmla="val 31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s-CL"/>
          </a:p>
        </p:txBody>
      </p:sp>
      <p:sp>
        <p:nvSpPr>
          <p:cNvPr id="14" name="AutoShape 1039"/>
          <p:cNvSpPr>
            <a:spLocks noChangeArrowheads="1"/>
          </p:cNvSpPr>
          <p:nvPr/>
        </p:nvSpPr>
        <p:spPr bwMode="auto">
          <a:xfrm>
            <a:off x="4267200" y="4348163"/>
            <a:ext cx="304800" cy="381000"/>
          </a:xfrm>
          <a:prstGeom prst="downArrow">
            <a:avLst>
              <a:gd name="adj1" fmla="val 50000"/>
              <a:gd name="adj2" fmla="val 31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s-CL"/>
          </a:p>
        </p:txBody>
      </p:sp>
      <p:sp>
        <p:nvSpPr>
          <p:cNvPr id="17" name="AutoShape 1044"/>
          <p:cNvSpPr>
            <a:spLocks noChangeArrowheads="1"/>
          </p:cNvSpPr>
          <p:nvPr/>
        </p:nvSpPr>
        <p:spPr bwMode="auto">
          <a:xfrm flipH="1">
            <a:off x="5181600" y="6096000"/>
            <a:ext cx="457200" cy="2286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s-CL"/>
          </a:p>
        </p:txBody>
      </p:sp>
      <p:sp>
        <p:nvSpPr>
          <p:cNvPr id="18" name="AutoShape 1045"/>
          <p:cNvSpPr>
            <a:spLocks noChangeArrowheads="1"/>
          </p:cNvSpPr>
          <p:nvPr/>
        </p:nvSpPr>
        <p:spPr bwMode="auto">
          <a:xfrm flipH="1">
            <a:off x="3200400" y="6096000"/>
            <a:ext cx="457200" cy="2286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s-CL"/>
          </a:p>
        </p:txBody>
      </p:sp>
      <p:sp>
        <p:nvSpPr>
          <p:cNvPr id="19" name="Rectangle 1046"/>
          <p:cNvSpPr>
            <a:spLocks noChangeArrowheads="1"/>
          </p:cNvSpPr>
          <p:nvPr/>
        </p:nvSpPr>
        <p:spPr bwMode="auto">
          <a:xfrm>
            <a:off x="228600" y="2595563"/>
            <a:ext cx="2057400" cy="2308324"/>
          </a:xfrm>
          <a:prstGeom prst="rect">
            <a:avLst/>
          </a:prstGeom>
          <a:solidFill>
            <a:srgbClr val="FFE4C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800" dirty="0" err="1">
                <a:solidFill>
                  <a:srgbClr val="000000"/>
                </a:solidFill>
                <a:latin typeface="Arial" pitchFamily="34" charset="0"/>
              </a:rPr>
              <a:t>Estas</a:t>
            </a:r>
            <a:r>
              <a:rPr lang="en-US" sz="18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pitchFamily="34" charset="0"/>
              </a:rPr>
              <a:t>etapas</a:t>
            </a:r>
            <a:r>
              <a:rPr lang="en-US" sz="18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pitchFamily="34" charset="0"/>
              </a:rPr>
              <a:t>deben</a:t>
            </a:r>
            <a:r>
              <a:rPr lang="en-US" sz="18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pitchFamily="34" charset="0"/>
              </a:rPr>
              <a:t>ir</a:t>
            </a:r>
            <a:r>
              <a:rPr lang="en-US" sz="18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pitchFamily="34" charset="0"/>
              </a:rPr>
              <a:t>acompañadas</a:t>
            </a:r>
            <a:r>
              <a:rPr lang="en-US" sz="1800" dirty="0">
                <a:solidFill>
                  <a:srgbClr val="000000"/>
                </a:solidFill>
                <a:latin typeface="Arial" pitchFamily="34" charset="0"/>
              </a:rPr>
              <a:t> de </a:t>
            </a:r>
            <a:r>
              <a:rPr lang="en-US" sz="1800" dirty="0" err="1">
                <a:solidFill>
                  <a:srgbClr val="000000"/>
                </a:solidFill>
                <a:latin typeface="Arial" pitchFamily="34" charset="0"/>
              </a:rPr>
              <a:t>medidas</a:t>
            </a:r>
            <a:r>
              <a:rPr lang="en-US" sz="1800" dirty="0">
                <a:solidFill>
                  <a:srgbClr val="000000"/>
                </a:solidFill>
                <a:latin typeface="Arial" pitchFamily="34" charset="0"/>
              </a:rPr>
              <a:t> o </a:t>
            </a:r>
            <a:r>
              <a:rPr lang="en-US" sz="1800" dirty="0" err="1">
                <a:solidFill>
                  <a:srgbClr val="000000"/>
                </a:solidFill>
                <a:latin typeface="Arial" pitchFamily="34" charset="0"/>
              </a:rPr>
              <a:t>agentes</a:t>
            </a:r>
            <a:r>
              <a:rPr lang="en-US" sz="18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pitchFamily="34" charset="0"/>
              </a:rPr>
              <a:t>que</a:t>
            </a:r>
            <a:r>
              <a:rPr lang="en-US" sz="18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pitchFamily="34" charset="0"/>
              </a:rPr>
              <a:t>inactiven</a:t>
            </a:r>
            <a:r>
              <a:rPr lang="en-US" sz="1800" dirty="0">
                <a:solidFill>
                  <a:srgbClr val="000000"/>
                </a:solidFill>
                <a:latin typeface="Arial" pitchFamily="34" charset="0"/>
              </a:rPr>
              <a:t>  </a:t>
            </a:r>
            <a:r>
              <a:rPr lang="en-US" sz="1800" dirty="0" err="1">
                <a:solidFill>
                  <a:srgbClr val="000000"/>
                </a:solidFill>
                <a:latin typeface="Arial" pitchFamily="34" charset="0"/>
              </a:rPr>
              <a:t>nucleasas</a:t>
            </a:r>
            <a:r>
              <a:rPr lang="en-US" sz="18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pitchFamily="34" charset="0"/>
              </a:rPr>
              <a:t>celulares</a:t>
            </a:r>
            <a:endParaRPr lang="es-ES" sz="1800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2" name="AutoShape 1051"/>
          <p:cNvSpPr>
            <a:spLocks/>
          </p:cNvSpPr>
          <p:nvPr/>
        </p:nvSpPr>
        <p:spPr bwMode="auto">
          <a:xfrm>
            <a:off x="2362200" y="1604963"/>
            <a:ext cx="457200" cy="3657600"/>
          </a:xfrm>
          <a:prstGeom prst="leftBrace">
            <a:avLst>
              <a:gd name="adj1" fmla="val 54185"/>
              <a:gd name="adj2" fmla="val 50000"/>
            </a:avLst>
          </a:prstGeom>
          <a:noFill/>
          <a:ln w="317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s-CL"/>
          </a:p>
        </p:txBody>
      </p:sp>
      <p:sp>
        <p:nvSpPr>
          <p:cNvPr id="24" name="AutoShape 1039"/>
          <p:cNvSpPr>
            <a:spLocks noChangeArrowheads="1"/>
          </p:cNvSpPr>
          <p:nvPr/>
        </p:nvSpPr>
        <p:spPr bwMode="auto">
          <a:xfrm>
            <a:off x="4267200" y="5486400"/>
            <a:ext cx="304800" cy="381000"/>
          </a:xfrm>
          <a:prstGeom prst="downArrow">
            <a:avLst>
              <a:gd name="adj1" fmla="val 50000"/>
              <a:gd name="adj2" fmla="val 31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s-CL"/>
          </a:p>
        </p:txBody>
      </p:sp>
      <p:sp>
        <p:nvSpPr>
          <p:cNvPr id="26" name="25 CuadroTexto"/>
          <p:cNvSpPr txBox="1"/>
          <p:nvPr/>
        </p:nvSpPr>
        <p:spPr>
          <a:xfrm>
            <a:off x="6248400" y="2514600"/>
            <a:ext cx="2362200" cy="2585323"/>
          </a:xfrm>
          <a:prstGeom prst="rect">
            <a:avLst/>
          </a:prstGeom>
          <a:solidFill>
            <a:srgbClr val="FFE4C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Arial" pitchFamily="34" charset="0"/>
              </a:rPr>
              <a:t>Durante </a:t>
            </a:r>
            <a:r>
              <a:rPr lang="en-US" sz="1800" dirty="0" err="1">
                <a:latin typeface="Arial" pitchFamily="34" charset="0"/>
              </a:rPr>
              <a:t>todo</a:t>
            </a:r>
            <a:r>
              <a:rPr lang="en-US" sz="1800" dirty="0">
                <a:latin typeface="Arial" pitchFamily="34" charset="0"/>
              </a:rPr>
              <a:t> el </a:t>
            </a:r>
            <a:r>
              <a:rPr lang="en-US" sz="1800" dirty="0" err="1">
                <a:latin typeface="Arial" pitchFamily="34" charset="0"/>
              </a:rPr>
              <a:t>procedimiento</a:t>
            </a:r>
            <a:r>
              <a:rPr lang="en-US" sz="1800" dirty="0">
                <a:latin typeface="Arial" pitchFamily="34" charset="0"/>
              </a:rPr>
              <a:t> se </a:t>
            </a:r>
            <a:r>
              <a:rPr lang="en-US" sz="1800" dirty="0" err="1">
                <a:latin typeface="Arial" pitchFamily="34" charset="0"/>
              </a:rPr>
              <a:t>deben</a:t>
            </a:r>
            <a:r>
              <a:rPr lang="en-US" sz="1800" dirty="0">
                <a:latin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</a:rPr>
              <a:t>usar</a:t>
            </a:r>
            <a:r>
              <a:rPr lang="en-US" sz="1800" dirty="0">
                <a:latin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</a:rPr>
              <a:t>soluciones</a:t>
            </a:r>
            <a:r>
              <a:rPr lang="en-US" sz="1800" dirty="0">
                <a:latin typeface="Arial" pitchFamily="34" charset="0"/>
              </a:rPr>
              <a:t> y </a:t>
            </a:r>
            <a:r>
              <a:rPr lang="en-US" sz="1800" dirty="0" err="1">
                <a:latin typeface="Arial" pitchFamily="34" charset="0"/>
              </a:rPr>
              <a:t>materiales</a:t>
            </a:r>
            <a:r>
              <a:rPr lang="en-US" sz="1800" dirty="0">
                <a:latin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</a:rPr>
              <a:t>libre</a:t>
            </a:r>
            <a:r>
              <a:rPr lang="en-US" sz="1800" dirty="0">
                <a:latin typeface="Arial" pitchFamily="34" charset="0"/>
              </a:rPr>
              <a:t> de </a:t>
            </a:r>
            <a:r>
              <a:rPr lang="en-US" sz="1800" dirty="0" err="1">
                <a:latin typeface="Arial" pitchFamily="34" charset="0"/>
              </a:rPr>
              <a:t>nucleasas</a:t>
            </a:r>
            <a:r>
              <a:rPr lang="en-US" sz="1800" dirty="0">
                <a:latin typeface="Arial" pitchFamily="34" charset="0"/>
              </a:rPr>
              <a:t> (en general </a:t>
            </a:r>
            <a:r>
              <a:rPr lang="en-US" sz="1800" dirty="0" err="1">
                <a:latin typeface="Arial" pitchFamily="34" charset="0"/>
              </a:rPr>
              <a:t>esterilizado</a:t>
            </a:r>
            <a:r>
              <a:rPr lang="en-US" sz="1800" dirty="0">
                <a:latin typeface="Arial" pitchFamily="34" charset="0"/>
              </a:rPr>
              <a:t>), </a:t>
            </a:r>
            <a:r>
              <a:rPr lang="en-US" sz="1800" dirty="0" err="1">
                <a:latin typeface="Arial" pitchFamily="34" charset="0"/>
              </a:rPr>
              <a:t>además</a:t>
            </a:r>
            <a:r>
              <a:rPr lang="en-US" sz="1800" dirty="0">
                <a:latin typeface="Arial" pitchFamily="34" charset="0"/>
              </a:rPr>
              <a:t> de </a:t>
            </a:r>
            <a:r>
              <a:rPr lang="en-US" sz="1800" dirty="0" err="1">
                <a:latin typeface="Arial" pitchFamily="34" charset="0"/>
              </a:rPr>
              <a:t>guantes</a:t>
            </a:r>
            <a:endParaRPr lang="en-US" sz="1800" dirty="0">
              <a:latin typeface="Arial" pitchFamily="34" charset="0"/>
            </a:endParaRPr>
          </a:p>
          <a:p>
            <a:pPr algn="ctr"/>
            <a:endParaRPr lang="en-US" sz="1800" dirty="0"/>
          </a:p>
        </p:txBody>
      </p:sp>
    </p:spTree>
  </p:cSld>
  <p:clrMapOvr>
    <a:masterClrMapping/>
  </p:clrMapOvr>
  <p:transition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eaLnBrk="1" hangingPunct="1">
              <a:lnSpc>
                <a:spcPct val="85000"/>
              </a:lnSpc>
              <a:defRPr/>
            </a:pPr>
            <a:r>
              <a:rPr lang="es-ES_tradnl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2. Clarificación. Eliminación de restos celulares (</a:t>
            </a:r>
            <a:r>
              <a:rPr lang="es-ES_tradnl" sz="32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debris</a:t>
            </a:r>
            <a:r>
              <a:rPr lang="es-ES_tradnl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  <a:endParaRPr lang="es-ES" sz="32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1143000" y="1371600"/>
            <a:ext cx="7620000" cy="4572000"/>
          </a:xfrm>
          <a:noFill/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SzPct val="115000"/>
              <a:buFont typeface="Arial" pitchFamily="34" charset="0"/>
              <a:buChar char="•"/>
            </a:pPr>
            <a:endParaRPr lang="es-ES_tradnl" b="1" dirty="0">
              <a:solidFill>
                <a:srgbClr val="FF9900"/>
              </a:solidFill>
            </a:endParaRPr>
          </a:p>
          <a:p>
            <a:pPr lvl="1" eaLnBrk="1" hangingPunct="1">
              <a:lnSpc>
                <a:spcPct val="90000"/>
              </a:lnSpc>
              <a:buSzPct val="115000"/>
              <a:buFont typeface="Arial" pitchFamily="34" charset="0"/>
              <a:buChar char="•"/>
            </a:pPr>
            <a:r>
              <a:rPr lang="en-US" dirty="0" err="1"/>
              <a:t>Centifugación</a:t>
            </a:r>
            <a:endParaRPr lang="en-US" dirty="0"/>
          </a:p>
          <a:p>
            <a:pPr lvl="1" eaLnBrk="1" hangingPunct="1">
              <a:lnSpc>
                <a:spcPct val="90000"/>
              </a:lnSpc>
              <a:buSzPct val="115000"/>
              <a:buFont typeface="Arial" pitchFamily="34" charset="0"/>
              <a:buChar char="•"/>
            </a:pPr>
            <a:endParaRPr lang="en-US" dirty="0"/>
          </a:p>
          <a:p>
            <a:pPr lvl="1" eaLnBrk="1" hangingPunct="1">
              <a:lnSpc>
                <a:spcPct val="90000"/>
              </a:lnSpc>
              <a:buSzPct val="115000"/>
              <a:buFont typeface="Arial" pitchFamily="34" charset="0"/>
              <a:buChar char="•"/>
            </a:pPr>
            <a:r>
              <a:rPr lang="en-US" dirty="0" err="1"/>
              <a:t>Filtración</a:t>
            </a:r>
            <a:endParaRPr lang="en-US" dirty="0"/>
          </a:p>
          <a:p>
            <a:pPr lvl="1" eaLnBrk="1" hangingPunct="1">
              <a:lnSpc>
                <a:spcPct val="90000"/>
              </a:lnSpc>
              <a:buSzPct val="115000"/>
              <a:buFont typeface="Arial" pitchFamily="34" charset="0"/>
              <a:buChar char="•"/>
            </a:pPr>
            <a:endParaRPr lang="en-US" dirty="0"/>
          </a:p>
          <a:p>
            <a:pPr lvl="1" eaLnBrk="1" hangingPunct="1">
              <a:lnSpc>
                <a:spcPct val="90000"/>
              </a:lnSpc>
              <a:buSzPct val="115000"/>
              <a:buFont typeface="Arial" pitchFamily="34" charset="0"/>
              <a:buChar char="•"/>
            </a:pPr>
            <a:r>
              <a:rPr lang="en-US" dirty="0" err="1"/>
              <a:t>Método</a:t>
            </a:r>
            <a:r>
              <a:rPr lang="en-US" dirty="0"/>
              <a:t> </a:t>
            </a:r>
            <a:r>
              <a:rPr lang="en-US" dirty="0" err="1"/>
              <a:t>mixto</a:t>
            </a:r>
            <a:r>
              <a:rPr lang="en-US" dirty="0"/>
              <a:t>: </a:t>
            </a:r>
            <a:r>
              <a:rPr lang="en-US" dirty="0" err="1"/>
              <a:t>enzimas</a:t>
            </a:r>
            <a:r>
              <a:rPr lang="en-US" dirty="0"/>
              <a:t> + </a:t>
            </a:r>
            <a:r>
              <a:rPr lang="en-US" dirty="0" err="1"/>
              <a:t>centrifugación</a:t>
            </a:r>
            <a:endParaRPr lang="en-US" dirty="0"/>
          </a:p>
          <a:p>
            <a:pPr lvl="1" eaLnBrk="1" hangingPunct="1">
              <a:lnSpc>
                <a:spcPct val="90000"/>
              </a:lnSpc>
              <a:buSzPct val="115000"/>
              <a:buNone/>
            </a:pPr>
            <a:endParaRPr lang="en-US" dirty="0"/>
          </a:p>
          <a:p>
            <a:pPr marL="622300" lvl="2" indent="0">
              <a:lnSpc>
                <a:spcPct val="90000"/>
              </a:lnSpc>
              <a:buSzPct val="115000"/>
              <a:buNone/>
            </a:pPr>
            <a:r>
              <a:rPr lang="en-US" dirty="0">
                <a:ea typeface="ＭＳ Ｐゴシック" pitchFamily="34" charset="-128"/>
              </a:rPr>
              <a:t>	</a:t>
            </a:r>
          </a:p>
          <a:p>
            <a:pPr marL="622300" lvl="2" indent="0">
              <a:lnSpc>
                <a:spcPct val="90000"/>
              </a:lnSpc>
              <a:buSzPct val="115000"/>
              <a:buNone/>
            </a:pPr>
            <a:r>
              <a:rPr lang="en-US" dirty="0" err="1">
                <a:ea typeface="ＭＳ Ｐゴシック" pitchFamily="34" charset="-128"/>
              </a:rPr>
              <a:t>Proteinasa</a:t>
            </a:r>
            <a:r>
              <a:rPr lang="en-US" dirty="0">
                <a:ea typeface="ＭＳ Ｐゴシック" pitchFamily="34" charset="-128"/>
              </a:rPr>
              <a:t> K</a:t>
            </a:r>
          </a:p>
          <a:p>
            <a:pPr marL="622300" lvl="2" indent="0">
              <a:lnSpc>
                <a:spcPct val="90000"/>
              </a:lnSpc>
              <a:buSzPct val="115000"/>
              <a:buNone/>
            </a:pPr>
            <a:r>
              <a:rPr lang="en-US" dirty="0" err="1">
                <a:ea typeface="ＭＳ Ｐゴシック" pitchFamily="34" charset="-128"/>
              </a:rPr>
              <a:t>Pronasa</a:t>
            </a:r>
            <a:endParaRPr lang="en-US" dirty="0">
              <a:ea typeface="ＭＳ Ｐゴシック" pitchFamily="34" charset="-128"/>
            </a:endParaRPr>
          </a:p>
          <a:p>
            <a:pPr lvl="2">
              <a:lnSpc>
                <a:spcPct val="90000"/>
              </a:lnSpc>
              <a:buSzPct val="115000"/>
              <a:buFont typeface="Arial" pitchFamily="34" charset="0"/>
              <a:buChar char="•"/>
            </a:pPr>
            <a:endParaRPr lang="en-US" dirty="0">
              <a:ea typeface="ＭＳ Ｐゴシック" pitchFamily="34" charset="-128"/>
            </a:endParaRPr>
          </a:p>
          <a:p>
            <a:pPr lvl="1" eaLnBrk="1" hangingPunct="1">
              <a:lnSpc>
                <a:spcPct val="90000"/>
              </a:lnSpc>
              <a:buSzPct val="115000"/>
              <a:buFont typeface="Arial" pitchFamily="34" charset="0"/>
              <a:buChar char="•"/>
            </a:pPr>
            <a:endParaRPr lang="en-US" sz="2400" dirty="0"/>
          </a:p>
          <a:p>
            <a:pPr lvl="1" eaLnBrk="1" hangingPunct="1">
              <a:lnSpc>
                <a:spcPct val="90000"/>
              </a:lnSpc>
              <a:buSzPct val="115000"/>
              <a:buFont typeface="Arial" pitchFamily="34" charset="0"/>
              <a:buChar char="•"/>
            </a:pPr>
            <a:endParaRPr lang="en-US" sz="2400" dirty="0"/>
          </a:p>
          <a:p>
            <a:pPr lvl="1" eaLnBrk="1" hangingPunct="1">
              <a:lnSpc>
                <a:spcPct val="90000"/>
              </a:lnSpc>
              <a:buFont typeface="Arial" pitchFamily="34" charset="0"/>
              <a:buChar char="•"/>
            </a:pPr>
            <a:endParaRPr lang="en-US" sz="2400" dirty="0"/>
          </a:p>
          <a:p>
            <a:pPr eaLnBrk="1" hangingPunct="1">
              <a:lnSpc>
                <a:spcPct val="90000"/>
              </a:lnSpc>
              <a:buFont typeface="Arial" pitchFamily="34" charset="0"/>
              <a:buChar char="•"/>
            </a:pPr>
            <a:endParaRPr lang="es-ES" sz="2400" b="1" dirty="0"/>
          </a:p>
        </p:txBody>
      </p:sp>
      <p:sp>
        <p:nvSpPr>
          <p:cNvPr id="5" name="4 Rectángulo"/>
          <p:cNvSpPr/>
          <p:nvPr/>
        </p:nvSpPr>
        <p:spPr>
          <a:xfrm>
            <a:off x="3200400" y="4572000"/>
            <a:ext cx="4572000" cy="2428357"/>
          </a:xfrm>
          <a:prstGeom prst="rect">
            <a:avLst/>
          </a:prstGeom>
        </p:spPr>
        <p:txBody>
          <a:bodyPr>
            <a:spAutoFit/>
          </a:bodyPr>
          <a:lstStyle/>
          <a:p>
            <a:pPr marL="886968" lvl="2" indent="-2286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FEB80A"/>
              </a:buClr>
              <a:buSzPct val="115000"/>
              <a:buFont typeface="Arial" pitchFamily="34" charset="0"/>
              <a:buChar char="•"/>
            </a:pPr>
            <a:r>
              <a:rPr lang="en-US" sz="2200" dirty="0" err="1">
                <a:solidFill>
                  <a:prstClr val="black"/>
                </a:solidFill>
                <a:latin typeface="Gill Sans MT"/>
                <a:ea typeface="ＭＳ Ｐゴシック" pitchFamily="34" charset="-128"/>
              </a:rPr>
              <a:t>proteolizan</a:t>
            </a:r>
            <a:r>
              <a:rPr lang="en-US" sz="2200" dirty="0">
                <a:solidFill>
                  <a:prstClr val="black"/>
                </a:solidFill>
                <a:latin typeface="Gill Sans MT"/>
                <a:ea typeface="ＭＳ Ｐゴシック" pitchFamily="34" charset="-128"/>
              </a:rPr>
              <a:t> un </a:t>
            </a:r>
            <a:r>
              <a:rPr lang="en-US" sz="2200" dirty="0" err="1">
                <a:solidFill>
                  <a:prstClr val="black"/>
                </a:solidFill>
                <a:latin typeface="Gill Sans MT"/>
                <a:ea typeface="ＭＳ Ｐゴシック" pitchFamily="34" charset="-128"/>
              </a:rPr>
              <a:t>amplio</a:t>
            </a:r>
            <a:r>
              <a:rPr lang="en-US" sz="2200" dirty="0">
                <a:solidFill>
                  <a:prstClr val="black"/>
                </a:solidFill>
                <a:latin typeface="Gill Sans MT"/>
                <a:ea typeface="ＭＳ Ｐゴシック" pitchFamily="34" charset="-128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Gill Sans MT"/>
                <a:ea typeface="ＭＳ Ｐゴシック" pitchFamily="34" charset="-128"/>
              </a:rPr>
              <a:t>rango</a:t>
            </a:r>
            <a:r>
              <a:rPr lang="en-US" sz="2200" dirty="0">
                <a:solidFill>
                  <a:prstClr val="black"/>
                </a:solidFill>
                <a:latin typeface="Gill Sans MT"/>
                <a:ea typeface="ＭＳ Ｐゴシック" pitchFamily="34" charset="-128"/>
              </a:rPr>
              <a:t> de </a:t>
            </a:r>
            <a:r>
              <a:rPr lang="en-US" sz="2200" dirty="0" err="1">
                <a:solidFill>
                  <a:prstClr val="black"/>
                </a:solidFill>
                <a:latin typeface="Gill Sans MT"/>
                <a:ea typeface="ＭＳ Ｐゴシック" pitchFamily="34" charset="-128"/>
              </a:rPr>
              <a:t>proteínas</a:t>
            </a:r>
            <a:r>
              <a:rPr lang="en-US" sz="2200" dirty="0">
                <a:solidFill>
                  <a:prstClr val="black"/>
                </a:solidFill>
                <a:latin typeface="Gill Sans MT"/>
                <a:ea typeface="ＭＳ Ｐゴシック" pitchFamily="34" charset="-128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Gill Sans MT"/>
                <a:ea typeface="ＭＳ Ｐゴシック" pitchFamily="34" charset="-128"/>
              </a:rPr>
              <a:t>nativas</a:t>
            </a:r>
            <a:endParaRPr lang="en-US" sz="2200" dirty="0">
              <a:solidFill>
                <a:prstClr val="black"/>
              </a:solidFill>
              <a:latin typeface="Gill Sans MT"/>
              <a:ea typeface="ＭＳ Ｐゴシック" pitchFamily="34" charset="-128"/>
            </a:endParaRPr>
          </a:p>
          <a:p>
            <a:pPr marL="886968" lvl="2" indent="-2286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FEB80A"/>
              </a:buClr>
              <a:buSzPct val="115000"/>
              <a:buFont typeface="Arial" pitchFamily="34" charset="0"/>
              <a:buChar char="•"/>
            </a:pPr>
            <a:r>
              <a:rPr lang="en-US" sz="2200" dirty="0" err="1">
                <a:solidFill>
                  <a:prstClr val="black"/>
                </a:solidFill>
                <a:latin typeface="Gill Sans MT"/>
                <a:ea typeface="ＭＳ Ｐゴシック" pitchFamily="34" charset="-128"/>
              </a:rPr>
              <a:t>más</a:t>
            </a:r>
            <a:r>
              <a:rPr lang="en-US" sz="2200" dirty="0">
                <a:solidFill>
                  <a:prstClr val="black"/>
                </a:solidFill>
                <a:latin typeface="Gill Sans MT"/>
                <a:ea typeface="ＭＳ Ｐゴシック" pitchFamily="34" charset="-128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Gill Sans MT"/>
                <a:ea typeface="ＭＳ Ｐゴシック" pitchFamily="34" charset="-128"/>
              </a:rPr>
              <a:t>activas</a:t>
            </a:r>
            <a:r>
              <a:rPr lang="en-US" sz="2200" dirty="0">
                <a:solidFill>
                  <a:prstClr val="black"/>
                </a:solidFill>
                <a:latin typeface="Gill Sans MT"/>
                <a:ea typeface="ＭＳ Ｐゴシック" pitchFamily="34" charset="-128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Gill Sans MT"/>
                <a:ea typeface="ＭＳ Ｐゴシック" pitchFamily="34" charset="-128"/>
              </a:rPr>
              <a:t>sobre</a:t>
            </a:r>
            <a:r>
              <a:rPr lang="en-US" sz="2200" dirty="0">
                <a:solidFill>
                  <a:prstClr val="black"/>
                </a:solidFill>
                <a:latin typeface="Gill Sans MT"/>
                <a:ea typeface="ＭＳ Ｐゴシック" pitchFamily="34" charset="-128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Gill Sans MT"/>
                <a:ea typeface="ＭＳ Ｐゴシック" pitchFamily="34" charset="-128"/>
              </a:rPr>
              <a:t>prots</a:t>
            </a:r>
            <a:r>
              <a:rPr lang="en-US" sz="2200" dirty="0">
                <a:solidFill>
                  <a:prstClr val="black"/>
                </a:solidFill>
                <a:latin typeface="Gill Sans MT"/>
                <a:ea typeface="ＭＳ Ｐゴシック" pitchFamily="34" charset="-128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Gill Sans MT"/>
                <a:ea typeface="ＭＳ Ｐゴシック" pitchFamily="34" charset="-128"/>
              </a:rPr>
              <a:t>desnaturalizadas</a:t>
            </a:r>
            <a:r>
              <a:rPr lang="en-US" sz="2200" dirty="0">
                <a:solidFill>
                  <a:prstClr val="black"/>
                </a:solidFill>
                <a:latin typeface="Gill Sans MT"/>
                <a:ea typeface="ＭＳ Ｐゴシック" pitchFamily="34" charset="-128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Gill Sans MT"/>
                <a:ea typeface="ＭＳ Ｐゴシック" pitchFamily="34" charset="-128"/>
              </a:rPr>
              <a:t>por</a:t>
            </a:r>
            <a:r>
              <a:rPr lang="en-US" sz="2200" dirty="0">
                <a:solidFill>
                  <a:prstClr val="black"/>
                </a:solidFill>
                <a:latin typeface="Gill Sans MT"/>
                <a:ea typeface="ＭＳ Ｐゴシック" pitchFamily="34" charset="-128"/>
              </a:rPr>
              <a:t> SDS o </a:t>
            </a:r>
            <a:r>
              <a:rPr lang="en-US" sz="2200" dirty="0" err="1">
                <a:solidFill>
                  <a:prstClr val="black"/>
                </a:solidFill>
                <a:latin typeface="Gill Sans MT"/>
                <a:ea typeface="ＭＳ Ｐゴシック" pitchFamily="34" charset="-128"/>
              </a:rPr>
              <a:t>calor</a:t>
            </a:r>
            <a:endParaRPr lang="en-US" sz="2200" dirty="0">
              <a:solidFill>
                <a:prstClr val="black"/>
              </a:solidFill>
              <a:latin typeface="Gill Sans MT"/>
              <a:ea typeface="ＭＳ Ｐゴシック" pitchFamily="34" charset="-128"/>
            </a:endParaRPr>
          </a:p>
          <a:p>
            <a:pPr marL="886968" lvl="2" indent="-2286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FEB80A"/>
              </a:buClr>
              <a:buSzPct val="115000"/>
              <a:buFont typeface="Arial" pitchFamily="34" charset="0"/>
              <a:buChar char="•"/>
            </a:pPr>
            <a:r>
              <a:rPr lang="es-AR" sz="2200" dirty="0" err="1">
                <a:solidFill>
                  <a:prstClr val="black"/>
                </a:solidFill>
                <a:latin typeface="Gill Sans MT"/>
                <a:ea typeface="ＭＳ Ｐゴシック" pitchFamily="34" charset="-128"/>
              </a:rPr>
              <a:t>ProtK</a:t>
            </a:r>
            <a:r>
              <a:rPr lang="es-AR" sz="2200" dirty="0">
                <a:solidFill>
                  <a:prstClr val="black"/>
                </a:solidFill>
                <a:latin typeface="Gill Sans MT"/>
                <a:ea typeface="ＭＳ Ｐゴシック" pitchFamily="34" charset="-128"/>
              </a:rPr>
              <a:t> activa a 65°</a:t>
            </a:r>
            <a:endParaRPr lang="en-US" sz="2200" dirty="0">
              <a:solidFill>
                <a:prstClr val="black"/>
              </a:solidFill>
              <a:latin typeface="Gill Sans MT"/>
              <a:ea typeface="ＭＳ Ｐゴシック" pitchFamily="34" charset="-128"/>
            </a:endParaRPr>
          </a:p>
          <a:p>
            <a:pPr marL="886968" lvl="2" indent="-2286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FEB80A"/>
              </a:buClr>
              <a:buSzPct val="115000"/>
              <a:buFont typeface="Arial" pitchFamily="34" charset="0"/>
              <a:buChar char="•"/>
            </a:pPr>
            <a:endParaRPr lang="en-US" sz="2200" dirty="0">
              <a:solidFill>
                <a:prstClr val="black"/>
              </a:solidFill>
              <a:latin typeface="Gill Sans MT"/>
              <a:ea typeface="+mn-ea"/>
            </a:endParaRPr>
          </a:p>
        </p:txBody>
      </p:sp>
      <p:sp>
        <p:nvSpPr>
          <p:cNvPr id="6" name="5 Cerrar llave"/>
          <p:cNvSpPr/>
          <p:nvPr/>
        </p:nvSpPr>
        <p:spPr>
          <a:xfrm flipH="1">
            <a:off x="3581400" y="4419600"/>
            <a:ext cx="381000" cy="22098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wipe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43000" y="76200"/>
            <a:ext cx="7790688" cy="1143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s-ES_tradnl" sz="3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Etapas básicas de un procedimiento general para Extracción y Purificación de AN</a:t>
            </a:r>
            <a:endParaRPr lang="en-US" sz="3000" dirty="0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sp>
        <p:nvSpPr>
          <p:cNvPr id="4" name="Text Box 1028"/>
          <p:cNvSpPr txBox="1">
            <a:spLocks noChangeArrowheads="1"/>
          </p:cNvSpPr>
          <p:nvPr/>
        </p:nvSpPr>
        <p:spPr bwMode="auto">
          <a:xfrm>
            <a:off x="2514600" y="609600"/>
            <a:ext cx="1905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5" name="Rectangle 1029"/>
          <p:cNvSpPr>
            <a:spLocks noChangeArrowheads="1"/>
          </p:cNvSpPr>
          <p:nvPr/>
        </p:nvSpPr>
        <p:spPr bwMode="auto">
          <a:xfrm>
            <a:off x="3124200" y="1600200"/>
            <a:ext cx="5791200" cy="461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_tradnl">
                <a:latin typeface="Arial" pitchFamily="34" charset="0"/>
              </a:rPr>
              <a:t>Disgregación o fragmentación del tejido</a:t>
            </a:r>
            <a:endParaRPr lang="en-US">
              <a:latin typeface="Arial" pitchFamily="34" charset="0"/>
            </a:endParaRPr>
          </a:p>
        </p:txBody>
      </p:sp>
      <p:sp>
        <p:nvSpPr>
          <p:cNvPr id="6" name="Rectangle 1030"/>
          <p:cNvSpPr>
            <a:spLocks noChangeArrowheads="1"/>
          </p:cNvSpPr>
          <p:nvPr/>
        </p:nvSpPr>
        <p:spPr bwMode="auto">
          <a:xfrm>
            <a:off x="3200400" y="2519363"/>
            <a:ext cx="24384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s-ES_tradnl">
                <a:latin typeface="Arial" pitchFamily="34" charset="0"/>
              </a:rPr>
              <a:t>Lisis celular</a:t>
            </a:r>
          </a:p>
        </p:txBody>
      </p:sp>
      <p:sp>
        <p:nvSpPr>
          <p:cNvPr id="7" name="Rectangle 1031"/>
          <p:cNvSpPr>
            <a:spLocks noChangeArrowheads="1"/>
          </p:cNvSpPr>
          <p:nvPr/>
        </p:nvSpPr>
        <p:spPr bwMode="auto">
          <a:xfrm>
            <a:off x="3505200" y="3705226"/>
            <a:ext cx="1857375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ES_tradnl" dirty="0">
                <a:latin typeface="Arial" pitchFamily="34" charset="0"/>
              </a:rPr>
              <a:t>Clarificación</a:t>
            </a:r>
            <a:endParaRPr lang="en-US" dirty="0">
              <a:latin typeface="Arial" pitchFamily="34" charset="0"/>
            </a:endParaRPr>
          </a:p>
        </p:txBody>
      </p:sp>
      <p:sp>
        <p:nvSpPr>
          <p:cNvPr id="8" name="Rectangle 1032"/>
          <p:cNvSpPr>
            <a:spLocks noChangeArrowheads="1"/>
          </p:cNvSpPr>
          <p:nvPr/>
        </p:nvSpPr>
        <p:spPr bwMode="auto">
          <a:xfrm>
            <a:off x="3505200" y="4881563"/>
            <a:ext cx="177165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ES_tradnl" dirty="0">
                <a:solidFill>
                  <a:srgbClr val="FF0000"/>
                </a:solidFill>
                <a:latin typeface="Arial" pitchFamily="34" charset="0"/>
              </a:rPr>
              <a:t>Purificación</a:t>
            </a:r>
            <a:endParaRPr lang="en-US" dirty="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9" name="Rectangle 1033"/>
          <p:cNvSpPr>
            <a:spLocks noChangeArrowheads="1"/>
          </p:cNvSpPr>
          <p:nvPr/>
        </p:nvSpPr>
        <p:spPr bwMode="auto">
          <a:xfrm>
            <a:off x="3810000" y="6010275"/>
            <a:ext cx="1246188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ES_tradnl" dirty="0">
                <a:solidFill>
                  <a:srgbClr val="000000"/>
                </a:solidFill>
                <a:latin typeface="Arial" pitchFamily="34" charset="0"/>
              </a:rPr>
              <a:t>Análisis</a:t>
            </a:r>
            <a:endParaRPr lang="en-US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0" name="Rectangle 1034"/>
          <p:cNvSpPr>
            <a:spLocks noChangeArrowheads="1"/>
          </p:cNvSpPr>
          <p:nvPr/>
        </p:nvSpPr>
        <p:spPr bwMode="auto">
          <a:xfrm>
            <a:off x="1116012" y="5791200"/>
            <a:ext cx="2008188" cy="83099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_tradnl">
                <a:latin typeface="Arial" pitchFamily="34" charset="0"/>
              </a:rPr>
              <a:t>Cualitativo:</a:t>
            </a:r>
          </a:p>
          <a:p>
            <a:pPr algn="ctr"/>
            <a:r>
              <a:rPr lang="es-ES_tradnl">
                <a:latin typeface="Arial" pitchFamily="34" charset="0"/>
              </a:rPr>
              <a:t>electroforesis</a:t>
            </a:r>
            <a:endParaRPr lang="en-US">
              <a:latin typeface="Arial" pitchFamily="34" charset="0"/>
            </a:endParaRPr>
          </a:p>
        </p:txBody>
      </p:sp>
      <p:sp>
        <p:nvSpPr>
          <p:cNvPr id="11" name="Rectangle 1035"/>
          <p:cNvSpPr>
            <a:spLocks noChangeArrowheads="1"/>
          </p:cNvSpPr>
          <p:nvPr/>
        </p:nvSpPr>
        <p:spPr bwMode="auto">
          <a:xfrm>
            <a:off x="5791200" y="5798403"/>
            <a:ext cx="3048000" cy="83099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90500" lvl="1" algn="ctr">
              <a:spcBef>
                <a:spcPct val="20000"/>
              </a:spcBef>
            </a:pPr>
            <a:r>
              <a:rPr lang="es-ES_tradnl" dirty="0">
                <a:latin typeface="Arial" pitchFamily="34" charset="0"/>
              </a:rPr>
              <a:t>Cuantitativo: </a:t>
            </a:r>
            <a:r>
              <a:rPr lang="es-ES_tradnl" dirty="0" err="1">
                <a:latin typeface="Arial" pitchFamily="34" charset="0"/>
              </a:rPr>
              <a:t>espectroscopía</a:t>
            </a:r>
            <a:r>
              <a:rPr lang="es-ES_tradnl" dirty="0">
                <a:latin typeface="Arial" pitchFamily="34" charset="0"/>
              </a:rPr>
              <a:t> UV</a:t>
            </a:r>
            <a:endParaRPr lang="es-ES" dirty="0">
              <a:latin typeface="Arial" pitchFamily="34" charset="0"/>
            </a:endParaRPr>
          </a:p>
        </p:txBody>
      </p:sp>
      <p:sp>
        <p:nvSpPr>
          <p:cNvPr id="12" name="AutoShape 1036"/>
          <p:cNvSpPr>
            <a:spLocks noChangeArrowheads="1"/>
          </p:cNvSpPr>
          <p:nvPr/>
        </p:nvSpPr>
        <p:spPr bwMode="auto">
          <a:xfrm>
            <a:off x="4267200" y="2138363"/>
            <a:ext cx="304800" cy="3048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s-CL"/>
          </a:p>
        </p:txBody>
      </p:sp>
      <p:sp>
        <p:nvSpPr>
          <p:cNvPr id="13" name="AutoShape 1038"/>
          <p:cNvSpPr>
            <a:spLocks noChangeArrowheads="1"/>
          </p:cNvSpPr>
          <p:nvPr/>
        </p:nvSpPr>
        <p:spPr bwMode="auto">
          <a:xfrm>
            <a:off x="4267200" y="3128963"/>
            <a:ext cx="304800" cy="381000"/>
          </a:xfrm>
          <a:prstGeom prst="downArrow">
            <a:avLst>
              <a:gd name="adj1" fmla="val 50000"/>
              <a:gd name="adj2" fmla="val 31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s-CL"/>
          </a:p>
        </p:txBody>
      </p:sp>
      <p:sp>
        <p:nvSpPr>
          <p:cNvPr id="14" name="AutoShape 1039"/>
          <p:cNvSpPr>
            <a:spLocks noChangeArrowheads="1"/>
          </p:cNvSpPr>
          <p:nvPr/>
        </p:nvSpPr>
        <p:spPr bwMode="auto">
          <a:xfrm>
            <a:off x="4267200" y="4348163"/>
            <a:ext cx="304800" cy="381000"/>
          </a:xfrm>
          <a:prstGeom prst="downArrow">
            <a:avLst>
              <a:gd name="adj1" fmla="val 50000"/>
              <a:gd name="adj2" fmla="val 31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s-CL"/>
          </a:p>
        </p:txBody>
      </p:sp>
      <p:sp>
        <p:nvSpPr>
          <p:cNvPr id="17" name="AutoShape 1044"/>
          <p:cNvSpPr>
            <a:spLocks noChangeArrowheads="1"/>
          </p:cNvSpPr>
          <p:nvPr/>
        </p:nvSpPr>
        <p:spPr bwMode="auto">
          <a:xfrm flipH="1">
            <a:off x="5181600" y="6096000"/>
            <a:ext cx="457200" cy="2286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s-CL"/>
          </a:p>
        </p:txBody>
      </p:sp>
      <p:sp>
        <p:nvSpPr>
          <p:cNvPr id="18" name="AutoShape 1045"/>
          <p:cNvSpPr>
            <a:spLocks noChangeArrowheads="1"/>
          </p:cNvSpPr>
          <p:nvPr/>
        </p:nvSpPr>
        <p:spPr bwMode="auto">
          <a:xfrm flipH="1">
            <a:off x="3200400" y="6096000"/>
            <a:ext cx="457200" cy="2286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s-CL"/>
          </a:p>
        </p:txBody>
      </p:sp>
      <p:sp>
        <p:nvSpPr>
          <p:cNvPr id="19" name="Rectangle 1046"/>
          <p:cNvSpPr>
            <a:spLocks noChangeArrowheads="1"/>
          </p:cNvSpPr>
          <p:nvPr/>
        </p:nvSpPr>
        <p:spPr bwMode="auto">
          <a:xfrm>
            <a:off x="228600" y="2595563"/>
            <a:ext cx="2057400" cy="2308324"/>
          </a:xfrm>
          <a:prstGeom prst="rect">
            <a:avLst/>
          </a:prstGeom>
          <a:solidFill>
            <a:srgbClr val="FFE4C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800" dirty="0" err="1">
                <a:solidFill>
                  <a:srgbClr val="000000"/>
                </a:solidFill>
                <a:latin typeface="Arial" pitchFamily="34" charset="0"/>
              </a:rPr>
              <a:t>Estas</a:t>
            </a:r>
            <a:r>
              <a:rPr lang="en-US" sz="18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pitchFamily="34" charset="0"/>
              </a:rPr>
              <a:t>etapas</a:t>
            </a:r>
            <a:r>
              <a:rPr lang="en-US" sz="18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pitchFamily="34" charset="0"/>
              </a:rPr>
              <a:t>deben</a:t>
            </a:r>
            <a:r>
              <a:rPr lang="en-US" sz="18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pitchFamily="34" charset="0"/>
              </a:rPr>
              <a:t>ir</a:t>
            </a:r>
            <a:r>
              <a:rPr lang="en-US" sz="18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pitchFamily="34" charset="0"/>
              </a:rPr>
              <a:t>acompañadas</a:t>
            </a:r>
            <a:r>
              <a:rPr lang="en-US" sz="1800" dirty="0">
                <a:solidFill>
                  <a:srgbClr val="000000"/>
                </a:solidFill>
                <a:latin typeface="Arial" pitchFamily="34" charset="0"/>
              </a:rPr>
              <a:t> de </a:t>
            </a:r>
            <a:r>
              <a:rPr lang="en-US" sz="1800" dirty="0" err="1">
                <a:solidFill>
                  <a:srgbClr val="000000"/>
                </a:solidFill>
                <a:latin typeface="Arial" pitchFamily="34" charset="0"/>
              </a:rPr>
              <a:t>medidas</a:t>
            </a:r>
            <a:r>
              <a:rPr lang="en-US" sz="1800" dirty="0">
                <a:solidFill>
                  <a:srgbClr val="000000"/>
                </a:solidFill>
                <a:latin typeface="Arial" pitchFamily="34" charset="0"/>
              </a:rPr>
              <a:t> o </a:t>
            </a:r>
            <a:r>
              <a:rPr lang="en-US" sz="1800" dirty="0" err="1">
                <a:solidFill>
                  <a:srgbClr val="000000"/>
                </a:solidFill>
                <a:latin typeface="Arial" pitchFamily="34" charset="0"/>
              </a:rPr>
              <a:t>agentes</a:t>
            </a:r>
            <a:r>
              <a:rPr lang="en-US" sz="18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pitchFamily="34" charset="0"/>
              </a:rPr>
              <a:t>que</a:t>
            </a:r>
            <a:r>
              <a:rPr lang="en-US" sz="18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pitchFamily="34" charset="0"/>
              </a:rPr>
              <a:t>inactiven</a:t>
            </a:r>
            <a:r>
              <a:rPr lang="en-US" sz="1800" dirty="0">
                <a:solidFill>
                  <a:srgbClr val="000000"/>
                </a:solidFill>
                <a:latin typeface="Arial" pitchFamily="34" charset="0"/>
              </a:rPr>
              <a:t>  </a:t>
            </a:r>
            <a:r>
              <a:rPr lang="en-US" sz="1800" dirty="0" err="1">
                <a:solidFill>
                  <a:srgbClr val="000000"/>
                </a:solidFill>
                <a:latin typeface="Arial" pitchFamily="34" charset="0"/>
              </a:rPr>
              <a:t>nucleasas</a:t>
            </a:r>
            <a:r>
              <a:rPr lang="en-US" sz="18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pitchFamily="34" charset="0"/>
              </a:rPr>
              <a:t>celulares</a:t>
            </a:r>
            <a:endParaRPr lang="es-ES" sz="1800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2" name="AutoShape 1051"/>
          <p:cNvSpPr>
            <a:spLocks/>
          </p:cNvSpPr>
          <p:nvPr/>
        </p:nvSpPr>
        <p:spPr bwMode="auto">
          <a:xfrm>
            <a:off x="2362200" y="1604963"/>
            <a:ext cx="457200" cy="3657600"/>
          </a:xfrm>
          <a:prstGeom prst="leftBrace">
            <a:avLst>
              <a:gd name="adj1" fmla="val 54185"/>
              <a:gd name="adj2" fmla="val 50000"/>
            </a:avLst>
          </a:prstGeom>
          <a:noFill/>
          <a:ln w="317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s-CL"/>
          </a:p>
        </p:txBody>
      </p:sp>
      <p:sp>
        <p:nvSpPr>
          <p:cNvPr id="24" name="AutoShape 1039"/>
          <p:cNvSpPr>
            <a:spLocks noChangeArrowheads="1"/>
          </p:cNvSpPr>
          <p:nvPr/>
        </p:nvSpPr>
        <p:spPr bwMode="auto">
          <a:xfrm>
            <a:off x="4267200" y="5486400"/>
            <a:ext cx="304800" cy="381000"/>
          </a:xfrm>
          <a:prstGeom prst="downArrow">
            <a:avLst>
              <a:gd name="adj1" fmla="val 50000"/>
              <a:gd name="adj2" fmla="val 31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s-CL"/>
          </a:p>
        </p:txBody>
      </p:sp>
      <p:sp>
        <p:nvSpPr>
          <p:cNvPr id="26" name="25 CuadroTexto"/>
          <p:cNvSpPr txBox="1"/>
          <p:nvPr/>
        </p:nvSpPr>
        <p:spPr>
          <a:xfrm>
            <a:off x="6248400" y="2514600"/>
            <a:ext cx="2362200" cy="2585323"/>
          </a:xfrm>
          <a:prstGeom prst="rect">
            <a:avLst/>
          </a:prstGeom>
          <a:solidFill>
            <a:srgbClr val="FFE4C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Arial" pitchFamily="34" charset="0"/>
              </a:rPr>
              <a:t>Durante </a:t>
            </a:r>
            <a:r>
              <a:rPr lang="en-US" sz="1800" dirty="0" err="1">
                <a:latin typeface="Arial" pitchFamily="34" charset="0"/>
              </a:rPr>
              <a:t>todo</a:t>
            </a:r>
            <a:r>
              <a:rPr lang="en-US" sz="1800" dirty="0">
                <a:latin typeface="Arial" pitchFamily="34" charset="0"/>
              </a:rPr>
              <a:t> el </a:t>
            </a:r>
            <a:r>
              <a:rPr lang="en-US" sz="1800" dirty="0" err="1">
                <a:latin typeface="Arial" pitchFamily="34" charset="0"/>
              </a:rPr>
              <a:t>procedimiento</a:t>
            </a:r>
            <a:r>
              <a:rPr lang="en-US" sz="1800" dirty="0">
                <a:latin typeface="Arial" pitchFamily="34" charset="0"/>
              </a:rPr>
              <a:t> se </a:t>
            </a:r>
            <a:r>
              <a:rPr lang="en-US" sz="1800" dirty="0" err="1">
                <a:latin typeface="Arial" pitchFamily="34" charset="0"/>
              </a:rPr>
              <a:t>deben</a:t>
            </a:r>
            <a:r>
              <a:rPr lang="en-US" sz="1800" dirty="0">
                <a:latin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</a:rPr>
              <a:t>usar</a:t>
            </a:r>
            <a:r>
              <a:rPr lang="en-US" sz="1800" dirty="0">
                <a:latin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</a:rPr>
              <a:t>soluciones</a:t>
            </a:r>
            <a:r>
              <a:rPr lang="en-US" sz="1800" dirty="0">
                <a:latin typeface="Arial" pitchFamily="34" charset="0"/>
              </a:rPr>
              <a:t> y </a:t>
            </a:r>
            <a:r>
              <a:rPr lang="en-US" sz="1800" dirty="0" err="1">
                <a:latin typeface="Arial" pitchFamily="34" charset="0"/>
              </a:rPr>
              <a:t>materiales</a:t>
            </a:r>
            <a:r>
              <a:rPr lang="en-US" sz="1800" dirty="0">
                <a:latin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</a:rPr>
              <a:t>libre</a:t>
            </a:r>
            <a:r>
              <a:rPr lang="en-US" sz="1800" dirty="0">
                <a:latin typeface="Arial" pitchFamily="34" charset="0"/>
              </a:rPr>
              <a:t> de </a:t>
            </a:r>
            <a:r>
              <a:rPr lang="en-US" sz="1800" dirty="0" err="1">
                <a:latin typeface="Arial" pitchFamily="34" charset="0"/>
              </a:rPr>
              <a:t>nucleasas</a:t>
            </a:r>
            <a:r>
              <a:rPr lang="en-US" sz="1800" dirty="0">
                <a:latin typeface="Arial" pitchFamily="34" charset="0"/>
              </a:rPr>
              <a:t> (en general </a:t>
            </a:r>
            <a:r>
              <a:rPr lang="en-US" sz="1800" dirty="0" err="1">
                <a:latin typeface="Arial" pitchFamily="34" charset="0"/>
              </a:rPr>
              <a:t>esterilizado</a:t>
            </a:r>
            <a:r>
              <a:rPr lang="en-US" sz="1800" dirty="0">
                <a:latin typeface="Arial" pitchFamily="34" charset="0"/>
              </a:rPr>
              <a:t>), </a:t>
            </a:r>
            <a:r>
              <a:rPr lang="en-US" sz="1800" dirty="0" err="1">
                <a:latin typeface="Arial" pitchFamily="34" charset="0"/>
              </a:rPr>
              <a:t>además</a:t>
            </a:r>
            <a:r>
              <a:rPr lang="en-US" sz="1800" dirty="0">
                <a:latin typeface="Arial" pitchFamily="34" charset="0"/>
              </a:rPr>
              <a:t> de </a:t>
            </a:r>
            <a:r>
              <a:rPr lang="en-US" sz="1800" dirty="0" err="1">
                <a:latin typeface="Arial" pitchFamily="34" charset="0"/>
              </a:rPr>
              <a:t>guantes</a:t>
            </a:r>
            <a:endParaRPr lang="en-US" sz="1800" dirty="0">
              <a:latin typeface="Arial" pitchFamily="34" charset="0"/>
            </a:endParaRPr>
          </a:p>
          <a:p>
            <a:pPr algn="ctr"/>
            <a:endParaRPr lang="en-US" sz="1800" dirty="0"/>
          </a:p>
        </p:txBody>
      </p:sp>
    </p:spTree>
  </p:cSld>
  <p:clrMapOvr>
    <a:masterClrMapping/>
  </p:clrMapOvr>
  <p:transition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43000" y="76200"/>
            <a:ext cx="7498080" cy="1143000"/>
          </a:xfrm>
        </p:spPr>
        <p:txBody>
          <a:bodyPr/>
          <a:lstStyle/>
          <a:p>
            <a:r>
              <a:rPr lang="es-AR" dirty="0"/>
              <a:t>Introducción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1143000" y="1143000"/>
            <a:ext cx="7696200" cy="5334000"/>
          </a:xfrm>
        </p:spPr>
        <p:txBody>
          <a:bodyPr>
            <a:noAutofit/>
          </a:bodyPr>
          <a:lstStyle/>
          <a:p>
            <a:pPr algn="just">
              <a:lnSpc>
                <a:spcPts val="2800"/>
              </a:lnSpc>
            </a:pPr>
            <a:r>
              <a:rPr lang="es-AR" sz="2000" dirty="0"/>
              <a:t>La </a:t>
            </a:r>
            <a:r>
              <a:rPr lang="es-AR" sz="2000" u="sng" dirty="0"/>
              <a:t>extracción y purificación</a:t>
            </a:r>
            <a:r>
              <a:rPr lang="es-AR" sz="2000" dirty="0"/>
              <a:t> de ácidos nucleicos (AN) constituye la </a:t>
            </a:r>
            <a:r>
              <a:rPr lang="es-AR" sz="2000" u="sng" dirty="0"/>
              <a:t>primara etapa</a:t>
            </a:r>
            <a:r>
              <a:rPr lang="es-AR" sz="2000" dirty="0"/>
              <a:t> de la mayoría de los estudios de biología molecular y de todas las técnicas de ADN recombinante. </a:t>
            </a:r>
          </a:p>
          <a:p>
            <a:pPr algn="just">
              <a:lnSpc>
                <a:spcPts val="2800"/>
              </a:lnSpc>
            </a:pPr>
            <a:r>
              <a:rPr lang="es-AR" sz="2000" dirty="0"/>
              <a:t>Los métodos de extracción permiten obtener ácidos </a:t>
            </a:r>
            <a:r>
              <a:rPr lang="es-AR" sz="2000" dirty="0" err="1"/>
              <a:t>nucleicos</a:t>
            </a:r>
            <a:r>
              <a:rPr lang="es-AR" sz="2000" dirty="0"/>
              <a:t> purificados a partir de diversas fuentes para después realizar, por ejemplo, análisis específicos mediante la reacción en cadena de la polimerasa (PCR):</a:t>
            </a:r>
          </a:p>
          <a:p>
            <a:pPr lvl="1" algn="just">
              <a:lnSpc>
                <a:spcPts val="2600"/>
              </a:lnSpc>
            </a:pPr>
            <a:r>
              <a:rPr lang="es-AR" sz="1800" dirty="0"/>
              <a:t>Determinar la presencia de genes marcadores en </a:t>
            </a:r>
            <a:r>
              <a:rPr lang="es-AR" sz="1800" u="sng" dirty="0"/>
              <a:t>Organismos Genéticamente Modificados (GMO). </a:t>
            </a:r>
          </a:p>
          <a:p>
            <a:pPr lvl="1" algn="just">
              <a:lnSpc>
                <a:spcPts val="2600"/>
              </a:lnSpc>
            </a:pPr>
            <a:r>
              <a:rPr lang="es-AR" sz="1800" dirty="0"/>
              <a:t>Determinar la presencia de </a:t>
            </a:r>
            <a:r>
              <a:rPr lang="es-AR" sz="1800" u="sng" dirty="0"/>
              <a:t>mutaciones</a:t>
            </a:r>
            <a:r>
              <a:rPr lang="es-AR" sz="1800" dirty="0"/>
              <a:t> asociadas a enfermedades genéticas</a:t>
            </a:r>
          </a:p>
          <a:p>
            <a:pPr lvl="1" algn="just">
              <a:lnSpc>
                <a:spcPts val="2600"/>
              </a:lnSpc>
            </a:pPr>
            <a:r>
              <a:rPr lang="es-AR" sz="1800" dirty="0"/>
              <a:t>Detectar la presencia de </a:t>
            </a:r>
            <a:r>
              <a:rPr lang="es-AR" sz="1800" u="sng" dirty="0"/>
              <a:t>ADN o ARN perteneciente a microorganismos o virus</a:t>
            </a:r>
            <a:endParaRPr lang="es-ES_tradnl" sz="1800" u="sng" dirty="0"/>
          </a:p>
        </p:txBody>
      </p:sp>
    </p:spTree>
  </p:cSld>
  <p:clrMapOvr>
    <a:masterClrMapping/>
  </p:clrMapOvr>
  <p:transition>
    <p:wipe dir="r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76200"/>
            <a:ext cx="7315200" cy="1143000"/>
          </a:xfrm>
        </p:spPr>
        <p:txBody>
          <a:bodyPr/>
          <a:lstStyle/>
          <a:p>
            <a:pPr algn="l" eaLnBrk="1" hangingPunct="1">
              <a:defRPr/>
            </a:pPr>
            <a:r>
              <a:rPr lang="es-ES_tradnl" sz="3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3. Purificación</a:t>
            </a:r>
            <a:endParaRPr lang="es-ES" sz="36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1066800" y="1066800"/>
            <a:ext cx="7772400" cy="5105400"/>
          </a:xfrm>
        </p:spPr>
        <p:txBody>
          <a:bodyPr>
            <a:noAutofit/>
          </a:bodyPr>
          <a:lstStyle/>
          <a:p>
            <a:pPr marL="539496" indent="-457200">
              <a:lnSpc>
                <a:spcPct val="110000"/>
              </a:lnSpc>
              <a:spcBef>
                <a:spcPts val="1200"/>
              </a:spcBef>
              <a:buSzPct val="115000"/>
              <a:buFont typeface="Arial" pitchFamily="34" charset="0"/>
              <a:buChar char="•"/>
            </a:pPr>
            <a:r>
              <a:rPr lang="en-US" sz="2400" dirty="0" err="1"/>
              <a:t>Desproteinización</a:t>
            </a:r>
            <a:r>
              <a:rPr lang="en-US" sz="2400" dirty="0"/>
              <a:t> con </a:t>
            </a:r>
            <a:r>
              <a:rPr lang="en-US" sz="2400" dirty="0" err="1"/>
              <a:t>fenol</a:t>
            </a:r>
            <a:r>
              <a:rPr lang="en-US" sz="2400" dirty="0"/>
              <a:t>, </a:t>
            </a:r>
            <a:r>
              <a:rPr lang="en-US" sz="2400" dirty="0" err="1"/>
              <a:t>fenol:cloroformo</a:t>
            </a:r>
            <a:r>
              <a:rPr lang="en-US" sz="2400" dirty="0"/>
              <a:t> y/o </a:t>
            </a:r>
            <a:r>
              <a:rPr lang="en-US" sz="2400" dirty="0" err="1"/>
              <a:t>cloroformo</a:t>
            </a:r>
            <a:r>
              <a:rPr lang="en-US" sz="2400" dirty="0"/>
              <a:t>,  </a:t>
            </a:r>
            <a:r>
              <a:rPr lang="en-US" sz="2400" dirty="0" err="1"/>
              <a:t>que</a:t>
            </a:r>
            <a:r>
              <a:rPr lang="en-US" sz="2400" dirty="0"/>
              <a:t> al </a:t>
            </a:r>
            <a:r>
              <a:rPr lang="en-US" sz="2400" dirty="0" err="1"/>
              <a:t>desnaturalizar</a:t>
            </a:r>
            <a:r>
              <a:rPr lang="en-US" sz="2400" dirty="0"/>
              <a:t> </a:t>
            </a:r>
            <a:r>
              <a:rPr lang="en-US" sz="2400" dirty="0" err="1"/>
              <a:t>proteínas</a:t>
            </a:r>
            <a:r>
              <a:rPr lang="en-US" sz="2400" dirty="0"/>
              <a:t> </a:t>
            </a:r>
            <a:r>
              <a:rPr lang="en-US" sz="2400" dirty="0" err="1"/>
              <a:t>causa</a:t>
            </a:r>
            <a:r>
              <a:rPr lang="en-US" sz="2400" dirty="0"/>
              <a:t> </a:t>
            </a:r>
            <a:r>
              <a:rPr lang="en-US" sz="2400" dirty="0" err="1"/>
              <a:t>su</a:t>
            </a:r>
            <a:r>
              <a:rPr lang="en-US" sz="2400" dirty="0"/>
              <a:t> </a:t>
            </a:r>
            <a:r>
              <a:rPr lang="en-US" sz="2400" dirty="0" err="1"/>
              <a:t>precipitación</a:t>
            </a:r>
            <a:r>
              <a:rPr lang="en-US" sz="2400" dirty="0"/>
              <a:t>.</a:t>
            </a:r>
            <a:endParaRPr lang="en-US" sz="1800" dirty="0"/>
          </a:p>
          <a:p>
            <a:pPr marL="539496" indent="-457200">
              <a:lnSpc>
                <a:spcPct val="110000"/>
              </a:lnSpc>
              <a:spcBef>
                <a:spcPts val="1200"/>
              </a:spcBef>
              <a:buSzPct val="115000"/>
              <a:buFont typeface="Arial" pitchFamily="34" charset="0"/>
              <a:buChar char="•"/>
            </a:pPr>
            <a:r>
              <a:rPr lang="en-US" sz="2400" dirty="0" err="1"/>
              <a:t>Precipitación</a:t>
            </a:r>
            <a:r>
              <a:rPr lang="en-US" sz="2400" dirty="0"/>
              <a:t> de </a:t>
            </a:r>
            <a:r>
              <a:rPr lang="en-US" sz="2400" dirty="0" err="1"/>
              <a:t>proteínas</a:t>
            </a:r>
            <a:r>
              <a:rPr lang="en-US" sz="2400" dirty="0"/>
              <a:t> con sales (“salting out”)</a:t>
            </a:r>
          </a:p>
          <a:p>
            <a:pPr marL="539496" indent="-457200">
              <a:lnSpc>
                <a:spcPct val="110000"/>
              </a:lnSpc>
              <a:spcBef>
                <a:spcPts val="1200"/>
              </a:spcBef>
              <a:buSzPct val="115000"/>
              <a:buFont typeface="Arial" pitchFamily="34" charset="0"/>
              <a:buChar char="•"/>
            </a:pPr>
            <a:r>
              <a:rPr lang="en-US" sz="2400" dirty="0" err="1"/>
              <a:t>Cromatografía</a:t>
            </a:r>
            <a:endParaRPr lang="en-US" sz="2400" dirty="0"/>
          </a:p>
          <a:p>
            <a:pPr marL="1074738" lvl="1" indent="-261938">
              <a:lnSpc>
                <a:spcPct val="110000"/>
              </a:lnSpc>
              <a:spcBef>
                <a:spcPts val="1200"/>
              </a:spcBef>
              <a:buClr>
                <a:schemeClr val="tx1"/>
              </a:buClr>
              <a:buFont typeface="Arial" pitchFamily="34" charset="0"/>
              <a:buChar char="•"/>
              <a:tabLst>
                <a:tab pos="990600" algn="l"/>
                <a:tab pos="1079500" algn="l"/>
              </a:tabLst>
            </a:pPr>
            <a:r>
              <a:rPr lang="en-US" sz="1800" dirty="0"/>
              <a:t>De </a:t>
            </a:r>
            <a:r>
              <a:rPr lang="en-US" sz="1800" dirty="0" err="1"/>
              <a:t>intercambio</a:t>
            </a:r>
            <a:r>
              <a:rPr lang="en-US" sz="1800" dirty="0"/>
              <a:t> </a:t>
            </a:r>
            <a:r>
              <a:rPr lang="en-US" sz="1800" dirty="0" err="1"/>
              <a:t>iónico</a:t>
            </a:r>
            <a:endParaRPr lang="en-US" sz="1800" dirty="0"/>
          </a:p>
          <a:p>
            <a:pPr marL="1074738" lvl="1" indent="-261938">
              <a:lnSpc>
                <a:spcPct val="110000"/>
              </a:lnSpc>
              <a:spcBef>
                <a:spcPts val="1200"/>
              </a:spcBef>
              <a:buClr>
                <a:schemeClr val="tx1"/>
              </a:buClr>
              <a:buFont typeface="Arial" pitchFamily="34" charset="0"/>
              <a:buChar char="•"/>
              <a:tabLst>
                <a:tab pos="990600" algn="l"/>
                <a:tab pos="1079500" algn="l"/>
              </a:tabLst>
            </a:pPr>
            <a:r>
              <a:rPr lang="en-US" sz="1800" dirty="0"/>
              <a:t>De </a:t>
            </a:r>
            <a:r>
              <a:rPr lang="en-US" sz="1800" dirty="0" err="1"/>
              <a:t>adsorción</a:t>
            </a:r>
            <a:r>
              <a:rPr lang="en-US" sz="1800" dirty="0"/>
              <a:t> a </a:t>
            </a:r>
            <a:r>
              <a:rPr lang="en-US" sz="1800" dirty="0" err="1"/>
              <a:t>sílica</a:t>
            </a:r>
            <a:endParaRPr lang="en-US" sz="1800" dirty="0"/>
          </a:p>
          <a:p>
            <a:pPr marL="1074738" lvl="1" indent="-261938">
              <a:lnSpc>
                <a:spcPct val="110000"/>
              </a:lnSpc>
              <a:spcBef>
                <a:spcPts val="1200"/>
              </a:spcBef>
              <a:buClr>
                <a:schemeClr val="tx1"/>
              </a:buClr>
              <a:buFont typeface="Arial" pitchFamily="34" charset="0"/>
              <a:buChar char="•"/>
              <a:tabLst>
                <a:tab pos="990600" algn="l"/>
                <a:tab pos="1079500" algn="l"/>
              </a:tabLst>
            </a:pPr>
            <a:r>
              <a:rPr lang="en-US" sz="1800" dirty="0"/>
              <a:t>De </a:t>
            </a:r>
            <a:r>
              <a:rPr lang="en-US" sz="1800" dirty="0" err="1"/>
              <a:t>filtración</a:t>
            </a:r>
            <a:endParaRPr lang="en-US" sz="2400" dirty="0"/>
          </a:p>
          <a:p>
            <a:pPr marL="539496" indent="-457200">
              <a:lnSpc>
                <a:spcPct val="110000"/>
              </a:lnSpc>
              <a:spcBef>
                <a:spcPts val="1200"/>
              </a:spcBef>
              <a:buSzPct val="115000"/>
              <a:buFont typeface="Arial" pitchFamily="34" charset="0"/>
              <a:buChar char="•"/>
            </a:pPr>
            <a:r>
              <a:rPr lang="en-US" sz="2400" dirty="0" err="1"/>
              <a:t>Sistemas</a:t>
            </a:r>
            <a:r>
              <a:rPr lang="en-US" sz="2400" dirty="0"/>
              <a:t> </a:t>
            </a:r>
            <a:r>
              <a:rPr lang="en-US" sz="2400" dirty="0" err="1"/>
              <a:t>comerciales</a:t>
            </a:r>
            <a:r>
              <a:rPr lang="en-US" sz="2400" dirty="0"/>
              <a:t> </a:t>
            </a:r>
            <a:r>
              <a:rPr lang="en-US" sz="2400" dirty="0" err="1"/>
              <a:t>basados</a:t>
            </a:r>
            <a:r>
              <a:rPr lang="en-US" sz="2400" dirty="0"/>
              <a:t> en </a:t>
            </a:r>
            <a:r>
              <a:rPr lang="en-US" sz="2400" dirty="0" err="1"/>
              <a:t>bolitas</a:t>
            </a:r>
            <a:r>
              <a:rPr lang="en-US" sz="2400" dirty="0"/>
              <a:t> </a:t>
            </a:r>
            <a:r>
              <a:rPr lang="en-US" sz="2400" dirty="0" err="1"/>
              <a:t>magnéticas</a:t>
            </a:r>
            <a:endParaRPr lang="en-US" sz="2400" dirty="0"/>
          </a:p>
          <a:p>
            <a:pPr marL="539496" indent="-457200">
              <a:lnSpc>
                <a:spcPct val="110000"/>
              </a:lnSpc>
              <a:spcBef>
                <a:spcPts val="1200"/>
              </a:spcBef>
              <a:buSzPct val="115000"/>
              <a:buFont typeface="Arial" pitchFamily="34" charset="0"/>
              <a:buChar char="•"/>
            </a:pPr>
            <a:r>
              <a:rPr lang="en-US" sz="2400" dirty="0" err="1"/>
              <a:t>Extracción</a:t>
            </a:r>
            <a:r>
              <a:rPr lang="en-US" sz="2400" dirty="0"/>
              <a:t> de ADN </a:t>
            </a:r>
            <a:r>
              <a:rPr lang="en-US" sz="2400" dirty="0" err="1"/>
              <a:t>desde</a:t>
            </a:r>
            <a:r>
              <a:rPr lang="en-US" sz="2400" dirty="0"/>
              <a:t> un gel de </a:t>
            </a:r>
            <a:r>
              <a:rPr lang="en-US" sz="2400" dirty="0" err="1"/>
              <a:t>agarosa</a:t>
            </a:r>
            <a:endParaRPr lang="en-US" sz="2400" dirty="0"/>
          </a:p>
          <a:p>
            <a:pPr marL="539496" indent="-457200">
              <a:lnSpc>
                <a:spcPct val="110000"/>
              </a:lnSpc>
              <a:spcBef>
                <a:spcPts val="1200"/>
              </a:spcBef>
              <a:buSzPct val="115000"/>
              <a:buFont typeface="Arial" pitchFamily="34" charset="0"/>
              <a:buChar char="•"/>
            </a:pPr>
            <a:r>
              <a:rPr lang="en-US" sz="2400" dirty="0" err="1"/>
              <a:t>Precipitación</a:t>
            </a:r>
            <a:r>
              <a:rPr lang="en-US" sz="2400" dirty="0"/>
              <a:t> </a:t>
            </a:r>
            <a:r>
              <a:rPr lang="en-US" sz="2400" dirty="0" err="1"/>
              <a:t>alcohólica</a:t>
            </a:r>
            <a:r>
              <a:rPr lang="en-US" sz="2400" dirty="0"/>
              <a:t> de ADN </a:t>
            </a:r>
          </a:p>
          <a:p>
            <a:pPr marL="539496" indent="-457200">
              <a:lnSpc>
                <a:spcPct val="110000"/>
              </a:lnSpc>
              <a:spcBef>
                <a:spcPts val="1200"/>
              </a:spcBef>
              <a:buSzPct val="115000"/>
              <a:buFont typeface="Arial" pitchFamily="34" charset="0"/>
              <a:buChar char="•"/>
            </a:pPr>
            <a:endParaRPr lang="en-US" sz="2400" dirty="0"/>
          </a:p>
          <a:p>
            <a:pPr marL="745236" lvl="1" indent="-342900" eaLnBrk="1" hangingPunct="1">
              <a:lnSpc>
                <a:spcPct val="110000"/>
              </a:lnSpc>
              <a:spcBef>
                <a:spcPts val="1200"/>
              </a:spcBef>
              <a:buClr>
                <a:schemeClr val="tx1"/>
              </a:buClr>
              <a:buFont typeface="Arial" pitchFamily="34" charset="0"/>
              <a:buChar char="•"/>
            </a:pPr>
            <a:endParaRPr lang="en-US" sz="1600" dirty="0"/>
          </a:p>
          <a:p>
            <a:pPr marL="539496" indent="-457200">
              <a:lnSpc>
                <a:spcPct val="110000"/>
              </a:lnSpc>
              <a:spcBef>
                <a:spcPts val="1200"/>
              </a:spcBef>
              <a:buClr>
                <a:schemeClr val="tx1"/>
              </a:buClr>
              <a:buFont typeface="Arial" pitchFamily="34" charset="0"/>
              <a:buChar char="•"/>
            </a:pPr>
            <a:endParaRPr lang="en-US" sz="2400" dirty="0"/>
          </a:p>
          <a:p>
            <a:pPr marL="539496" indent="-457200" eaLnBrk="1" hangingPunct="1">
              <a:lnSpc>
                <a:spcPct val="110000"/>
              </a:lnSpc>
              <a:spcBef>
                <a:spcPts val="1200"/>
              </a:spcBef>
              <a:buClr>
                <a:schemeClr val="tx1"/>
              </a:buClr>
              <a:buFont typeface="Arial" pitchFamily="34" charset="0"/>
              <a:buChar char="•"/>
            </a:pPr>
            <a:endParaRPr lang="en-US" sz="2400" dirty="0"/>
          </a:p>
          <a:p>
            <a:pPr marL="539496" indent="-457200" eaLnBrk="1" hangingPunct="1">
              <a:lnSpc>
                <a:spcPct val="110000"/>
              </a:lnSpc>
              <a:spcBef>
                <a:spcPts val="1200"/>
              </a:spcBef>
              <a:buFont typeface="Arial" pitchFamily="34" charset="0"/>
              <a:buChar char="•"/>
            </a:pPr>
            <a:endParaRPr lang="en-US" sz="1800" b="1" dirty="0"/>
          </a:p>
          <a:p>
            <a:pPr marL="425196" indent="-342900" eaLnBrk="1" hangingPunct="1">
              <a:lnSpc>
                <a:spcPct val="110000"/>
              </a:lnSpc>
              <a:spcBef>
                <a:spcPts val="1200"/>
              </a:spcBef>
              <a:buFont typeface="Arial" pitchFamily="34" charset="0"/>
              <a:buChar char="•"/>
            </a:pPr>
            <a:endParaRPr lang="es-ES" sz="1600" b="1" dirty="0"/>
          </a:p>
        </p:txBody>
      </p:sp>
    </p:spTree>
  </p:cSld>
  <p:clrMapOvr>
    <a:masterClrMapping/>
  </p:clrMapOvr>
  <p:transition>
    <p:wipe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6" name="Rectangle 1028"/>
          <p:cNvSpPr>
            <a:spLocks noGrp="1" noChangeArrowheads="1"/>
          </p:cNvSpPr>
          <p:nvPr>
            <p:ph type="title"/>
          </p:nvPr>
        </p:nvSpPr>
        <p:spPr>
          <a:xfrm>
            <a:off x="1143000" y="76200"/>
            <a:ext cx="77724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4000" dirty="0" err="1"/>
              <a:t>Extracción</a:t>
            </a:r>
            <a:r>
              <a:rPr lang="en-US" sz="4000" dirty="0"/>
              <a:t> </a:t>
            </a:r>
            <a:r>
              <a:rPr lang="en-US" sz="4000" dirty="0" err="1"/>
              <a:t>Fenólica</a:t>
            </a:r>
            <a:r>
              <a:rPr lang="en-US" sz="4000" dirty="0"/>
              <a:t> de </a:t>
            </a:r>
            <a:r>
              <a:rPr lang="en-US" sz="4000" dirty="0" err="1"/>
              <a:t>proteínas</a:t>
            </a:r>
            <a:endParaRPr lang="en-US" sz="4000" dirty="0"/>
          </a:p>
        </p:txBody>
      </p:sp>
      <p:graphicFrame>
        <p:nvGraphicFramePr>
          <p:cNvPr id="1026" name="Object 1027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137598628"/>
              </p:ext>
            </p:extLst>
          </p:nvPr>
        </p:nvGraphicFramePr>
        <p:xfrm>
          <a:off x="1114560" y="2362200"/>
          <a:ext cx="7953240" cy="340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" name="Bitmap Image" r:id="rId3" imgW="4563112" imgH="1952898" progId="PBrush">
                  <p:embed/>
                </p:oleObj>
              </mc:Choice>
              <mc:Fallback>
                <p:oleObj name="Bitmap Image" r:id="rId3" imgW="4563112" imgH="1952898" progId="PBrush">
                  <p:embed/>
                  <p:pic>
                    <p:nvPicPr>
                      <p:cNvPr id="0" name="Object 10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4560" y="2362200"/>
                        <a:ext cx="7953240" cy="3403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1030"/>
          <p:cNvGraphicFramePr>
            <a:graphicFrameLocks noGrp="1" noChangeAspect="1"/>
          </p:cNvGraphicFramePr>
          <p:nvPr>
            <p:ph sz="half" idx="2"/>
          </p:nvPr>
        </p:nvGraphicFramePr>
        <p:xfrm>
          <a:off x="7467600" y="1295400"/>
          <a:ext cx="1252709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2" name="Bitmap Image" r:id="rId5" imgW="1905266" imgH="1390844" progId="PBrush">
                  <p:embed/>
                </p:oleObj>
              </mc:Choice>
              <mc:Fallback>
                <p:oleObj name="Bitmap Image" r:id="rId5" imgW="1905266" imgH="1390844" progId="PBrush">
                  <p:embed/>
                  <p:pic>
                    <p:nvPicPr>
                      <p:cNvPr id="0" name="Object 10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7600" y="1295400"/>
                        <a:ext cx="1252709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752599" y="6248400"/>
            <a:ext cx="696770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000" dirty="0" err="1">
                <a:latin typeface="+mn-lt"/>
              </a:rPr>
              <a:t>Agregar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enzima</a:t>
            </a:r>
            <a:r>
              <a:rPr lang="en-US" sz="2000" dirty="0">
                <a:latin typeface="+mn-lt"/>
              </a:rPr>
              <a:t> </a:t>
            </a:r>
            <a:r>
              <a:rPr lang="en-US" sz="2000" u="sng" dirty="0" err="1">
                <a:latin typeface="+mn-lt"/>
              </a:rPr>
              <a:t>RNasa</a:t>
            </a:r>
            <a:r>
              <a:rPr lang="en-US" sz="2000" dirty="0">
                <a:latin typeface="+mn-lt"/>
              </a:rPr>
              <a:t> para </a:t>
            </a:r>
            <a:r>
              <a:rPr lang="en-US" sz="2000" dirty="0" err="1">
                <a:latin typeface="+mn-lt"/>
              </a:rPr>
              <a:t>degradar</a:t>
            </a:r>
            <a:r>
              <a:rPr lang="en-US" sz="2000" dirty="0">
                <a:latin typeface="+mn-lt"/>
              </a:rPr>
              <a:t> el ARN de la </a:t>
            </a:r>
            <a:r>
              <a:rPr lang="en-US" sz="2000" dirty="0" err="1">
                <a:latin typeface="+mn-lt"/>
              </a:rPr>
              <a:t>fase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acuosa</a:t>
            </a:r>
            <a:endParaRPr lang="en-US" sz="2000" dirty="0">
              <a:latin typeface="+mn-lt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177131" y="5816600"/>
            <a:ext cx="770413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000" dirty="0" err="1">
                <a:latin typeface="+mn-lt"/>
              </a:rPr>
              <a:t>Mezclar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suavemente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si</a:t>
            </a:r>
            <a:r>
              <a:rPr lang="en-US" sz="2000" dirty="0">
                <a:latin typeface="+mn-lt"/>
              </a:rPr>
              <a:t> se </a:t>
            </a:r>
            <a:r>
              <a:rPr lang="en-US" sz="2000" dirty="0" err="1">
                <a:latin typeface="+mn-lt"/>
              </a:rPr>
              <a:t>desea</a:t>
            </a:r>
            <a:r>
              <a:rPr lang="en-US" sz="2000" dirty="0">
                <a:latin typeface="+mn-lt"/>
              </a:rPr>
              <a:t> ADN </a:t>
            </a:r>
            <a:r>
              <a:rPr lang="en-US" sz="2000" dirty="0" err="1">
                <a:latin typeface="+mn-lt"/>
              </a:rPr>
              <a:t>genómico</a:t>
            </a:r>
            <a:r>
              <a:rPr lang="en-US" sz="2000" dirty="0">
                <a:latin typeface="+mn-lt"/>
              </a:rPr>
              <a:t> para </a:t>
            </a:r>
            <a:r>
              <a:rPr lang="en-US" sz="2000" dirty="0" err="1">
                <a:latin typeface="+mn-lt"/>
              </a:rPr>
              <a:t>evitar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su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ruptura</a:t>
            </a:r>
            <a:endParaRPr lang="en-US" sz="2000" dirty="0">
              <a:latin typeface="+mn-lt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6705600" y="1143000"/>
            <a:ext cx="7972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s-CL" dirty="0">
                <a:solidFill>
                  <a:prstClr val="black"/>
                </a:solidFill>
                <a:latin typeface="Gill Sans MT"/>
              </a:rPr>
              <a:t>fenol</a:t>
            </a:r>
          </a:p>
        </p:txBody>
      </p:sp>
    </p:spTree>
  </p:cSld>
  <p:clrMapOvr>
    <a:masterClrMapping/>
  </p:clrMapOvr>
  <p:transition>
    <p:wipe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143000" y="228600"/>
            <a:ext cx="7315200" cy="989050"/>
          </a:xfrm>
          <a:prstGeom prst="rect">
            <a:avLst/>
          </a:prstGeom>
        </p:spPr>
        <p:txBody>
          <a:bodyPr/>
          <a:lstStyle/>
          <a:p>
            <a:pPr lvl="0" fontAlgn="auto">
              <a:spcAft>
                <a:spcPts val="0"/>
              </a:spcAft>
              <a:defRPr/>
            </a:pPr>
            <a:r>
              <a:rPr lang="en-US" sz="4000" dirty="0" err="1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ＭＳ Ｐゴシック" charset="0"/>
                <a:cs typeface="+mj-cs"/>
              </a:rPr>
              <a:t>Extracción</a:t>
            </a:r>
            <a:r>
              <a:rPr lang="en-US" sz="4000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ＭＳ Ｐゴシック" charset="0"/>
                <a:cs typeface="+mj-cs"/>
              </a:rPr>
              <a:t> </a:t>
            </a:r>
            <a:r>
              <a:rPr lang="en-US" sz="4000" dirty="0" err="1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ＭＳ Ｐゴシック" charset="0"/>
                <a:cs typeface="+mj-cs"/>
              </a:rPr>
              <a:t>Fenólica</a:t>
            </a:r>
            <a:r>
              <a:rPr lang="en-US" sz="4000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ＭＳ Ｐゴシック" charset="0"/>
                <a:cs typeface="+mj-cs"/>
              </a:rPr>
              <a:t> de </a:t>
            </a:r>
            <a:r>
              <a:rPr lang="en-US" sz="4000" dirty="0" err="1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ＭＳ Ｐゴシック" charset="0"/>
                <a:cs typeface="+mj-cs"/>
              </a:rPr>
              <a:t>proteínas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ＭＳ Ｐゴシック" charset="0"/>
              <a:cs typeface="+mj-cs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1295400" y="1371600"/>
            <a:ext cx="7162800" cy="5029200"/>
          </a:xfrm>
          <a:prstGeom prst="rect">
            <a:avLst/>
          </a:prstGeom>
        </p:spPr>
        <p:txBody>
          <a:bodyPr/>
          <a:lstStyle/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Pros: 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lang="en-US" sz="2800" dirty="0">
                <a:latin typeface="+mn-lt"/>
                <a:ea typeface="+mn-ea"/>
              </a:rPr>
              <a:t>DNA </a:t>
            </a:r>
            <a:r>
              <a:rPr lang="en-US" sz="2800" dirty="0" err="1">
                <a:latin typeface="+mn-lt"/>
                <a:ea typeface="+mn-ea"/>
              </a:rPr>
              <a:t>relativamente</a:t>
            </a:r>
            <a:r>
              <a:rPr lang="en-US" sz="2800" dirty="0">
                <a:latin typeface="+mn-lt"/>
                <a:ea typeface="+mn-ea"/>
              </a:rPr>
              <a:t> </a:t>
            </a:r>
            <a:r>
              <a:rPr lang="en-US" sz="2800" dirty="0" err="1">
                <a:latin typeface="+mn-lt"/>
                <a:ea typeface="+mn-ea"/>
              </a:rPr>
              <a:t>puro</a:t>
            </a:r>
            <a:endParaRPr lang="en-US" sz="2800" dirty="0">
              <a:latin typeface="+mn-lt"/>
              <a:ea typeface="+mn-ea"/>
            </a:endParaRP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DNA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 alto PM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ds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DNA (OK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para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RFLP)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Contras: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Time consuming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Requiere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muchos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cambios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tubos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riesgo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contaminación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Involucra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uso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compuestos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peligrosos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olor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fuerte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requiere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descarte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especial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1219200" y="1600200"/>
            <a:ext cx="7467600" cy="4525963"/>
          </a:xfrm>
          <a:prstGeom prst="rect">
            <a:avLst/>
          </a:prstGeom>
        </p:spPr>
        <p:txBody>
          <a:bodyPr/>
          <a:lstStyle/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lang="es-MX" noProof="0" dirty="0">
                <a:latin typeface="Tahoma" pitchFamily="34" charset="0"/>
                <a:ea typeface="+mn-ea"/>
              </a:rPr>
              <a:t>Utiliza sales </a:t>
            </a:r>
            <a:r>
              <a:rPr kumimoji="0" lang="es-MX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inorgánicas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s-MX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Utiliza reactivos bajos en toxicidad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s-MX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Permite visualizar el ADN.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es-MX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es-MX" b="0" i="0" u="none" strike="noStrike" kern="1200" cap="none" spc="0" normalizeH="0" baseline="0" noProof="0" dirty="0">
                <a:ln>
                  <a:noFill/>
                </a:ln>
                <a:solidFill>
                  <a:srgbClr val="6699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  Desventajas: </a:t>
            </a:r>
            <a:r>
              <a:rPr kumimoji="0" lang="es-MX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Requiere una mayor cantidad de muestra.</a:t>
            </a:r>
            <a:endParaRPr kumimoji="0" lang="es-ES" b="0" i="0" u="none" strike="noStrike" kern="1200" cap="none" spc="0" normalizeH="0" baseline="0" noProof="0" dirty="0">
              <a:ln>
                <a:noFill/>
              </a:ln>
              <a:solidFill>
                <a:srgbClr val="6699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143000" y="228600"/>
            <a:ext cx="80010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39496" marR="0" lvl="0" indent="-45720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Precipitación de proteínas con sales (“salting out”)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4114800"/>
            <a:ext cx="3048000" cy="2337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228600"/>
            <a:ext cx="8001000" cy="1143000"/>
          </a:xfrm>
        </p:spPr>
        <p:txBody>
          <a:bodyPr>
            <a:normAutofit/>
          </a:bodyPr>
          <a:lstStyle/>
          <a:p>
            <a:pPr marL="539496" indent="-457200">
              <a:lnSpc>
                <a:spcPct val="80000"/>
              </a:lnSpc>
            </a:pPr>
            <a:r>
              <a:rPr lang="en-US" sz="4000" dirty="0" err="1"/>
              <a:t>Precipitación</a:t>
            </a:r>
            <a:r>
              <a:rPr lang="en-US" sz="4000" dirty="0"/>
              <a:t> de </a:t>
            </a:r>
            <a:r>
              <a:rPr lang="en-US" sz="4000" dirty="0" err="1"/>
              <a:t>proteínas</a:t>
            </a:r>
            <a:r>
              <a:rPr lang="en-US" sz="4000" dirty="0"/>
              <a:t> con sales (“salting out”)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1524000"/>
            <a:ext cx="7772400" cy="5105400"/>
          </a:xfrm>
        </p:spPr>
        <p:txBody>
          <a:bodyPr>
            <a:noAutofit/>
          </a:bodyPr>
          <a:lstStyle/>
          <a:p>
            <a:pPr marL="533400" indent="-533400" eaLnBrk="1" hangingPunct="1">
              <a:buFont typeface="Times" charset="0"/>
              <a:buAutoNum type="arabicPeriod"/>
              <a:defRPr/>
            </a:pPr>
            <a:r>
              <a:rPr lang="en-US" sz="2000" dirty="0">
                <a:ea typeface="ＭＳ Ｐゴシック" charset="0"/>
              </a:rPr>
              <a:t>Cell Lysis Buffer - </a:t>
            </a:r>
            <a:r>
              <a:rPr lang="en-US" sz="2000" dirty="0" err="1">
                <a:ea typeface="ＭＳ Ｐゴシック" charset="0"/>
              </a:rPr>
              <a:t>lyse</a:t>
            </a:r>
            <a:r>
              <a:rPr lang="en-US" sz="2000" dirty="0">
                <a:ea typeface="ＭＳ Ｐゴシック" charset="0"/>
              </a:rPr>
              <a:t> cell membrane, nuclei are intact, pellet nuclei.</a:t>
            </a:r>
          </a:p>
          <a:p>
            <a:pPr marL="533400" indent="-533400" eaLnBrk="1" hangingPunct="1">
              <a:buFont typeface="Times" charset="0"/>
              <a:buAutoNum type="arabicPeriod"/>
              <a:defRPr/>
            </a:pPr>
            <a:r>
              <a:rPr lang="en-US" sz="2000" dirty="0" err="1">
                <a:ea typeface="ＭＳ Ｐゴシック" charset="0"/>
              </a:rPr>
              <a:t>Resuspend</a:t>
            </a:r>
            <a:r>
              <a:rPr lang="en-US" sz="2000" dirty="0">
                <a:ea typeface="ＭＳ Ｐゴシック" charset="0"/>
              </a:rPr>
              <a:t> nuclei in Protein Lysis Buffer containing a high concentration of </a:t>
            </a:r>
            <a:r>
              <a:rPr lang="en-US" sz="2000" dirty="0" err="1">
                <a:ea typeface="ＭＳ Ｐゴシック" charset="0"/>
              </a:rPr>
              <a:t>Proteinase</a:t>
            </a:r>
            <a:r>
              <a:rPr lang="en-US" sz="2000" dirty="0">
                <a:ea typeface="ＭＳ Ｐゴシック" charset="0"/>
              </a:rPr>
              <a:t> K. </a:t>
            </a:r>
          </a:p>
          <a:p>
            <a:pPr marL="533400" indent="-533400" eaLnBrk="1" hangingPunct="1">
              <a:buFont typeface="Times" charset="0"/>
              <a:buAutoNum type="arabicPeriod"/>
              <a:defRPr/>
            </a:pPr>
            <a:r>
              <a:rPr lang="en-US" sz="2000" dirty="0" err="1">
                <a:ea typeface="ＭＳ Ｐゴシック" charset="0"/>
              </a:rPr>
              <a:t>Lyse</a:t>
            </a:r>
            <a:r>
              <a:rPr lang="en-US" sz="2000" dirty="0">
                <a:ea typeface="ＭＳ Ｐゴシック" charset="0"/>
              </a:rPr>
              <a:t> nuclear membrane and digest protein at 65 °C for 2 hours. Temperature helps denature proteins,  and </a:t>
            </a:r>
            <a:r>
              <a:rPr lang="en-US" sz="2000" dirty="0" err="1">
                <a:ea typeface="ＭＳ Ｐゴシック" charset="0"/>
              </a:rPr>
              <a:t>Proteinase</a:t>
            </a:r>
            <a:r>
              <a:rPr lang="en-US" sz="2000" dirty="0">
                <a:ea typeface="ＭＳ Ｐゴシック" charset="0"/>
              </a:rPr>
              <a:t> K auto digests</a:t>
            </a:r>
          </a:p>
          <a:p>
            <a:pPr marL="533400" indent="-533400" eaLnBrk="1" hangingPunct="1">
              <a:buFont typeface="Times" charset="0"/>
              <a:buAutoNum type="arabicPeriod"/>
              <a:defRPr/>
            </a:pPr>
            <a:r>
              <a:rPr lang="en-US" sz="2000" dirty="0">
                <a:ea typeface="ＭＳ Ｐゴシック" charset="0"/>
              </a:rPr>
              <a:t>To remove </a:t>
            </a:r>
            <a:r>
              <a:rPr lang="en-US" sz="2000" dirty="0" err="1">
                <a:ea typeface="ＭＳ Ｐゴシック" charset="0"/>
              </a:rPr>
              <a:t>proteinaceous</a:t>
            </a:r>
            <a:r>
              <a:rPr lang="en-US" sz="2000" dirty="0">
                <a:ea typeface="ＭＳ Ｐゴシック" charset="0"/>
              </a:rPr>
              <a:t> material,  </a:t>
            </a:r>
            <a:r>
              <a:rPr lang="en-US" sz="2000" dirty="0" err="1">
                <a:solidFill>
                  <a:srgbClr val="FF0000"/>
                </a:solidFill>
                <a:ea typeface="ＭＳ Ｐゴシック" charset="0"/>
              </a:rPr>
              <a:t>LiCl</a:t>
            </a:r>
            <a:r>
              <a:rPr lang="en-US" sz="2000" dirty="0">
                <a:solidFill>
                  <a:srgbClr val="FF0000"/>
                </a:solidFill>
                <a:ea typeface="ＭＳ Ｐゴシック" charset="0"/>
              </a:rPr>
              <a:t> is added to a final concentration of 2.5 M, and incubated on ice</a:t>
            </a:r>
            <a:r>
              <a:rPr lang="en-US" sz="2000" dirty="0">
                <a:ea typeface="ＭＳ Ｐゴシック" charset="0"/>
              </a:rPr>
              <a:t>.  Proteins precipitate out and are </a:t>
            </a:r>
            <a:r>
              <a:rPr lang="en-US" sz="2000" dirty="0" err="1">
                <a:ea typeface="ＭＳ Ｐゴシック" charset="0"/>
              </a:rPr>
              <a:t>pelleted</a:t>
            </a:r>
            <a:r>
              <a:rPr lang="en-US" sz="2000" dirty="0">
                <a:ea typeface="ＭＳ Ｐゴシック" charset="0"/>
              </a:rPr>
              <a:t> by centrifugation. </a:t>
            </a:r>
          </a:p>
          <a:p>
            <a:pPr marL="533400" indent="-533400">
              <a:buFont typeface="+mj-lt"/>
              <a:buAutoNum type="arabicPeriod"/>
              <a:defRPr/>
            </a:pPr>
            <a:r>
              <a:rPr lang="en-US" sz="2000" dirty="0">
                <a:ea typeface="ＭＳ Ｐゴシック" charset="0"/>
              </a:rPr>
              <a:t>DNA remains in solution. Transfer supernatant to a new tube, care must be taken not to take any of protein pellet.</a:t>
            </a:r>
          </a:p>
          <a:p>
            <a:pPr marL="533400" indent="-533400">
              <a:buFont typeface="+mj-lt"/>
              <a:buAutoNum type="arabicPeriod"/>
              <a:defRPr/>
            </a:pPr>
            <a:r>
              <a:rPr lang="en-US" sz="2000" dirty="0">
                <a:ea typeface="ＭＳ Ｐゴシック" charset="0"/>
              </a:rPr>
              <a:t>DNA is precipitated by the addition of room temperature </a:t>
            </a:r>
            <a:r>
              <a:rPr lang="en-US" sz="2000" dirty="0" err="1">
                <a:ea typeface="ＭＳ Ｐゴシック" charset="0"/>
              </a:rPr>
              <a:t>isopropanol</a:t>
            </a:r>
            <a:r>
              <a:rPr lang="en-US" sz="2000" dirty="0">
                <a:ea typeface="ＭＳ Ｐゴシック" charset="0"/>
              </a:rPr>
              <a:t>.  </a:t>
            </a:r>
            <a:r>
              <a:rPr lang="en-US" sz="2000" dirty="0" err="1">
                <a:ea typeface="ＭＳ Ｐゴシック" charset="0"/>
              </a:rPr>
              <a:t>LiCl</a:t>
            </a:r>
            <a:r>
              <a:rPr lang="en-US" sz="2000" dirty="0">
                <a:ea typeface="ＭＳ Ｐゴシック" charset="0"/>
              </a:rPr>
              <a:t> will not precipitate with DNA.</a:t>
            </a:r>
          </a:p>
          <a:p>
            <a:pPr marL="533400" indent="-533400">
              <a:buFont typeface="+mj-lt"/>
              <a:buAutoNum type="arabicPeriod"/>
              <a:defRPr/>
            </a:pPr>
            <a:r>
              <a:rPr lang="en-US" sz="2000" dirty="0">
                <a:ea typeface="ＭＳ Ｐゴシック" charset="0"/>
              </a:rPr>
              <a:t>Precipitated DNA is washed with 70% ethanol, dried under vacuum and </a:t>
            </a:r>
            <a:r>
              <a:rPr lang="en-US" sz="2000" dirty="0" err="1">
                <a:ea typeface="ＭＳ Ｐゴシック" charset="0"/>
              </a:rPr>
              <a:t>resuspended</a:t>
            </a:r>
            <a:r>
              <a:rPr lang="en-US" sz="2000" dirty="0">
                <a:ea typeface="ＭＳ Ｐゴシック" charset="0"/>
              </a:rPr>
              <a:t> in TE buffer. 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143000" y="1600200"/>
            <a:ext cx="7848600" cy="4800600"/>
          </a:xfrm>
          <a:prstGeom prst="rect">
            <a:avLst/>
          </a:prstGeom>
          <a:solidFill>
            <a:srgbClr val="FFE4C9"/>
          </a:solidFill>
        </p:spPr>
        <p:txBody>
          <a:bodyPr>
            <a:normAutofit/>
          </a:bodyPr>
          <a:lstStyle/>
          <a:p>
            <a:pPr marL="609600" marR="0" lvl="0" indent="-609600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es-MX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                   </a:t>
            </a: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None/>
              <a:tabLst/>
              <a:defRPr/>
            </a:pPr>
            <a:endParaRPr lang="es-MX" sz="3200" dirty="0">
              <a:latin typeface="Tahoma" pitchFamily="34" charset="0"/>
              <a:ea typeface="+mn-ea"/>
            </a:endParaRP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es-MX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			1. Lisis Celular</a:t>
            </a: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es-MX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                   	2. Extracción</a:t>
            </a: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es-MX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                   	3. Precipitación</a:t>
            </a: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es-MX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                  	4. </a:t>
            </a:r>
            <a:r>
              <a:rPr kumimoji="0" lang="es-MX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Resuspensión</a:t>
            </a:r>
            <a:endParaRPr kumimoji="0" lang="es-MX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609600" marR="0" lvl="0" indent="-60960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219200" y="1557497"/>
            <a:ext cx="3048000" cy="715187"/>
          </a:xfrm>
        </p:spPr>
        <p:txBody>
          <a:bodyPr/>
          <a:lstStyle/>
          <a:p>
            <a:pPr eaLnBrk="1" hangingPunct="1">
              <a:defRPr/>
            </a:pPr>
            <a:r>
              <a:rPr lang="es-MX" sz="2400" b="0" dirty="0">
                <a:solidFill>
                  <a:srgbClr val="FF9900"/>
                </a:solidFill>
                <a:latin typeface="Tahoma" pitchFamily="34" charset="0"/>
              </a:rPr>
              <a:t>LISIS CELULAR</a:t>
            </a:r>
            <a:endParaRPr lang="es-ES" sz="2400" b="0" dirty="0">
              <a:solidFill>
                <a:srgbClr val="FF9900"/>
              </a:solidFill>
              <a:latin typeface="Tahoma" pitchFamily="34" charset="0"/>
            </a:endParaRPr>
          </a:p>
        </p:txBody>
      </p:sp>
      <p:sp>
        <p:nvSpPr>
          <p:cNvPr id="223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2273459"/>
            <a:ext cx="4495800" cy="2831941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s-MX" sz="1600" dirty="0">
                <a:latin typeface="Tahoma" pitchFamily="34" charset="0"/>
              </a:rPr>
              <a:t>Buffer de lisis I: (</a:t>
            </a:r>
            <a:r>
              <a:rPr lang="es-MX" sz="1600" dirty="0">
                <a:solidFill>
                  <a:srgbClr val="669900"/>
                </a:solidFill>
                <a:latin typeface="Tahoma" pitchFamily="34" charset="0"/>
              </a:rPr>
              <a:t>lisis glóbulos rojos</a:t>
            </a:r>
            <a:r>
              <a:rPr lang="es-MX" sz="1600" dirty="0">
                <a:latin typeface="Tahoma" pitchFamily="34" charset="0"/>
              </a:rPr>
              <a:t>).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s-MX" sz="1600" dirty="0">
                <a:latin typeface="Tahoma" pitchFamily="34" charset="0"/>
              </a:rPr>
              <a:t>-  </a:t>
            </a:r>
            <a:r>
              <a:rPr lang="es-MX" sz="1600" dirty="0" err="1">
                <a:latin typeface="Tahoma" pitchFamily="34" charset="0"/>
              </a:rPr>
              <a:t>Sucrosa</a:t>
            </a:r>
            <a:endParaRPr lang="es-MX" sz="1600" dirty="0">
              <a:latin typeface="Tahoma" pitchFamily="34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es-MX" sz="1600" dirty="0">
                <a:latin typeface="Tahoma" pitchFamily="34" charset="0"/>
              </a:rPr>
              <a:t>-  MgCl2 1M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s-MX" sz="1600" dirty="0">
                <a:latin typeface="Tahoma" pitchFamily="34" charset="0"/>
              </a:rPr>
              <a:t>-  </a:t>
            </a:r>
            <a:r>
              <a:rPr lang="es-MX" sz="1600" dirty="0" err="1">
                <a:latin typeface="Tahoma" pitchFamily="34" charset="0"/>
              </a:rPr>
              <a:t>Triton</a:t>
            </a:r>
            <a:r>
              <a:rPr lang="es-MX" sz="1600" dirty="0">
                <a:latin typeface="Tahoma" pitchFamily="34" charset="0"/>
              </a:rPr>
              <a:t> x 100</a:t>
            </a:r>
          </a:p>
          <a:p>
            <a:pPr eaLnBrk="1" hangingPunct="1">
              <a:defRPr/>
            </a:pPr>
            <a:r>
              <a:rPr lang="es-MX" sz="1600" dirty="0">
                <a:latin typeface="Tahoma" pitchFamily="34" charset="0"/>
              </a:rPr>
              <a:t>Buffer de lisis II: (</a:t>
            </a:r>
            <a:r>
              <a:rPr lang="es-MX" sz="1600" dirty="0">
                <a:solidFill>
                  <a:srgbClr val="669900"/>
                </a:solidFill>
                <a:latin typeface="Tahoma" pitchFamily="34" charset="0"/>
              </a:rPr>
              <a:t>lisis glóbulos blancos)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s-MX" sz="1600" dirty="0">
                <a:latin typeface="Tahoma" pitchFamily="34" charset="0"/>
              </a:rPr>
              <a:t>   EDTA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s-MX" sz="1600" dirty="0">
                <a:latin typeface="Tahoma" pitchFamily="34" charset="0"/>
              </a:rPr>
              <a:t>   </a:t>
            </a:r>
            <a:r>
              <a:rPr lang="es-MX" sz="1600" dirty="0" err="1">
                <a:latin typeface="Tahoma" pitchFamily="34" charset="0"/>
              </a:rPr>
              <a:t>NaCl</a:t>
            </a:r>
            <a:endParaRPr lang="es-ES" sz="1600" dirty="0">
              <a:latin typeface="Tahoma" pitchFamily="34" charset="0"/>
            </a:endParaRPr>
          </a:p>
        </p:txBody>
      </p:sp>
      <p:sp>
        <p:nvSpPr>
          <p:cNvPr id="11" name="Rectangle 2"/>
          <p:cNvSpPr txBox="1">
            <a:spLocks noRot="1" noChangeArrowheads="1"/>
          </p:cNvSpPr>
          <p:nvPr/>
        </p:nvSpPr>
        <p:spPr>
          <a:xfrm>
            <a:off x="5715000" y="1447800"/>
            <a:ext cx="2012830" cy="894342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b="0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itchFamily="34" charset="0"/>
                <a:ea typeface="+mj-ea"/>
                <a:cs typeface="+mj-cs"/>
              </a:rPr>
              <a:t>EXTRACCION</a:t>
            </a:r>
            <a:endParaRPr kumimoji="0" lang="es-ES" b="0" i="0" u="none" strike="noStrike" kern="1200" cap="none" spc="0" normalizeH="0" baseline="0" noProof="0" dirty="0">
              <a:ln>
                <a:noFill/>
              </a:ln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ahoma" pitchFamily="34" charset="0"/>
              <a:ea typeface="+mj-ea"/>
              <a:cs typeface="+mj-cs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5334000" y="2362200"/>
            <a:ext cx="3810000" cy="103193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s-MX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SDS 10%: despolariza las </a:t>
            </a:r>
            <a:r>
              <a:rPr kumimoji="0" lang="es-MX" sz="1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proteinas</a:t>
            </a:r>
            <a:endParaRPr kumimoji="0" lang="es-MX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s-MX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Perclorato de sodio 5M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s-MX" sz="1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NaCl</a:t>
            </a:r>
            <a:r>
              <a:rPr kumimoji="0" lang="es-MX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6M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es-E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3" name="Rectangle 2"/>
          <p:cNvSpPr txBox="1">
            <a:spLocks noRot="1" noChangeArrowheads="1"/>
          </p:cNvSpPr>
          <p:nvPr/>
        </p:nvSpPr>
        <p:spPr>
          <a:xfrm>
            <a:off x="1295400" y="4648200"/>
            <a:ext cx="2743200" cy="1020762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0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itchFamily="34" charset="0"/>
                <a:ea typeface="+mj-ea"/>
                <a:cs typeface="+mj-cs"/>
              </a:rPr>
              <a:t>PRECIPITACION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ahoma" pitchFamily="34" charset="0"/>
              <a:ea typeface="+mj-ea"/>
              <a:cs typeface="+mj-cs"/>
            </a:endParaRP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1295400" y="5440362"/>
            <a:ext cx="3429000" cy="103663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s-MX" sz="1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Isopropanol</a:t>
            </a:r>
            <a:r>
              <a:rPr kumimoji="0" lang="es-MX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ó Etanol absoluto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s-MX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Etanol al 70% lava el exceso de sales.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None/>
              <a:tabLst/>
              <a:defRPr/>
            </a:pPr>
            <a:endParaRPr kumimoji="0" lang="es-MX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es-E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5" name="Rectangle 2"/>
          <p:cNvSpPr txBox="1">
            <a:spLocks noRot="1" noChangeArrowheads="1"/>
          </p:cNvSpPr>
          <p:nvPr/>
        </p:nvSpPr>
        <p:spPr>
          <a:xfrm>
            <a:off x="5791200" y="4572000"/>
            <a:ext cx="23622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b="0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itchFamily="34" charset="0"/>
                <a:ea typeface="+mj-ea"/>
                <a:cs typeface="+mj-cs"/>
              </a:rPr>
              <a:t>RESUSPENSION</a:t>
            </a:r>
            <a:endParaRPr kumimoji="0" lang="es-ES" b="0" i="0" u="none" strike="noStrike" kern="1200" cap="none" spc="0" normalizeH="0" baseline="0" noProof="0" dirty="0">
              <a:ln>
                <a:noFill/>
              </a:ln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ahoma" pitchFamily="34" charset="0"/>
              <a:ea typeface="+mj-ea"/>
              <a:cs typeface="+mj-cs"/>
            </a:endParaRPr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>
          <a:xfrm>
            <a:off x="5430430" y="5462798"/>
            <a:ext cx="3865970" cy="109040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s-MX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Buffer T. E. ( Tris EDTA) 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s-MX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agua</a:t>
            </a:r>
            <a:endParaRPr kumimoji="0" lang="es-E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7" name="Rectangle 2"/>
          <p:cNvSpPr txBox="1">
            <a:spLocks noChangeArrowheads="1"/>
          </p:cNvSpPr>
          <p:nvPr/>
        </p:nvSpPr>
        <p:spPr>
          <a:xfrm>
            <a:off x="1143000" y="228600"/>
            <a:ext cx="80010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539496" marR="0" lvl="0" indent="-45720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Precipitación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de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proteínas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con sales (“salting out”)</a:t>
            </a:r>
          </a:p>
        </p:txBody>
      </p:sp>
    </p:spTree>
  </p:cSld>
  <p:clrMapOvr>
    <a:masterClrMapping/>
  </p:clrMapOvr>
  <p:transition>
    <p:wipe dir="r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0" y="0"/>
            <a:ext cx="1066800" cy="6858000"/>
            <a:chOff x="912" y="0"/>
            <a:chExt cx="720" cy="4152"/>
          </a:xfrm>
        </p:grpSpPr>
        <p:pic>
          <p:nvPicPr>
            <p:cNvPr id="37894" name="Picture 5" descr="dna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912" y="0"/>
              <a:ext cx="720" cy="9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895" name="Picture 6" descr="dna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912" y="624"/>
              <a:ext cx="720" cy="10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896" name="Picture 7" descr="dna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912" y="1440"/>
              <a:ext cx="720" cy="10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897" name="Picture 8" descr="dna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912" y="2304"/>
              <a:ext cx="720" cy="10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898" name="Picture 9" descr="dna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912" y="3072"/>
              <a:ext cx="720" cy="10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7893" name="Picture 13" descr="a02fig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1447800"/>
            <a:ext cx="7848600" cy="498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1143000" y="228600"/>
            <a:ext cx="80010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539496" marR="0" lvl="0" indent="-45720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Precipitación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de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proteínas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con sales (“salting out”)</a:t>
            </a:r>
          </a:p>
        </p:txBody>
      </p:sp>
    </p:spTree>
  </p:cSld>
  <p:clrMapOvr>
    <a:masterClrMapping/>
  </p:clrMapOvr>
  <p:transition>
    <p:wipe dir="r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368425" y="228600"/>
            <a:ext cx="6480175" cy="1143000"/>
          </a:xfrm>
        </p:spPr>
        <p:txBody>
          <a:bodyPr/>
          <a:lstStyle/>
          <a:p>
            <a:r>
              <a:rPr lang="en-US" dirty="0"/>
              <a:t>Inorganic Isolation Methods</a:t>
            </a:r>
          </a:p>
        </p:txBody>
      </p:sp>
      <p:sp>
        <p:nvSpPr>
          <p:cNvPr id="14339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1143000" y="1371600"/>
            <a:ext cx="7620000" cy="2590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Also called “salting out”.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Uses low pH and high salt condition to selectively precipitate proteins.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DNA is left in solution (picture on far left).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Precipitate out DNA with </a:t>
            </a:r>
            <a:r>
              <a:rPr lang="en-US" sz="2400" dirty="0" err="1"/>
              <a:t>isoproproanol</a:t>
            </a:r>
            <a:r>
              <a:rPr lang="en-US" sz="2400" dirty="0"/>
              <a:t> (middle and right side pictures).</a:t>
            </a:r>
          </a:p>
        </p:txBody>
      </p:sp>
      <p:pic>
        <p:nvPicPr>
          <p:cNvPr id="14346" name="Picture 10" descr="mdfund_unit6DNAprecipitation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676399" y="3885247"/>
            <a:ext cx="2451101" cy="2644141"/>
          </a:xfrm>
          <a:noFill/>
          <a:ln/>
        </p:spPr>
      </p:pic>
      <p:pic>
        <p:nvPicPr>
          <p:cNvPr id="1434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3726180"/>
            <a:ext cx="3810000" cy="2865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219200" y="228600"/>
            <a:ext cx="5794375" cy="1143000"/>
          </a:xfrm>
        </p:spPr>
        <p:txBody>
          <a:bodyPr/>
          <a:lstStyle/>
          <a:p>
            <a:r>
              <a:rPr lang="en-US"/>
              <a:t>Solid Phase Isolation</a:t>
            </a:r>
          </a:p>
        </p:txBody>
      </p:sp>
      <p:sp>
        <p:nvSpPr>
          <p:cNvPr id="16387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1219200" y="1447800"/>
            <a:ext cx="5794375" cy="217328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More rapid and effective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Use solid matrix to bind the DNA.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Wash away contaminants.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Elute DNA from column</a:t>
            </a:r>
          </a:p>
        </p:txBody>
      </p:sp>
      <p:pic>
        <p:nvPicPr>
          <p:cNvPr id="16390" name="Picture 6" descr="column ppt of dna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04800" y="3393145"/>
            <a:ext cx="8534400" cy="3237186"/>
          </a:xfrm>
          <a:noFill/>
          <a:ln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5"/>
          <p:cNvSpPr>
            <a:spLocks noGrp="1" noRot="1" noChangeArrowheads="1"/>
          </p:cNvSpPr>
          <p:nvPr>
            <p:ph type="title"/>
          </p:nvPr>
        </p:nvSpPr>
        <p:spPr>
          <a:xfrm>
            <a:off x="1292225" y="228600"/>
            <a:ext cx="6099175" cy="1143000"/>
          </a:xfrm>
        </p:spPr>
        <p:txBody>
          <a:bodyPr/>
          <a:lstStyle/>
          <a:p>
            <a:r>
              <a:rPr lang="en-US"/>
              <a:t>Solid Phase Isolation</a:t>
            </a:r>
          </a:p>
        </p:txBody>
      </p:sp>
      <p:sp>
        <p:nvSpPr>
          <p:cNvPr id="10246" name="Rectangle 6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1292225" y="1371600"/>
            <a:ext cx="6099175" cy="2133600"/>
          </a:xfrm>
        </p:spPr>
        <p:txBody>
          <a:bodyPr/>
          <a:lstStyle/>
          <a:p>
            <a:r>
              <a:rPr lang="en-US" sz="2800"/>
              <a:t>The diagram below explains the attractive properties of solid phase for DNA and RNA.</a:t>
            </a:r>
          </a:p>
        </p:txBody>
      </p:sp>
      <p:pic>
        <p:nvPicPr>
          <p:cNvPr id="10244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68870" y="3530600"/>
            <a:ext cx="8746530" cy="279400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028700" y="152400"/>
            <a:ext cx="80010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s-ES_tradnl" sz="4000" dirty="0"/>
              <a:t>Es Importante Diferenciar dos Conceptos</a:t>
            </a:r>
            <a:endParaRPr lang="es-ES" sz="4000" dirty="0"/>
          </a:p>
        </p:txBody>
      </p:sp>
      <p:sp>
        <p:nvSpPr>
          <p:cNvPr id="8195" name="Rectangle 1027"/>
          <p:cNvSpPr>
            <a:spLocks noGrp="1" noChangeArrowheads="1"/>
          </p:cNvSpPr>
          <p:nvPr>
            <p:ph idx="1"/>
          </p:nvPr>
        </p:nvSpPr>
        <p:spPr>
          <a:xfrm>
            <a:off x="1143000" y="1524000"/>
            <a:ext cx="7772400" cy="50292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110000"/>
              </a:lnSpc>
            </a:pPr>
            <a:r>
              <a:rPr lang="es-ES_tradnl" sz="2800" b="1" dirty="0">
                <a:solidFill>
                  <a:schemeClr val="accent3"/>
                </a:solidFill>
              </a:rPr>
              <a:t>Extracción</a:t>
            </a:r>
            <a:r>
              <a:rPr lang="es-ES_tradnl" sz="2800" dirty="0"/>
              <a:t>: sacar los componentes desde un compartimento celular:</a:t>
            </a:r>
          </a:p>
          <a:p>
            <a:pPr lvl="1" eaLnBrk="1" hangingPunct="1">
              <a:lnSpc>
                <a:spcPct val="110000"/>
              </a:lnSpc>
              <a:spcBef>
                <a:spcPts val="600"/>
              </a:spcBef>
            </a:pPr>
            <a:r>
              <a:rPr lang="es-ES_tradnl" sz="2400" dirty="0"/>
              <a:t>Lisis de las células que contienen a los AN</a:t>
            </a:r>
          </a:p>
          <a:p>
            <a:pPr lvl="1" eaLnBrk="1" hangingPunct="1">
              <a:lnSpc>
                <a:spcPct val="110000"/>
              </a:lnSpc>
              <a:spcBef>
                <a:spcPts val="600"/>
              </a:spcBef>
            </a:pPr>
            <a:r>
              <a:rPr lang="es-ES_tradnl" sz="2400" dirty="0"/>
              <a:t>Inactivación de nucleasas</a:t>
            </a:r>
          </a:p>
          <a:p>
            <a:pPr lvl="1" eaLnBrk="1" hangingPunct="1">
              <a:lnSpc>
                <a:spcPct val="110000"/>
              </a:lnSpc>
              <a:spcBef>
                <a:spcPts val="600"/>
              </a:spcBef>
            </a:pPr>
            <a:r>
              <a:rPr lang="es-ES_tradnl" sz="2400" dirty="0"/>
              <a:t>Clarificación:  separación de los AN de los restos celulares (</a:t>
            </a:r>
            <a:r>
              <a:rPr lang="es-ES_tradnl" sz="2400" i="1" dirty="0" err="1"/>
              <a:t>debris</a:t>
            </a:r>
            <a:r>
              <a:rPr lang="es-ES_tradnl" sz="2400" dirty="0"/>
              <a:t>). </a:t>
            </a:r>
          </a:p>
          <a:p>
            <a:pPr eaLnBrk="1" hangingPunct="1">
              <a:lnSpc>
                <a:spcPct val="110000"/>
              </a:lnSpc>
              <a:spcBef>
                <a:spcPts val="1200"/>
              </a:spcBef>
            </a:pPr>
            <a:r>
              <a:rPr lang="es-ES_tradnl" sz="2800" b="1" dirty="0">
                <a:solidFill>
                  <a:schemeClr val="accent3"/>
                </a:solidFill>
              </a:rPr>
              <a:t>Purificación</a:t>
            </a:r>
            <a:r>
              <a:rPr lang="es-ES_tradnl" sz="2800" dirty="0">
                <a:solidFill>
                  <a:schemeClr val="accent3"/>
                </a:solidFill>
              </a:rPr>
              <a:t>:</a:t>
            </a:r>
            <a:r>
              <a:rPr lang="es-ES_tradnl" sz="2800" dirty="0"/>
              <a:t> Separación de AN:</a:t>
            </a:r>
          </a:p>
          <a:p>
            <a:pPr lvl="1" eaLnBrk="1" hangingPunct="1">
              <a:lnSpc>
                <a:spcPct val="110000"/>
              </a:lnSpc>
              <a:spcBef>
                <a:spcPts val="600"/>
              </a:spcBef>
            </a:pPr>
            <a:r>
              <a:rPr lang="es-ES_tradnl" sz="2400" dirty="0"/>
              <a:t>de proteínas solubles </a:t>
            </a:r>
          </a:p>
          <a:p>
            <a:pPr lvl="1" eaLnBrk="1" hangingPunct="1">
              <a:lnSpc>
                <a:spcPct val="110000"/>
              </a:lnSpc>
              <a:spcBef>
                <a:spcPts val="600"/>
              </a:spcBef>
            </a:pPr>
            <a:r>
              <a:rPr lang="es-ES_tradnl" sz="2400" dirty="0"/>
              <a:t>de otros AN no deseados</a:t>
            </a:r>
          </a:p>
          <a:p>
            <a:pPr lvl="1" eaLnBrk="1" hangingPunct="1">
              <a:lnSpc>
                <a:spcPct val="110000"/>
              </a:lnSpc>
              <a:spcBef>
                <a:spcPts val="600"/>
              </a:spcBef>
            </a:pPr>
            <a:r>
              <a:rPr lang="es-ES_tradnl" sz="2400" dirty="0"/>
              <a:t>de Lípidos, carbohidratos</a:t>
            </a:r>
          </a:p>
          <a:p>
            <a:pPr lvl="1" eaLnBrk="1" hangingPunct="1">
              <a:lnSpc>
                <a:spcPct val="110000"/>
              </a:lnSpc>
              <a:spcBef>
                <a:spcPts val="600"/>
              </a:spcBef>
            </a:pPr>
            <a:r>
              <a:rPr lang="es-ES_tradnl" sz="2400" dirty="0"/>
              <a:t>de sales y otros compuestos orgánicos  </a:t>
            </a:r>
            <a:endParaRPr lang="es-ES" sz="2400" dirty="0"/>
          </a:p>
        </p:txBody>
      </p:sp>
    </p:spTree>
  </p:cSld>
  <p:clrMapOvr>
    <a:masterClrMapping/>
  </p:clrMapOvr>
  <p:transition>
    <p:wipe dir="r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47625"/>
            <a:ext cx="8153400" cy="942975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s-ES_tradnl" sz="3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Cromatografía de intercambio </a:t>
            </a:r>
            <a:r>
              <a:rPr lang="es-ES_tradnl" sz="36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aniónico</a:t>
            </a:r>
            <a:endParaRPr lang="es-ES" sz="36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741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101804"/>
            <a:ext cx="7210425" cy="3801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CuadroTexto"/>
          <p:cNvSpPr txBox="1"/>
          <p:nvPr/>
        </p:nvSpPr>
        <p:spPr>
          <a:xfrm>
            <a:off x="1295400" y="3616404"/>
            <a:ext cx="4495800" cy="144655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AR" sz="2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DEAE (</a:t>
            </a:r>
            <a:r>
              <a:rPr lang="es-AR" sz="2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dietilamino</a:t>
            </a:r>
            <a:r>
              <a:rPr lang="es-AR" sz="2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etanol): </a:t>
            </a:r>
            <a:r>
              <a:rPr lang="es-AR" sz="22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carga positiva</a:t>
            </a:r>
          </a:p>
          <a:p>
            <a:pPr algn="ctr"/>
            <a:r>
              <a:rPr lang="es-AR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unido a una matriz de celulosa, </a:t>
            </a:r>
            <a:r>
              <a:rPr lang="es-AR" sz="2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sepharosa</a:t>
            </a:r>
            <a:r>
              <a:rPr lang="es-AR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s-AR" sz="2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etc</a:t>
            </a:r>
            <a:endParaRPr lang="es-AR" sz="2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6019800" y="4149804"/>
            <a:ext cx="2743200" cy="110799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AR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Estructura química del ADN:</a:t>
            </a:r>
          </a:p>
          <a:p>
            <a:pPr algn="ctr"/>
            <a:r>
              <a:rPr lang="es-AR" sz="22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carga negativa</a:t>
            </a: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371600" y="5562600"/>
            <a:ext cx="73914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Presente</a:t>
            </a:r>
            <a:r>
              <a:rPr lang="en-US" dirty="0">
                <a:latin typeface="Segoe UI" pitchFamily="34" charset="0"/>
                <a:ea typeface="Segoe UI" pitchFamily="34" charset="0"/>
                <a:cs typeface="Segoe UI" pitchFamily="34" charset="0"/>
              </a:rPr>
              <a:t> en </a:t>
            </a:r>
            <a:r>
              <a:rPr lang="en-US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algunos</a:t>
            </a:r>
            <a:r>
              <a:rPr lang="en-US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sistemas</a:t>
            </a:r>
            <a:r>
              <a:rPr lang="en-US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comerciales</a:t>
            </a:r>
            <a:r>
              <a:rPr lang="en-US" dirty="0">
                <a:latin typeface="Segoe UI" pitchFamily="34" charset="0"/>
                <a:ea typeface="Segoe UI" pitchFamily="34" charset="0"/>
                <a:cs typeface="Segoe UI" pitchFamily="34" charset="0"/>
              </a:rPr>
              <a:t>: </a:t>
            </a:r>
          </a:p>
          <a:p>
            <a:pPr marL="263525" indent="274638">
              <a:buFont typeface="Arial" pitchFamily="34" charset="0"/>
              <a:buChar char="•"/>
            </a:pPr>
            <a:r>
              <a:rPr lang="en-US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QIAamp</a:t>
            </a:r>
            <a:r>
              <a:rPr lang="en-US" dirty="0">
                <a:latin typeface="Segoe UI" pitchFamily="34" charset="0"/>
                <a:ea typeface="Segoe UI" pitchFamily="34" charset="0"/>
                <a:cs typeface="Segoe UI" pitchFamily="34" charset="0"/>
              </a:rPr>
              <a:t> spin columns de QIAGEN, </a:t>
            </a:r>
          </a:p>
          <a:p>
            <a:pPr marL="263525" indent="274638">
              <a:buFont typeface="Arial" pitchFamily="34" charset="0"/>
              <a:buChar char="•"/>
            </a:pPr>
            <a:r>
              <a:rPr lang="en-US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Chelex</a:t>
            </a:r>
            <a:r>
              <a:rPr lang="en-US" dirty="0">
                <a:latin typeface="Segoe UI" pitchFamily="34" charset="0"/>
                <a:ea typeface="Segoe UI" pitchFamily="34" charset="0"/>
                <a:cs typeface="Segoe UI" pitchFamily="34" charset="0"/>
              </a:rPr>
              <a:t> de </a:t>
            </a:r>
            <a:r>
              <a:rPr lang="en-US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BioRad</a:t>
            </a:r>
            <a:r>
              <a:rPr lang="en-US" dirty="0">
                <a:latin typeface="Segoe UI" pitchFamily="34" charset="0"/>
                <a:ea typeface="Segoe UI" pitchFamily="34" charset="0"/>
                <a:cs typeface="Segoe UI" pitchFamily="34" charset="0"/>
              </a:rPr>
              <a:t>.</a:t>
            </a:r>
          </a:p>
        </p:txBody>
      </p:sp>
    </p:spTree>
  </p:cSld>
  <p:clrMapOvr>
    <a:masterClrMapping/>
  </p:clrMapOvr>
  <p:transition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1447800"/>
            <a:ext cx="7696200" cy="52578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2800" dirty="0" err="1"/>
              <a:t>Chelex</a:t>
            </a:r>
            <a:r>
              <a:rPr lang="en-US" sz="2800" dirty="0"/>
              <a:t> 100, Molecular Biology Grade resin from </a:t>
            </a:r>
            <a:r>
              <a:rPr lang="en-US" sz="2800" dirty="0" err="1"/>
              <a:t>BioRad</a:t>
            </a:r>
            <a:r>
              <a:rPr lang="en-US" sz="2800" dirty="0"/>
              <a:t> is a highly pure, nuclease and </a:t>
            </a:r>
            <a:r>
              <a:rPr lang="en-US" sz="2800" dirty="0" err="1"/>
              <a:t>ligase</a:t>
            </a:r>
            <a:r>
              <a:rPr lang="en-US" sz="2800" dirty="0"/>
              <a:t> inhibitor-free chelating resin, certified not to interfere with downstream PCR</a:t>
            </a:r>
          </a:p>
          <a:p>
            <a:pPr>
              <a:defRPr/>
            </a:pPr>
            <a:r>
              <a:rPr lang="en-US" sz="2800" dirty="0" err="1">
                <a:ea typeface="ＭＳ Ｐゴシック" charset="0"/>
              </a:rPr>
              <a:t>Chelex</a:t>
            </a:r>
            <a:r>
              <a:rPr lang="en-US" sz="2800" dirty="0">
                <a:ea typeface="ＭＳ Ｐゴシック" charset="0"/>
              </a:rPr>
              <a:t> 100 is an ion exchange resin that is added as a 5% solution (wt/</a:t>
            </a:r>
            <a:r>
              <a:rPr lang="en-US" sz="2800" dirty="0" err="1">
                <a:ea typeface="ＭＳ Ｐゴシック" charset="0"/>
              </a:rPr>
              <a:t>vol</a:t>
            </a:r>
            <a:r>
              <a:rPr lang="en-US" sz="2800" dirty="0">
                <a:ea typeface="ＭＳ Ｐゴシック" charset="0"/>
              </a:rPr>
              <a:t>).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u="sng" dirty="0">
                <a:ea typeface="ＭＳ Ｐゴシック" charset="0"/>
              </a:rPr>
              <a:t>chelating groups bind polyvalent metal ions such as magnesium (Mg2+) </a:t>
            </a:r>
            <a:r>
              <a:rPr lang="en-US" sz="2800" u="sng" dirty="0">
                <a:latin typeface="Calibri"/>
                <a:ea typeface="ＭＳ Ｐゴシック" charset="0"/>
              </a:rPr>
              <a:t>→ </a:t>
            </a:r>
            <a:r>
              <a:rPr lang="en-US" sz="2800" u="sng" dirty="0">
                <a:ea typeface="ＭＳ Ｐゴシック" charset="0"/>
              </a:rPr>
              <a:t>nucleases are inactivated and the DNA is protected</a:t>
            </a:r>
            <a:r>
              <a:rPr lang="en-US" sz="2800" dirty="0">
                <a:ea typeface="ＭＳ Ｐゴシック" charset="0"/>
              </a:rPr>
              <a:t>.</a:t>
            </a:r>
          </a:p>
          <a:p>
            <a:pPr>
              <a:lnSpc>
                <a:spcPct val="90000"/>
              </a:lnSpc>
              <a:defRPr/>
            </a:pPr>
            <a:r>
              <a:rPr lang="en-US" sz="2800" dirty="0"/>
              <a:t>Complete removal of PCR inhibitors</a:t>
            </a:r>
            <a:endParaRPr lang="en-US" sz="2800" dirty="0">
              <a:ea typeface="ＭＳ Ｐゴシック" charset="0"/>
            </a:endParaRPr>
          </a:p>
          <a:p>
            <a:pPr eaLnBrk="1" hangingPunct="1">
              <a:lnSpc>
                <a:spcPct val="90000"/>
              </a:lnSpc>
              <a:buNone/>
              <a:defRPr/>
            </a:pPr>
            <a:endParaRPr lang="en-US" sz="2800" dirty="0">
              <a:ea typeface="ＭＳ Ｐゴシック" charset="0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>
                <a:ea typeface="ＭＳ Ｐゴシック" charset="0"/>
              </a:rPr>
              <a:t>Chelex</a:t>
            </a:r>
            <a:r>
              <a:rPr lang="en-US" dirty="0">
                <a:ea typeface="ＭＳ Ｐゴシック" charset="0"/>
              </a:rPr>
              <a:t> Extraction (</a:t>
            </a:r>
            <a:r>
              <a:rPr lang="en-US" dirty="0" err="1">
                <a:ea typeface="ＭＳ Ｐゴシック" charset="0"/>
              </a:rPr>
              <a:t>BioRad</a:t>
            </a:r>
            <a:r>
              <a:rPr lang="en-US" dirty="0">
                <a:ea typeface="ＭＳ Ｐゴシック" charset="0"/>
              </a:rPr>
              <a:t>)</a:t>
            </a:r>
            <a:endParaRPr lang="en-US" dirty="0">
              <a:solidFill>
                <a:schemeClr val="tx1"/>
              </a:solidFill>
              <a:ea typeface="ＭＳ Ｐゴシック" charset="0"/>
            </a:endParaRPr>
          </a:p>
        </p:txBody>
      </p:sp>
    </p:spTree>
  </p:cSld>
  <p:clrMapOvr>
    <a:masterClrMapping/>
  </p:clrMapOvr>
  <p:transition>
    <p:wipe dir="r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1061356" y="76200"/>
            <a:ext cx="8082643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err="1">
                <a:ea typeface="ＭＳ Ｐゴシック" charset="0"/>
              </a:rPr>
              <a:t>Chelex</a:t>
            </a:r>
            <a:r>
              <a:rPr lang="en-US" dirty="0">
                <a:ea typeface="ＭＳ Ｐゴシック" charset="0"/>
              </a:rPr>
              <a:t> Extraction (</a:t>
            </a:r>
            <a:r>
              <a:rPr lang="en-US" dirty="0" err="1">
                <a:ea typeface="ＭＳ Ｐゴシック" charset="0"/>
              </a:rPr>
              <a:t>BioRad</a:t>
            </a:r>
            <a:r>
              <a:rPr lang="en-US" dirty="0">
                <a:ea typeface="ＭＳ Ｐゴシック" charset="0"/>
              </a:rPr>
              <a:t>)</a:t>
            </a:r>
            <a:endParaRPr lang="en-US" dirty="0">
              <a:solidFill>
                <a:schemeClr val="tx1"/>
              </a:solidFill>
              <a:ea typeface="ＭＳ Ｐゴシック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066800"/>
            <a:ext cx="7391400" cy="5605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" name="4 Elipse"/>
          <p:cNvSpPr/>
          <p:nvPr/>
        </p:nvSpPr>
        <p:spPr>
          <a:xfrm>
            <a:off x="5410200" y="1752600"/>
            <a:ext cx="10668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5 Elipse"/>
          <p:cNvSpPr/>
          <p:nvPr/>
        </p:nvSpPr>
        <p:spPr>
          <a:xfrm>
            <a:off x="5410200" y="3581400"/>
            <a:ext cx="10668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wipe dir="r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>
                <a:ea typeface="ＭＳ Ｐゴシック" charset="0"/>
              </a:rPr>
              <a:t>Chelex</a:t>
            </a:r>
            <a:r>
              <a:rPr lang="en-US" dirty="0">
                <a:ea typeface="ＭＳ Ｐゴシック" charset="0"/>
              </a:rPr>
              <a:t> extraction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47800" y="1524000"/>
            <a:ext cx="7239000" cy="4800600"/>
          </a:xfrm>
        </p:spPr>
        <p:txBody>
          <a:bodyPr>
            <a:normAutofit lnSpcReduction="10000"/>
          </a:bodyPr>
          <a:lstStyle/>
          <a:p>
            <a:pPr marL="457200" indent="-457200" eaLnBrk="1" hangingPunct="1">
              <a:buFontTx/>
              <a:buNone/>
            </a:pPr>
            <a:r>
              <a:rPr lang="en-US" sz="2800" dirty="0"/>
              <a:t>Pros:</a:t>
            </a:r>
          </a:p>
          <a:p>
            <a:pPr marL="457200" indent="-457200" eaLnBrk="1" hangingPunct="1"/>
            <a:r>
              <a:rPr lang="en-US" sz="2800" dirty="0" err="1"/>
              <a:t>Rápido</a:t>
            </a:r>
            <a:endParaRPr lang="en-US" sz="2800" dirty="0"/>
          </a:p>
          <a:p>
            <a:pPr marL="457200" indent="-457200" eaLnBrk="1" hangingPunct="1"/>
            <a:r>
              <a:rPr lang="en-US" sz="2800" dirty="0" err="1"/>
              <a:t>Usa</a:t>
            </a:r>
            <a:r>
              <a:rPr lang="en-US" sz="2800" dirty="0"/>
              <a:t> un solo </a:t>
            </a:r>
            <a:r>
              <a:rPr lang="en-US" sz="2800" dirty="0" err="1"/>
              <a:t>tubo</a:t>
            </a:r>
            <a:r>
              <a:rPr lang="en-US" sz="2800" dirty="0"/>
              <a:t>: </a:t>
            </a:r>
            <a:r>
              <a:rPr lang="en-US" sz="2800" dirty="0" err="1"/>
              <a:t>minimiza</a:t>
            </a:r>
            <a:r>
              <a:rPr lang="en-US" sz="2800" dirty="0"/>
              <a:t> </a:t>
            </a:r>
            <a:r>
              <a:rPr lang="en-US" sz="2800" dirty="0" err="1"/>
              <a:t>contaminaciones</a:t>
            </a:r>
            <a:endParaRPr lang="en-US" sz="2800" dirty="0"/>
          </a:p>
          <a:p>
            <a:pPr marL="457200" indent="-457200" eaLnBrk="1" hangingPunct="1"/>
            <a:r>
              <a:rPr lang="en-US" sz="2800" dirty="0"/>
              <a:t>se </a:t>
            </a:r>
            <a:r>
              <a:rPr lang="en-US" sz="2800" dirty="0" err="1"/>
              <a:t>puede</a:t>
            </a:r>
            <a:r>
              <a:rPr lang="en-US" sz="2800" dirty="0"/>
              <a:t> </a:t>
            </a:r>
            <a:r>
              <a:rPr lang="en-US" sz="2800" dirty="0" err="1"/>
              <a:t>usar</a:t>
            </a:r>
            <a:r>
              <a:rPr lang="en-US" sz="2800" dirty="0"/>
              <a:t> </a:t>
            </a:r>
            <a:r>
              <a:rPr lang="en-US" sz="2800" dirty="0" err="1"/>
              <a:t>para</a:t>
            </a:r>
            <a:r>
              <a:rPr lang="en-US" sz="2800" dirty="0"/>
              <a:t> </a:t>
            </a:r>
            <a:r>
              <a:rPr lang="en-US" sz="2800" dirty="0" err="1"/>
              <a:t>extraer</a:t>
            </a:r>
            <a:r>
              <a:rPr lang="en-US" sz="2800" dirty="0"/>
              <a:t> ADN de </a:t>
            </a:r>
            <a:r>
              <a:rPr lang="en-US" sz="2800" dirty="0" err="1"/>
              <a:t>tela</a:t>
            </a:r>
            <a:endParaRPr lang="en-US" sz="2800" dirty="0"/>
          </a:p>
          <a:p>
            <a:pPr marL="457200" lvl="0" indent="-457200"/>
            <a:r>
              <a:rPr lang="en-US" sz="2800" dirty="0" err="1"/>
              <a:t>Remueve</a:t>
            </a:r>
            <a:r>
              <a:rPr lang="en-US" sz="2800" dirty="0"/>
              <a:t> </a:t>
            </a:r>
            <a:r>
              <a:rPr lang="en-US" sz="2800" dirty="0" err="1"/>
              <a:t>inhibidores</a:t>
            </a:r>
            <a:r>
              <a:rPr lang="en-US" sz="2800" dirty="0"/>
              <a:t> de PCR </a:t>
            </a:r>
            <a:endParaRPr lang="es-AR" sz="2800" dirty="0"/>
          </a:p>
          <a:p>
            <a:pPr marL="457200" lvl="0" indent="-457200"/>
            <a:r>
              <a:rPr lang="es-AR" sz="2800" dirty="0"/>
              <a:t>L</a:t>
            </a:r>
            <a:r>
              <a:rPr lang="es-MX" sz="2800" dirty="0"/>
              <a:t>os reactivos no son tóxicos </a:t>
            </a:r>
          </a:p>
          <a:p>
            <a:pPr marL="457200" indent="-457200" eaLnBrk="1" hangingPunct="1"/>
            <a:endParaRPr lang="en-US" sz="2800" dirty="0"/>
          </a:p>
          <a:p>
            <a:pPr marL="457200" indent="-457200" eaLnBrk="1" hangingPunct="1">
              <a:buFontTx/>
              <a:buNone/>
            </a:pPr>
            <a:r>
              <a:rPr lang="en-US" sz="2800" dirty="0"/>
              <a:t>Contras:</a:t>
            </a:r>
          </a:p>
          <a:p>
            <a:pPr marL="457200" lvl="0" indent="-457200"/>
            <a:r>
              <a:rPr lang="es-MX" sz="2800" dirty="0"/>
              <a:t>El ADN aislado es de simple hebra: </a:t>
            </a:r>
            <a:r>
              <a:rPr lang="es-MX" sz="2800" dirty="0" err="1"/>
              <a:t>sive</a:t>
            </a:r>
            <a:r>
              <a:rPr lang="es-MX" sz="2800" dirty="0"/>
              <a:t> para  PCR pero no para RFLPS.</a:t>
            </a:r>
          </a:p>
        </p:txBody>
      </p:sp>
    </p:spTree>
  </p:cSld>
  <p:clrMapOvr>
    <a:masterClrMapping/>
  </p:clrMapOvr>
  <p:transition>
    <p:wipe dir="r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76200"/>
            <a:ext cx="7772400" cy="1143000"/>
          </a:xfrm>
        </p:spPr>
        <p:txBody>
          <a:bodyPr>
            <a:noAutofit/>
          </a:bodyPr>
          <a:lstStyle/>
          <a:p>
            <a:pPr eaLnBrk="1" hangingPunct="1"/>
            <a:r>
              <a:rPr lang="es-ES_tradnl" sz="3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Adsorción de ADN a partículas de </a:t>
            </a:r>
            <a:r>
              <a:rPr lang="es-ES_tradnl" sz="36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sílica</a:t>
            </a:r>
            <a:r>
              <a:rPr lang="es-ES_tradnl" sz="3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es-ES" sz="36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28" name="27 Grupo"/>
          <p:cNvGrpSpPr/>
          <p:nvPr/>
        </p:nvGrpSpPr>
        <p:grpSpPr>
          <a:xfrm>
            <a:off x="1143000" y="1295400"/>
            <a:ext cx="7848600" cy="4547175"/>
            <a:chOff x="1144480" y="1600200"/>
            <a:chExt cx="7924800" cy="4547175"/>
          </a:xfrm>
        </p:grpSpPr>
        <p:grpSp>
          <p:nvGrpSpPr>
            <p:cNvPr id="13" name="12 Grupo"/>
            <p:cNvGrpSpPr/>
            <p:nvPr/>
          </p:nvGrpSpPr>
          <p:grpSpPr>
            <a:xfrm>
              <a:off x="1144480" y="1600200"/>
              <a:ext cx="7924800" cy="4547175"/>
              <a:chOff x="1373080" y="1600200"/>
              <a:chExt cx="7924800" cy="4547175"/>
            </a:xfrm>
          </p:grpSpPr>
          <p:pic>
            <p:nvPicPr>
              <p:cNvPr id="18435" name="Picture 3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373080" y="1905000"/>
                <a:ext cx="7924800" cy="4195763"/>
              </a:xfrm>
              <a:prstGeom prst="rect">
                <a:avLst/>
              </a:prstGeom>
              <a:solidFill>
                <a:srgbClr val="003300"/>
              </a:solidFill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8437" name="AutoShape 6"/>
              <p:cNvSpPr>
                <a:spLocks noChangeArrowheads="1"/>
              </p:cNvSpPr>
              <p:nvPr/>
            </p:nvSpPr>
            <p:spPr bwMode="auto">
              <a:xfrm>
                <a:off x="4114800" y="3581400"/>
                <a:ext cx="1371600" cy="228600"/>
              </a:xfrm>
              <a:prstGeom prst="leftArrow">
                <a:avLst>
                  <a:gd name="adj1" fmla="val 50000"/>
                  <a:gd name="adj2" fmla="val 150000"/>
                </a:avLst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s-CL"/>
              </a:p>
            </p:txBody>
          </p:sp>
          <p:sp>
            <p:nvSpPr>
              <p:cNvPr id="18438" name="Text Box 7"/>
              <p:cNvSpPr txBox="1">
                <a:spLocks noChangeArrowheads="1"/>
              </p:cNvSpPr>
              <p:nvPr/>
            </p:nvSpPr>
            <p:spPr bwMode="auto">
              <a:xfrm>
                <a:off x="2373297" y="5562600"/>
                <a:ext cx="2231253" cy="584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  <a:buClr>
                    <a:schemeClr val="hlink"/>
                  </a:buClr>
                  <a:buSzPct val="120000"/>
                </a:pPr>
                <a:r>
                  <a:rPr lang="en-US" sz="1600" b="1" dirty="0">
                    <a:solidFill>
                      <a:srgbClr val="FF0000"/>
                    </a:solidFill>
                    <a:latin typeface="Arial" pitchFamily="34" charset="0"/>
                  </a:rPr>
                  <a:t>ADN se </a:t>
                </a:r>
                <a:r>
                  <a:rPr lang="en-US" sz="1600" b="1" dirty="0" err="1">
                    <a:solidFill>
                      <a:srgbClr val="FF0000"/>
                    </a:solidFill>
                    <a:latin typeface="Arial" pitchFamily="34" charset="0"/>
                  </a:rPr>
                  <a:t>eluye</a:t>
                </a:r>
                <a:r>
                  <a:rPr lang="en-US" sz="1600" b="1" dirty="0">
                    <a:solidFill>
                      <a:srgbClr val="FF0000"/>
                    </a:solidFill>
                    <a:latin typeface="Arial" pitchFamily="34" charset="0"/>
                  </a:rPr>
                  <a:t> en </a:t>
                </a:r>
                <a:r>
                  <a:rPr lang="en-US" sz="1600" b="1" dirty="0" err="1">
                    <a:solidFill>
                      <a:srgbClr val="FF0000"/>
                    </a:solidFill>
                    <a:latin typeface="Arial" pitchFamily="34" charset="0"/>
                  </a:rPr>
                  <a:t>presencia</a:t>
                </a:r>
                <a:r>
                  <a:rPr lang="en-US" sz="1600" b="1" dirty="0">
                    <a:solidFill>
                      <a:srgbClr val="FF0000"/>
                    </a:solidFill>
                    <a:latin typeface="Arial" pitchFamily="34" charset="0"/>
                  </a:rPr>
                  <a:t> de </a:t>
                </a:r>
                <a:r>
                  <a:rPr lang="en-US" sz="1600" b="1" dirty="0" err="1">
                    <a:solidFill>
                      <a:srgbClr val="FF0000"/>
                    </a:solidFill>
                    <a:latin typeface="Arial" pitchFamily="34" charset="0"/>
                  </a:rPr>
                  <a:t>agua</a:t>
                </a:r>
                <a:endParaRPr lang="en-US" sz="1600" b="1" dirty="0">
                  <a:solidFill>
                    <a:srgbClr val="FF0000"/>
                  </a:solidFill>
                  <a:latin typeface="Arial" pitchFamily="34" charset="0"/>
                </a:endParaRPr>
              </a:p>
            </p:txBody>
          </p:sp>
          <p:sp>
            <p:nvSpPr>
              <p:cNvPr id="11" name="10 Rectángulo"/>
              <p:cNvSpPr/>
              <p:nvPr/>
            </p:nvSpPr>
            <p:spPr>
              <a:xfrm>
                <a:off x="1373080" y="1828800"/>
                <a:ext cx="4572000" cy="381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s-CL"/>
              </a:p>
            </p:txBody>
          </p:sp>
          <p:sp>
            <p:nvSpPr>
              <p:cNvPr id="10" name="Text Box 7"/>
              <p:cNvSpPr txBox="1">
                <a:spLocks noChangeArrowheads="1"/>
              </p:cNvSpPr>
              <p:nvPr/>
            </p:nvSpPr>
            <p:spPr bwMode="auto">
              <a:xfrm>
                <a:off x="4800600" y="1600200"/>
                <a:ext cx="2057400" cy="10772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  <a:buClr>
                    <a:schemeClr val="hlink"/>
                  </a:buClr>
                  <a:buSzPct val="120000"/>
                </a:pPr>
                <a:r>
                  <a:rPr lang="en-US" sz="1600" b="1" dirty="0">
                    <a:solidFill>
                      <a:srgbClr val="FF0000"/>
                    </a:solidFill>
                    <a:latin typeface="Arial" pitchFamily="34" charset="0"/>
                  </a:rPr>
                  <a:t>ADN se </a:t>
                </a:r>
                <a:r>
                  <a:rPr lang="en-US" sz="1600" b="1" dirty="0" err="1">
                    <a:solidFill>
                      <a:srgbClr val="FF0000"/>
                    </a:solidFill>
                    <a:latin typeface="Arial" pitchFamily="34" charset="0"/>
                  </a:rPr>
                  <a:t>une</a:t>
                </a:r>
                <a:r>
                  <a:rPr lang="en-US" sz="1600" b="1" dirty="0">
                    <a:solidFill>
                      <a:srgbClr val="FF0000"/>
                    </a:solidFill>
                    <a:latin typeface="Arial" pitchFamily="34" charset="0"/>
                  </a:rPr>
                  <a:t> a </a:t>
                </a:r>
                <a:r>
                  <a:rPr lang="en-US" sz="1600" b="1" dirty="0" err="1">
                    <a:solidFill>
                      <a:srgbClr val="FF0000"/>
                    </a:solidFill>
                    <a:latin typeface="Arial" pitchFamily="34" charset="0"/>
                  </a:rPr>
                  <a:t>altas</a:t>
                </a:r>
                <a:r>
                  <a:rPr lang="en-US" sz="1600" b="1" dirty="0">
                    <a:solidFill>
                      <a:srgbClr val="FF0000"/>
                    </a:solidFill>
                    <a:latin typeface="Arial" pitchFamily="34" charset="0"/>
                  </a:rPr>
                  <a:t> </a:t>
                </a:r>
                <a:r>
                  <a:rPr lang="en-US" sz="1600" b="1" dirty="0" err="1">
                    <a:solidFill>
                      <a:srgbClr val="FF0000"/>
                    </a:solidFill>
                    <a:latin typeface="Arial" pitchFamily="34" charset="0"/>
                  </a:rPr>
                  <a:t>concentraciones</a:t>
                </a:r>
                <a:r>
                  <a:rPr lang="en-US" sz="1600" b="1" dirty="0">
                    <a:solidFill>
                      <a:srgbClr val="FF0000"/>
                    </a:solidFill>
                    <a:latin typeface="Arial" pitchFamily="34" charset="0"/>
                  </a:rPr>
                  <a:t> de </a:t>
                </a:r>
                <a:r>
                  <a:rPr lang="en-US" sz="1600" b="1" dirty="0" err="1">
                    <a:solidFill>
                      <a:srgbClr val="FF0000"/>
                    </a:solidFill>
                    <a:latin typeface="Arial" pitchFamily="34" charset="0"/>
                  </a:rPr>
                  <a:t>sal</a:t>
                </a:r>
                <a:r>
                  <a:rPr lang="en-US" sz="1600" b="1" dirty="0">
                    <a:solidFill>
                      <a:srgbClr val="FF0000"/>
                    </a:solidFill>
                    <a:latin typeface="Arial" pitchFamily="34" charset="0"/>
                  </a:rPr>
                  <a:t> </a:t>
                </a:r>
                <a:r>
                  <a:rPr lang="en-US" sz="1600" b="1" dirty="0" err="1">
                    <a:solidFill>
                      <a:srgbClr val="FF0000"/>
                    </a:solidFill>
                    <a:latin typeface="Arial" pitchFamily="34" charset="0"/>
                  </a:rPr>
                  <a:t>caotrópica</a:t>
                </a:r>
                <a:r>
                  <a:rPr lang="en-US" sz="1600" b="1" dirty="0">
                    <a:solidFill>
                      <a:srgbClr val="FF0000"/>
                    </a:solidFill>
                    <a:latin typeface="Arial" pitchFamily="34" charset="0"/>
                  </a:rPr>
                  <a:t> (</a:t>
                </a:r>
                <a:r>
                  <a:rPr lang="en-US" sz="1600" b="1" dirty="0" err="1">
                    <a:solidFill>
                      <a:srgbClr val="FF0000"/>
                    </a:solidFill>
                    <a:latin typeface="Arial" pitchFamily="34" charset="0"/>
                  </a:rPr>
                  <a:t>NaI</a:t>
                </a:r>
                <a:r>
                  <a:rPr lang="en-US" sz="1600" b="1" dirty="0">
                    <a:solidFill>
                      <a:srgbClr val="FF0000"/>
                    </a:solidFill>
                    <a:latin typeface="Arial" pitchFamily="34" charset="0"/>
                  </a:rPr>
                  <a:t>)</a:t>
                </a:r>
              </a:p>
            </p:txBody>
          </p:sp>
          <p:sp>
            <p:nvSpPr>
              <p:cNvPr id="12" name="11 Rectángulo"/>
              <p:cNvSpPr/>
              <p:nvPr/>
            </p:nvSpPr>
            <p:spPr>
              <a:xfrm>
                <a:off x="1526959" y="2895600"/>
                <a:ext cx="1295400" cy="27432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</p:grpSp>
        <p:sp>
          <p:nvSpPr>
            <p:cNvPr id="20" name="19 CuadroTexto"/>
            <p:cNvSpPr txBox="1"/>
            <p:nvPr/>
          </p:nvSpPr>
          <p:spPr>
            <a:xfrm>
              <a:off x="4572997" y="5181600"/>
              <a:ext cx="68480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AR" sz="200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ADN</a:t>
              </a:r>
            </a:p>
          </p:txBody>
        </p:sp>
        <p:sp>
          <p:nvSpPr>
            <p:cNvPr id="21" name="20 CuadroTexto"/>
            <p:cNvSpPr txBox="1"/>
            <p:nvPr/>
          </p:nvSpPr>
          <p:spPr>
            <a:xfrm>
              <a:off x="8001000" y="2057400"/>
              <a:ext cx="684803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s-AR" sz="200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ADN</a:t>
              </a:r>
            </a:p>
          </p:txBody>
        </p:sp>
        <p:sp>
          <p:nvSpPr>
            <p:cNvPr id="22" name="21 CuadroTexto"/>
            <p:cNvSpPr txBox="1"/>
            <p:nvPr/>
          </p:nvSpPr>
          <p:spPr>
            <a:xfrm>
              <a:off x="7010400" y="1828800"/>
              <a:ext cx="1066800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s-AR" sz="160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Puente </a:t>
              </a:r>
              <a:r>
                <a:rPr lang="es-AR" sz="1600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catiónico</a:t>
              </a:r>
              <a:endParaRPr lang="es-AR" sz="16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3" name="22 Rectángulo"/>
            <p:cNvSpPr/>
            <p:nvPr/>
          </p:nvSpPr>
          <p:spPr>
            <a:xfrm>
              <a:off x="4267200" y="3657600"/>
              <a:ext cx="1447800" cy="76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25" name="AutoShape 5"/>
            <p:cNvSpPr>
              <a:spLocks noChangeArrowheads="1"/>
            </p:cNvSpPr>
            <p:nvPr/>
          </p:nvSpPr>
          <p:spPr bwMode="auto">
            <a:xfrm>
              <a:off x="4495800" y="4114800"/>
              <a:ext cx="1143000" cy="304800"/>
            </a:xfrm>
            <a:prstGeom prst="leftArrow">
              <a:avLst>
                <a:gd name="adj1" fmla="val 50000"/>
                <a:gd name="adj2" fmla="val 106250"/>
              </a:avLst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CL"/>
            </a:p>
          </p:txBody>
        </p:sp>
        <p:sp>
          <p:nvSpPr>
            <p:cNvPr id="26" name="AutoShape 5"/>
            <p:cNvSpPr>
              <a:spLocks noChangeArrowheads="1"/>
            </p:cNvSpPr>
            <p:nvPr/>
          </p:nvSpPr>
          <p:spPr bwMode="auto">
            <a:xfrm rot="17722264">
              <a:off x="4619401" y="4560532"/>
              <a:ext cx="928765" cy="282081"/>
            </a:xfrm>
            <a:prstGeom prst="leftArrow">
              <a:avLst>
                <a:gd name="adj1" fmla="val 50000"/>
                <a:gd name="adj2" fmla="val 106250"/>
              </a:avLst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CL"/>
            </a:p>
          </p:txBody>
        </p:sp>
        <p:sp>
          <p:nvSpPr>
            <p:cNvPr id="27" name="AutoShape 5"/>
            <p:cNvSpPr>
              <a:spLocks noChangeArrowheads="1"/>
            </p:cNvSpPr>
            <p:nvPr/>
          </p:nvSpPr>
          <p:spPr bwMode="auto">
            <a:xfrm rot="10800000">
              <a:off x="4572001" y="3733800"/>
              <a:ext cx="1143000" cy="304800"/>
            </a:xfrm>
            <a:prstGeom prst="leftArrow">
              <a:avLst>
                <a:gd name="adj1" fmla="val 50000"/>
                <a:gd name="adj2" fmla="val 106250"/>
              </a:avLst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CL"/>
            </a:p>
          </p:txBody>
        </p:sp>
      </p:grpSp>
    </p:spTree>
  </p:cSld>
  <p:clrMapOvr>
    <a:masterClrMapping/>
  </p:clrMapOvr>
  <p:transition>
    <p:wipe dir="r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219200" y="274638"/>
            <a:ext cx="71628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3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ＭＳ Ｐゴシック" charset="0"/>
                <a:cs typeface="+mj-cs"/>
              </a:rPr>
              <a:t>Silica-Based Extraction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219200" y="1600200"/>
            <a:ext cx="7162800" cy="4525963"/>
          </a:xfrm>
          <a:prstGeom prst="rect">
            <a:avLst/>
          </a:prstGeom>
        </p:spPr>
        <p:txBody>
          <a:bodyPr/>
          <a:lstStyle/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0"/>
                <a:cs typeface="+mn-cs"/>
              </a:rPr>
              <a:t>Pros: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0"/>
                <a:cs typeface="+mn-cs"/>
              </a:rPr>
              <a:t>Rápido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0"/>
              <a:cs typeface="+mn-cs"/>
            </a:endParaRPr>
          </a:p>
          <a:p>
            <a:pPr marL="365760" lvl="0" indent="-283464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defRPr/>
            </a:pPr>
            <a:r>
              <a:rPr lang="en-US" sz="3200" dirty="0">
                <a:latin typeface="+mn-lt"/>
                <a:ea typeface="ＭＳ Ｐゴシック" charset="0"/>
              </a:rPr>
              <a:t>DNA de </a:t>
            </a:r>
            <a:r>
              <a:rPr lang="en-US" sz="3200" dirty="0" err="1">
                <a:latin typeface="+mn-lt"/>
                <a:ea typeface="ＭＳ Ｐゴシック" charset="0"/>
              </a:rPr>
              <a:t>alta</a:t>
            </a:r>
            <a:r>
              <a:rPr lang="en-US" sz="3200" dirty="0">
                <a:latin typeface="+mn-lt"/>
                <a:ea typeface="ＭＳ Ｐゴシック" charset="0"/>
              </a:rPr>
              <a:t> </a:t>
            </a:r>
            <a:r>
              <a:rPr lang="en-US" sz="3200" dirty="0" err="1">
                <a:latin typeface="+mn-lt"/>
                <a:ea typeface="ＭＳ Ｐゴシック" charset="0"/>
              </a:rPr>
              <a:t>pureza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0"/>
              <a:cs typeface="+mn-cs"/>
            </a:endParaRP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0"/>
              <a:cs typeface="+mn-cs"/>
            </a:endParaRP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0"/>
                <a:cs typeface="+mn-cs"/>
              </a:rPr>
              <a:t>Contras: 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0"/>
                <a:cs typeface="+mn-cs"/>
              </a:rPr>
              <a:t>transferencia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0"/>
                <a:cs typeface="+mn-cs"/>
              </a:rPr>
              <a:t> entre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0"/>
                <a:cs typeface="+mn-cs"/>
              </a:rPr>
              <a:t>tubos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0"/>
                <a:cs typeface="+mn-cs"/>
              </a:rPr>
              <a:t>durante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0"/>
                <a:cs typeface="+mn-cs"/>
              </a:rPr>
              <a:t> la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0"/>
                <a:cs typeface="+mn-cs"/>
              </a:rPr>
              <a:t>purificación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0"/>
                <a:cs typeface="+mn-cs"/>
              </a:rPr>
              <a:t>: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0"/>
                <a:cs typeface="+mn-cs"/>
              </a:rPr>
              <a:t>riesgo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0"/>
                <a:cs typeface="+mn-cs"/>
              </a:rPr>
              <a:t> de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0"/>
                <a:cs typeface="+mn-cs"/>
              </a:rPr>
              <a:t>contaminación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0"/>
              <a:cs typeface="+mn-cs"/>
            </a:endParaRPr>
          </a:p>
        </p:txBody>
      </p:sp>
    </p:spTree>
  </p:cSld>
  <p:clrMapOvr>
    <a:masterClrMapping/>
  </p:clrMapOvr>
  <p:transition>
    <p:wipe dir="r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274638"/>
            <a:ext cx="73152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>
                <a:ea typeface="ＭＳ Ｐゴシック" charset="0"/>
              </a:rPr>
              <a:t>Magnetic Beads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371600" y="1600200"/>
            <a:ext cx="7315200" cy="4525963"/>
          </a:xfrm>
          <a:prstGeom prst="rect">
            <a:avLst/>
          </a:prstGeom>
        </p:spPr>
        <p:txBody>
          <a:bodyPr/>
          <a:lstStyle/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0"/>
                <a:cs typeface="+mn-cs"/>
              </a:rPr>
              <a:t>Bolitas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0"/>
                <a:cs typeface="+mn-cs"/>
              </a:rPr>
              <a:t> </a:t>
            </a:r>
            <a:r>
              <a:rPr lang="en-US" sz="3200" dirty="0" err="1">
                <a:latin typeface="+mn-lt"/>
                <a:ea typeface="ＭＳ Ｐゴシック" charset="0"/>
              </a:rPr>
              <a:t>magnéticas</a:t>
            </a:r>
            <a:r>
              <a:rPr lang="en-US" sz="3200" dirty="0">
                <a:latin typeface="+mn-lt"/>
                <a:ea typeface="ＭＳ Ｐゴシック" charset="0"/>
              </a:rPr>
              <a:t> </a:t>
            </a:r>
            <a:r>
              <a:rPr lang="en-US" sz="3200" dirty="0" err="1">
                <a:latin typeface="+mn-lt"/>
                <a:ea typeface="ＭＳ Ｐゴシック" charset="0"/>
              </a:rPr>
              <a:t>unidas</a:t>
            </a:r>
            <a:r>
              <a:rPr lang="en-US" sz="3200" dirty="0">
                <a:latin typeface="+mn-lt"/>
                <a:ea typeface="ＭＳ Ｐゴシック" charset="0"/>
              </a:rPr>
              <a:t> a </a:t>
            </a:r>
            <a:r>
              <a:rPr lang="en-US" sz="3200" dirty="0" err="1">
                <a:latin typeface="+mn-lt"/>
                <a:ea typeface="ＭＳ Ｐゴシック" charset="0"/>
              </a:rPr>
              <a:t>anticuerpos</a:t>
            </a:r>
            <a:r>
              <a:rPr lang="en-US" sz="3200" dirty="0">
                <a:latin typeface="+mn-lt"/>
                <a:ea typeface="ＭＳ Ｐゴシック" charset="0"/>
              </a:rPr>
              <a:t> </a:t>
            </a:r>
            <a:r>
              <a:rPr lang="en-US" sz="3200" dirty="0" err="1">
                <a:latin typeface="+mn-lt"/>
                <a:ea typeface="ＭＳ Ｐゴシック" charset="0"/>
              </a:rPr>
              <a:t>que</a:t>
            </a:r>
            <a:r>
              <a:rPr lang="en-US" sz="3200" dirty="0">
                <a:latin typeface="+mn-lt"/>
                <a:ea typeface="ＭＳ Ｐゴシック" charset="0"/>
              </a:rPr>
              <a:t> </a:t>
            </a:r>
            <a:r>
              <a:rPr lang="en-US" sz="3200" dirty="0" err="1">
                <a:latin typeface="+mn-lt"/>
                <a:ea typeface="ＭＳ Ｐゴシック" charset="0"/>
              </a:rPr>
              <a:t>unen</a:t>
            </a:r>
            <a:r>
              <a:rPr lang="en-US" sz="3200" dirty="0">
                <a:latin typeface="+mn-lt"/>
                <a:ea typeface="ＭＳ Ｐゴシック" charset="0"/>
              </a:rPr>
              <a:t> DNA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s-AR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0"/>
                <a:cs typeface="+mn-cs"/>
              </a:rPr>
              <a:t>También</a:t>
            </a:r>
            <a:r>
              <a:rPr kumimoji="0" lang="es-AR" sz="3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0"/>
                <a:cs typeface="+mn-cs"/>
              </a:rPr>
              <a:t> hay kits para purificar </a:t>
            </a:r>
            <a:r>
              <a:rPr kumimoji="0" lang="es-AR" sz="32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0"/>
                <a:cs typeface="+mn-cs"/>
              </a:rPr>
              <a:t>ARNm</a:t>
            </a:r>
            <a:r>
              <a:rPr kumimoji="0" lang="es-AR" sz="3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0"/>
                <a:cs typeface="+mn-cs"/>
              </a:rPr>
              <a:t> con </a:t>
            </a:r>
            <a:r>
              <a:rPr kumimoji="0" lang="es-AR" sz="32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0"/>
                <a:cs typeface="+mn-cs"/>
              </a:rPr>
              <a:t>oligo</a:t>
            </a:r>
            <a:r>
              <a:rPr kumimoji="0" lang="es-AR" sz="3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0"/>
                <a:cs typeface="+mn-cs"/>
              </a:rPr>
              <a:t> </a:t>
            </a:r>
            <a:r>
              <a:rPr kumimoji="0" lang="es-AR" sz="32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0"/>
                <a:cs typeface="+mn-cs"/>
              </a:rPr>
              <a:t>dT</a:t>
            </a:r>
            <a:r>
              <a:rPr kumimoji="0" lang="es-AR" sz="3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0"/>
                <a:cs typeface="+mn-cs"/>
              </a:rPr>
              <a:t> unidos a las bolitas magnéticas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0"/>
              <a:cs typeface="+mn-cs"/>
            </a:endParaRPr>
          </a:p>
        </p:txBody>
      </p:sp>
      <p:pic>
        <p:nvPicPr>
          <p:cNvPr id="5" name="Picture 4" descr="extraction%20proces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4191000"/>
            <a:ext cx="7440096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371600" y="274638"/>
            <a:ext cx="6303523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3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ＭＳ Ｐゴシック" charset="0"/>
                <a:cs typeface="+mj-cs"/>
              </a:rPr>
              <a:t>Magnetic Beads</a:t>
            </a:r>
          </a:p>
        </p:txBody>
      </p:sp>
      <p:pic>
        <p:nvPicPr>
          <p:cNvPr id="4" name="Picture 4" descr="DNADirectflowdiagra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14725" y="1219200"/>
            <a:ext cx="5172075" cy="537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066800" y="1295400"/>
            <a:ext cx="2743200" cy="1219200"/>
          </a:xfrm>
          <a:prstGeom prst="rect">
            <a:avLst/>
          </a:prstGeom>
        </p:spPr>
        <p:txBody>
          <a:bodyPr/>
          <a:lstStyle/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0"/>
                <a:cs typeface="+mn-cs"/>
              </a:rPr>
              <a:t>Automated version:</a:t>
            </a:r>
          </a:p>
        </p:txBody>
      </p:sp>
    </p:spTree>
  </p:cSld>
  <p:clrMapOvr>
    <a:masterClrMapping/>
  </p:clrMapOvr>
  <p:transition>
    <p:wipe dir="r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371600" y="274638"/>
            <a:ext cx="73152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3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ＭＳ Ｐゴシック" charset="0"/>
                <a:cs typeface="+mj-cs"/>
              </a:rPr>
              <a:t>Magnetic Beads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1371600" y="1600200"/>
            <a:ext cx="7315200" cy="4525963"/>
          </a:xfrm>
          <a:prstGeom prst="rect">
            <a:avLst/>
          </a:prstGeom>
        </p:spPr>
        <p:txBody>
          <a:bodyPr/>
          <a:lstStyle/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0"/>
                <a:cs typeface="+mn-cs"/>
              </a:rPr>
              <a:t>Pros: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0"/>
                <a:cs typeface="+mn-cs"/>
              </a:rPr>
              <a:t>Very fast, may be automated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0"/>
                <a:cs typeface="+mn-cs"/>
              </a:rPr>
              <a:t>Highly purified DNA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0"/>
                <a:cs typeface="+mn-cs"/>
              </a:rPr>
              <a:t>Excellent for liquid blood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0"/>
                <a:cs typeface="+mn-cs"/>
              </a:rPr>
              <a:t>Contras: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0"/>
                <a:cs typeface="+mn-cs"/>
              </a:rPr>
              <a:t>Cannot be used directly on stain</a:t>
            </a:r>
          </a:p>
          <a:p>
            <a:pPr marL="640080" marR="0" lvl="1" indent="-237744" algn="l" defTabSz="914400" rtl="0" eaLnBrk="1" fontAlgn="auto" latinLnBrk="0" hangingPunct="1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Tx/>
              <a:buFont typeface="Verdana"/>
              <a:buChar char="◦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i.e. need to remove cells from stain substrate (cloth, etc.)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0"/>
                <a:cs typeface="+mn-cs"/>
              </a:rPr>
              <a:t>Very expensive</a:t>
            </a:r>
          </a:p>
        </p:txBody>
      </p:sp>
    </p:spTree>
  </p:cSld>
  <p:clrMapOvr>
    <a:masterClrMapping/>
  </p:clrMapOvr>
  <p:transition>
    <p:wipe dir="r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295400" y="152400"/>
            <a:ext cx="73152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3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ＭＳ Ｐゴシック" charset="0"/>
                <a:cs typeface="+mj-cs"/>
              </a:rPr>
              <a:t>DNAzol</a:t>
            </a:r>
            <a:endParaRPr kumimoji="0" lang="en-US" sz="43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ＭＳ Ｐゴシック" charset="0"/>
              <a:cs typeface="+mj-cs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1447800" y="6553200"/>
            <a:ext cx="48768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hlinkClick r:id="rId2"/>
              </a:rPr>
              <a:t>http://www.biocompare.com/Product-Reviews/40613-DNAzol-Reagents-From-Invitrogen/</a:t>
            </a:r>
            <a:endParaRPr lang="en-US" sz="1000" dirty="0"/>
          </a:p>
        </p:txBody>
      </p:sp>
      <p:sp>
        <p:nvSpPr>
          <p:cNvPr id="5" name="4 Rectángulo"/>
          <p:cNvSpPr/>
          <p:nvPr/>
        </p:nvSpPr>
        <p:spPr>
          <a:xfrm>
            <a:off x="1143000" y="838200"/>
            <a:ext cx="8001000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>
                <a:latin typeface="+mn-lt"/>
              </a:rPr>
              <a:t>ready-to-use reagent for the isolation of  DNA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>
                <a:latin typeface="+mn-lt"/>
              </a:rPr>
              <a:t>genomic or viral DNA 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>
                <a:latin typeface="+mn-lt"/>
              </a:rPr>
              <a:t>solid and liquid samples of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>
                <a:latin typeface="+mn-lt"/>
              </a:rPr>
              <a:t>human, animal and plant origin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>
                <a:latin typeface="+mn-lt"/>
              </a:rPr>
              <a:t>based on the use of a novel guanidine detergent </a:t>
            </a:r>
            <a:r>
              <a:rPr lang="en-US" sz="2000" dirty="0" err="1">
                <a:latin typeface="+mn-lt"/>
              </a:rPr>
              <a:t>lysing</a:t>
            </a:r>
            <a:r>
              <a:rPr lang="en-US" sz="2000" dirty="0">
                <a:latin typeface="+mn-lt"/>
              </a:rPr>
              <a:t> solution that hydrolyzes RNA and promotes the selective precipitation of DNA from the cell </a:t>
            </a:r>
            <a:r>
              <a:rPr lang="en-US" sz="2000" dirty="0" err="1">
                <a:latin typeface="+mn-lt"/>
              </a:rPr>
              <a:t>lysate</a:t>
            </a:r>
            <a:r>
              <a:rPr lang="en-US" sz="2000" dirty="0">
                <a:latin typeface="+mn-lt"/>
              </a:rPr>
              <a:t>.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>
                <a:latin typeface="+mn-lt"/>
              </a:rPr>
              <a:t>not toxic to the cells and the procedure does not require the use of phenols. 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>
                <a:latin typeface="+mn-lt"/>
              </a:rPr>
              <a:t>DNA can be obtained from a large number of samples of small or large volume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>
                <a:latin typeface="+mn-lt"/>
              </a:rPr>
              <a:t>DNA yield varied from 310 to 1.827 </a:t>
            </a:r>
            <a:r>
              <a:rPr lang="en-US" sz="2000" dirty="0" err="1">
                <a:latin typeface="+mn-lt"/>
              </a:rPr>
              <a:t>ug</a:t>
            </a:r>
            <a:r>
              <a:rPr lang="en-US" sz="2000" dirty="0">
                <a:latin typeface="+mn-lt"/>
              </a:rPr>
              <a:t>/g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>
                <a:latin typeface="+mn-lt"/>
              </a:rPr>
              <a:t>biological sample is homogenized and </a:t>
            </a:r>
            <a:r>
              <a:rPr lang="en-US" sz="2000" dirty="0" err="1">
                <a:latin typeface="+mn-lt"/>
              </a:rPr>
              <a:t>lysed</a:t>
            </a:r>
            <a:r>
              <a:rPr lang="en-US" sz="2000" dirty="0">
                <a:latin typeface="+mn-lt"/>
              </a:rPr>
              <a:t> in </a:t>
            </a:r>
            <a:r>
              <a:rPr lang="en-US" sz="2000" dirty="0" err="1">
                <a:latin typeface="+mn-lt"/>
              </a:rPr>
              <a:t>DNAzol</a:t>
            </a:r>
            <a:endParaRPr lang="en-US" sz="2000" dirty="0">
              <a:latin typeface="+mn-lt"/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>
                <a:latin typeface="+mn-lt"/>
              </a:rPr>
              <a:t>samples can be stored in </a:t>
            </a:r>
            <a:r>
              <a:rPr lang="en-US" sz="2000" dirty="0" err="1">
                <a:latin typeface="+mn-lt"/>
              </a:rPr>
              <a:t>DNAzol</a:t>
            </a:r>
            <a:r>
              <a:rPr lang="en-US" sz="2000" dirty="0">
                <a:latin typeface="+mn-lt"/>
              </a:rPr>
              <a:t> at room temperature for extended periods of time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>
                <a:latin typeface="+mn-lt"/>
              </a:rPr>
              <a:t>DNA is then precipitated with ethanol, washed and dissolved in 8 </a:t>
            </a:r>
            <a:r>
              <a:rPr lang="en-US" sz="2000" dirty="0" err="1">
                <a:latin typeface="+mn-lt"/>
              </a:rPr>
              <a:t>mM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NaOH</a:t>
            </a:r>
            <a:r>
              <a:rPr lang="en-US" sz="2000" dirty="0">
                <a:latin typeface="+mn-lt"/>
              </a:rPr>
              <a:t>. Following pH adjustment, the DNA can be used immediately for analysis or stored at 4ºC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>
                <a:latin typeface="+mn-lt"/>
              </a:rPr>
              <a:t>The entire isolation can be completed in 20-35 min</a:t>
            </a:r>
          </a:p>
        </p:txBody>
      </p:sp>
    </p:spTree>
  </p:cSld>
  <p:clrMapOvr>
    <a:masterClrMapping/>
  </p:clrMapOvr>
  <p:transition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76200"/>
            <a:ext cx="7239000" cy="1143000"/>
          </a:xfrm>
        </p:spPr>
        <p:txBody>
          <a:bodyPr/>
          <a:lstStyle/>
          <a:p>
            <a:pPr eaLnBrk="1" hangingPunct="1"/>
            <a:r>
              <a:rPr lang="en-US" sz="4000" dirty="0"/>
              <a:t>El </a:t>
            </a:r>
            <a:r>
              <a:rPr lang="en-US" sz="4000" dirty="0" err="1"/>
              <a:t>Problema</a:t>
            </a:r>
            <a:r>
              <a:rPr lang="en-US" sz="4000" dirty="0"/>
              <a:t>…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1066800" y="4038600"/>
            <a:ext cx="7848600" cy="2743200"/>
          </a:xfrm>
          <a:noFill/>
        </p:spPr>
        <p:txBody>
          <a:bodyPr>
            <a:normAutofit/>
          </a:bodyPr>
          <a:lstStyle/>
          <a:p>
            <a:pPr algn="just">
              <a:buClr>
                <a:schemeClr val="tx1"/>
              </a:buClr>
            </a:pPr>
            <a:r>
              <a:rPr lang="en-US" altLang="en-US" sz="2400" dirty="0"/>
              <a:t>Que </a:t>
            </a:r>
            <a:r>
              <a:rPr lang="en-US" altLang="en-US" sz="2400" dirty="0" err="1"/>
              <a:t>separamos</a:t>
            </a:r>
            <a:r>
              <a:rPr lang="en-US" altLang="en-US" sz="2400" dirty="0"/>
              <a:t> y para que?</a:t>
            </a:r>
          </a:p>
          <a:p>
            <a:pPr lvl="1" algn="just">
              <a:buClr>
                <a:schemeClr val="tx1"/>
              </a:buClr>
              <a:buSzPct val="140000"/>
              <a:buFont typeface="Arial" pitchFamily="34" charset="0"/>
              <a:buChar char="•"/>
            </a:pPr>
            <a:r>
              <a:rPr lang="en-US" altLang="en-US" sz="2000" b="1" dirty="0" err="1"/>
              <a:t>Contaminantes</a:t>
            </a:r>
            <a:r>
              <a:rPr lang="en-US" altLang="en-US" sz="2000" dirty="0"/>
              <a:t>: </a:t>
            </a:r>
            <a:r>
              <a:rPr lang="en-US" altLang="en-US" sz="2000" dirty="0" err="1"/>
              <a:t>Proteínas</a:t>
            </a:r>
            <a:r>
              <a:rPr lang="en-US" altLang="en-US" sz="2000" dirty="0"/>
              <a:t>, </a:t>
            </a:r>
            <a:r>
              <a:rPr lang="en-US" altLang="en-US" sz="2000" dirty="0" err="1"/>
              <a:t>lípidos</a:t>
            </a:r>
            <a:r>
              <a:rPr lang="en-US" altLang="en-US" sz="2000" dirty="0"/>
              <a:t>, </a:t>
            </a:r>
            <a:r>
              <a:rPr lang="en-US" altLang="en-US" sz="2000" dirty="0" err="1"/>
              <a:t>carbohidratos</a:t>
            </a:r>
            <a:r>
              <a:rPr lang="en-US" altLang="en-US" sz="2000" dirty="0"/>
              <a:t>, sales del </a:t>
            </a:r>
            <a:r>
              <a:rPr lang="en-US" altLang="en-US" sz="2000" dirty="0" err="1"/>
              <a:t>medio</a:t>
            </a:r>
            <a:r>
              <a:rPr lang="en-US" altLang="en-US" sz="2000" dirty="0"/>
              <a:t>, </a:t>
            </a:r>
            <a:r>
              <a:rPr lang="en-US" altLang="en-US" sz="2000" dirty="0" err="1"/>
              <a:t>iones</a:t>
            </a:r>
            <a:r>
              <a:rPr lang="en-US" altLang="en-US" sz="2000" dirty="0"/>
              <a:t>, etc.</a:t>
            </a:r>
            <a:endParaRPr lang="en-US" sz="2000" dirty="0"/>
          </a:p>
          <a:p>
            <a:pPr lvl="1" algn="just">
              <a:buClr>
                <a:schemeClr val="tx1"/>
              </a:buClr>
              <a:buSzPct val="140000"/>
              <a:buFont typeface="Arial" pitchFamily="34" charset="0"/>
              <a:buChar char="•"/>
            </a:pPr>
            <a:r>
              <a:rPr lang="en-US" altLang="en-US" sz="2000" b="1" dirty="0" err="1"/>
              <a:t>Nucleasas</a:t>
            </a:r>
            <a:r>
              <a:rPr lang="en-US" altLang="en-US" sz="2000" dirty="0"/>
              <a:t> </a:t>
            </a:r>
            <a:r>
              <a:rPr lang="en-US" altLang="en-US" sz="2000" dirty="0" err="1"/>
              <a:t>que</a:t>
            </a:r>
            <a:r>
              <a:rPr lang="en-US" altLang="en-US" sz="2000" dirty="0"/>
              <a:t> se </a:t>
            </a:r>
            <a:r>
              <a:rPr lang="en-US" altLang="en-US" sz="2000" dirty="0" err="1"/>
              <a:t>liberan</a:t>
            </a:r>
            <a:r>
              <a:rPr lang="en-US" altLang="en-US" sz="2000" dirty="0"/>
              <a:t> al </a:t>
            </a:r>
            <a:r>
              <a:rPr lang="en-US" altLang="en-US" sz="2000" dirty="0" err="1"/>
              <a:t>lisar</a:t>
            </a:r>
            <a:r>
              <a:rPr lang="en-US" altLang="en-US" sz="2000" dirty="0"/>
              <a:t> </a:t>
            </a:r>
            <a:r>
              <a:rPr lang="en-US" altLang="en-US" sz="2000" dirty="0" err="1"/>
              <a:t>las</a:t>
            </a:r>
            <a:r>
              <a:rPr lang="en-US" altLang="en-US" sz="2000" dirty="0"/>
              <a:t> </a:t>
            </a:r>
            <a:r>
              <a:rPr lang="en-US" altLang="en-US" sz="2000" dirty="0" err="1"/>
              <a:t>células</a:t>
            </a:r>
            <a:r>
              <a:rPr lang="en-US" altLang="en-US" sz="2000" dirty="0"/>
              <a:t> y </a:t>
            </a:r>
            <a:r>
              <a:rPr lang="en-US" altLang="en-US" sz="2000" dirty="0" err="1"/>
              <a:t>que</a:t>
            </a:r>
            <a:r>
              <a:rPr lang="en-US" altLang="en-US" sz="2000" dirty="0"/>
              <a:t> </a:t>
            </a:r>
            <a:r>
              <a:rPr lang="en-US" altLang="en-US" sz="2000" dirty="0" err="1"/>
              <a:t>degradan</a:t>
            </a:r>
            <a:r>
              <a:rPr lang="en-US" altLang="en-US" sz="2000" dirty="0"/>
              <a:t> los </a:t>
            </a:r>
            <a:r>
              <a:rPr lang="en-US" altLang="en-US" sz="2000" dirty="0" err="1"/>
              <a:t>ácidos</a:t>
            </a:r>
            <a:r>
              <a:rPr lang="en-US" altLang="en-US" sz="2000" dirty="0"/>
              <a:t> </a:t>
            </a:r>
            <a:r>
              <a:rPr lang="en-US" altLang="en-US" sz="2000" dirty="0" err="1"/>
              <a:t>nucléicos</a:t>
            </a:r>
            <a:r>
              <a:rPr lang="en-US" altLang="en-US" sz="2000" dirty="0"/>
              <a:t>.</a:t>
            </a:r>
          </a:p>
          <a:p>
            <a:pPr lvl="1" algn="just">
              <a:buClr>
                <a:schemeClr val="tx1"/>
              </a:buClr>
              <a:buSzPct val="140000"/>
              <a:buFont typeface="Arial" pitchFamily="34" charset="0"/>
              <a:buChar char="•"/>
            </a:pPr>
            <a:r>
              <a:rPr lang="en-US" altLang="en-US" sz="2000" b="1" dirty="0" err="1"/>
              <a:t>Interferentes</a:t>
            </a:r>
            <a:r>
              <a:rPr lang="en-US" altLang="en-US" sz="2000" dirty="0"/>
              <a:t> </a:t>
            </a:r>
            <a:r>
              <a:rPr lang="en-US" altLang="en-US" sz="2000" dirty="0" err="1"/>
              <a:t>que</a:t>
            </a:r>
            <a:r>
              <a:rPr lang="en-US" altLang="en-US" sz="2000" dirty="0"/>
              <a:t> </a:t>
            </a:r>
            <a:r>
              <a:rPr lang="en-US" altLang="en-US" sz="2000" dirty="0" err="1"/>
              <a:t>inhiben</a:t>
            </a:r>
            <a:r>
              <a:rPr lang="en-US" altLang="en-US" sz="2000" dirty="0"/>
              <a:t> a </a:t>
            </a:r>
            <a:r>
              <a:rPr lang="en-US" altLang="en-US" sz="2000" dirty="0" err="1"/>
              <a:t>las</a:t>
            </a:r>
            <a:r>
              <a:rPr lang="en-US" altLang="en-US" sz="2000" dirty="0"/>
              <a:t> </a:t>
            </a:r>
            <a:r>
              <a:rPr lang="en-US" altLang="en-US" sz="2000" dirty="0" err="1"/>
              <a:t>enzimas</a:t>
            </a:r>
            <a:r>
              <a:rPr lang="en-US" altLang="en-US" sz="2000" dirty="0"/>
              <a:t> </a:t>
            </a:r>
            <a:r>
              <a:rPr lang="en-US" altLang="en-US" sz="2000" dirty="0" err="1"/>
              <a:t>que</a:t>
            </a:r>
            <a:r>
              <a:rPr lang="en-US" altLang="en-US" sz="2000" dirty="0"/>
              <a:t> se </a:t>
            </a:r>
            <a:r>
              <a:rPr lang="en-US" altLang="en-US" sz="2000" dirty="0" err="1"/>
              <a:t>usan</a:t>
            </a:r>
            <a:r>
              <a:rPr lang="en-US" altLang="en-US" sz="2000" dirty="0"/>
              <a:t> en </a:t>
            </a:r>
            <a:r>
              <a:rPr lang="en-US" altLang="en-US" sz="2000" dirty="0" err="1"/>
              <a:t>biología</a:t>
            </a:r>
            <a:r>
              <a:rPr lang="en-US" altLang="en-US" sz="2000" dirty="0"/>
              <a:t> molecular (</a:t>
            </a:r>
            <a:r>
              <a:rPr lang="en-US" altLang="en-US" sz="2000" dirty="0" err="1"/>
              <a:t>enzimas</a:t>
            </a:r>
            <a:r>
              <a:rPr lang="en-US" altLang="en-US" sz="2000" dirty="0"/>
              <a:t> de </a:t>
            </a:r>
            <a:r>
              <a:rPr lang="en-US" altLang="en-US" sz="2000" dirty="0" err="1"/>
              <a:t>restricción</a:t>
            </a:r>
            <a:r>
              <a:rPr lang="en-US" altLang="en-US" sz="2000" dirty="0"/>
              <a:t>, </a:t>
            </a:r>
            <a:r>
              <a:rPr lang="en-US" altLang="en-US" sz="2000" i="1" dirty="0" err="1"/>
              <a:t>Taq</a:t>
            </a:r>
            <a:r>
              <a:rPr lang="en-US" altLang="en-US" sz="2000" dirty="0"/>
              <a:t> </a:t>
            </a:r>
            <a:r>
              <a:rPr lang="en-US" altLang="en-US" sz="2000" dirty="0" err="1"/>
              <a:t>polimerasa</a:t>
            </a:r>
            <a:r>
              <a:rPr lang="en-US" altLang="en-US" sz="2000" dirty="0"/>
              <a:t>, </a:t>
            </a:r>
            <a:r>
              <a:rPr lang="en-US" altLang="en-US" sz="2000" dirty="0" err="1"/>
              <a:t>ligasa</a:t>
            </a:r>
            <a:r>
              <a:rPr lang="en-US" altLang="en-US" sz="2000" dirty="0"/>
              <a:t>, </a:t>
            </a:r>
            <a:r>
              <a:rPr lang="en-US" altLang="en-US" sz="2000" dirty="0" err="1"/>
              <a:t>kinasa,etc</a:t>
            </a:r>
            <a:r>
              <a:rPr lang="en-US" altLang="en-US" sz="2000" dirty="0"/>
              <a:t>. )</a:t>
            </a:r>
          </a:p>
        </p:txBody>
      </p:sp>
      <p:sp>
        <p:nvSpPr>
          <p:cNvPr id="5" name="4 Rectángulo"/>
          <p:cNvSpPr/>
          <p:nvPr/>
        </p:nvSpPr>
        <p:spPr>
          <a:xfrm>
            <a:off x="1219200" y="2362200"/>
            <a:ext cx="7696200" cy="14465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 eaLnBrk="0" hangingPunct="0">
              <a:lnSpc>
                <a:spcPct val="150000"/>
              </a:lnSpc>
              <a:spcBef>
                <a:spcPct val="50000"/>
              </a:spcBef>
              <a:spcAft>
                <a:spcPts val="1200"/>
              </a:spcAft>
              <a:buSzPct val="80000"/>
            </a:pPr>
            <a:r>
              <a:rPr lang="en-US" altLang="en-US" sz="23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</a:rPr>
              <a:t>El </a:t>
            </a:r>
            <a:r>
              <a:rPr lang="en-US" altLang="en-US" sz="2300" dirty="0" err="1">
                <a:solidFill>
                  <a:schemeClr val="accent1">
                    <a:lumMod val="50000"/>
                  </a:schemeClr>
                </a:solidFill>
                <a:latin typeface="Arial" pitchFamily="34" charset="0"/>
              </a:rPr>
              <a:t>desafío</a:t>
            </a:r>
            <a:r>
              <a:rPr lang="en-US" altLang="en-US" sz="23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</a:rPr>
              <a:t> </a:t>
            </a:r>
            <a:r>
              <a:rPr lang="en-US" altLang="en-US" sz="2300" dirty="0" err="1">
                <a:solidFill>
                  <a:schemeClr val="accent1">
                    <a:lumMod val="50000"/>
                  </a:schemeClr>
                </a:solidFill>
                <a:latin typeface="Arial" pitchFamily="34" charset="0"/>
              </a:rPr>
              <a:t>es</a:t>
            </a:r>
            <a:r>
              <a:rPr lang="en-US" altLang="en-US" sz="23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</a:rPr>
              <a:t> </a:t>
            </a:r>
            <a:r>
              <a:rPr lang="en-US" altLang="en-US" sz="2300" dirty="0" err="1">
                <a:solidFill>
                  <a:schemeClr val="accent1">
                    <a:lumMod val="50000"/>
                  </a:schemeClr>
                </a:solidFill>
                <a:latin typeface="Arial" pitchFamily="34" charset="0"/>
              </a:rPr>
              <a:t>separar</a:t>
            </a:r>
            <a:r>
              <a:rPr lang="en-US" altLang="en-US" sz="23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</a:rPr>
              <a:t> los </a:t>
            </a:r>
            <a:r>
              <a:rPr lang="en-US" altLang="en-US" sz="2300" dirty="0" err="1">
                <a:solidFill>
                  <a:schemeClr val="accent1">
                    <a:lumMod val="50000"/>
                  </a:schemeClr>
                </a:solidFill>
                <a:latin typeface="Arial" pitchFamily="34" charset="0"/>
              </a:rPr>
              <a:t>ácidos</a:t>
            </a:r>
            <a:r>
              <a:rPr lang="en-US" altLang="en-US" sz="23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</a:rPr>
              <a:t> </a:t>
            </a:r>
            <a:r>
              <a:rPr lang="en-US" altLang="en-US" sz="2300" dirty="0" err="1">
                <a:solidFill>
                  <a:schemeClr val="accent1">
                    <a:lumMod val="50000"/>
                  </a:schemeClr>
                </a:solidFill>
                <a:latin typeface="Arial" pitchFamily="34" charset="0"/>
              </a:rPr>
              <a:t>nucleicos</a:t>
            </a:r>
            <a:r>
              <a:rPr lang="en-US" altLang="en-US" sz="23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</a:rPr>
              <a:t> </a:t>
            </a:r>
            <a:r>
              <a:rPr lang="en-US" altLang="en-US" sz="2300" dirty="0" err="1">
                <a:solidFill>
                  <a:schemeClr val="accent1">
                    <a:lumMod val="50000"/>
                  </a:schemeClr>
                </a:solidFill>
                <a:latin typeface="Arial" pitchFamily="34" charset="0"/>
              </a:rPr>
              <a:t>deseados</a:t>
            </a:r>
            <a:r>
              <a:rPr lang="en-US" altLang="en-US" sz="23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</a:rPr>
              <a:t> </a:t>
            </a:r>
            <a:r>
              <a:rPr lang="en-US" altLang="en-US" sz="2300" dirty="0" err="1">
                <a:solidFill>
                  <a:schemeClr val="accent1">
                    <a:lumMod val="50000"/>
                  </a:schemeClr>
                </a:solidFill>
                <a:latin typeface="Arial" pitchFamily="34" charset="0"/>
              </a:rPr>
              <a:t>desde</a:t>
            </a:r>
            <a:r>
              <a:rPr lang="en-US" altLang="en-US" sz="23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</a:rPr>
              <a:t> </a:t>
            </a:r>
            <a:r>
              <a:rPr lang="en-US" altLang="en-US" sz="2300" dirty="0" err="1">
                <a:solidFill>
                  <a:schemeClr val="accent1">
                    <a:lumMod val="50000"/>
                  </a:schemeClr>
                </a:solidFill>
                <a:latin typeface="Arial" pitchFamily="34" charset="0"/>
              </a:rPr>
              <a:t>una</a:t>
            </a:r>
            <a:r>
              <a:rPr lang="en-US" altLang="en-US" sz="23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</a:rPr>
              <a:t> </a:t>
            </a:r>
            <a:r>
              <a:rPr lang="en-US" altLang="en-US" sz="2300" dirty="0" err="1">
                <a:solidFill>
                  <a:schemeClr val="accent1">
                    <a:lumMod val="50000"/>
                  </a:schemeClr>
                </a:solidFill>
                <a:latin typeface="Arial" pitchFamily="34" charset="0"/>
              </a:rPr>
              <a:t>mezcla</a:t>
            </a:r>
            <a:r>
              <a:rPr lang="en-US" altLang="en-US" sz="23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</a:rPr>
              <a:t> </a:t>
            </a:r>
            <a:r>
              <a:rPr lang="en-US" altLang="en-US" sz="2300" dirty="0" err="1">
                <a:solidFill>
                  <a:schemeClr val="accent1">
                    <a:lumMod val="50000"/>
                  </a:schemeClr>
                </a:solidFill>
                <a:latin typeface="Arial" pitchFamily="34" charset="0"/>
              </a:rPr>
              <a:t>compleja</a:t>
            </a:r>
            <a:r>
              <a:rPr lang="en-US" altLang="en-US" sz="23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</a:rPr>
              <a:t>, </a:t>
            </a:r>
            <a:r>
              <a:rPr lang="en-US" altLang="en-US" sz="2300" dirty="0" err="1">
                <a:solidFill>
                  <a:schemeClr val="accent1">
                    <a:lumMod val="50000"/>
                  </a:schemeClr>
                </a:solidFill>
                <a:latin typeface="Arial" pitchFamily="34" charset="0"/>
              </a:rPr>
              <a:t>manteniendo</a:t>
            </a:r>
            <a:r>
              <a:rPr lang="en-US" altLang="en-US" sz="23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</a:rPr>
              <a:t> </a:t>
            </a:r>
            <a:r>
              <a:rPr lang="en-US" altLang="en-US" sz="2300" dirty="0" err="1">
                <a:solidFill>
                  <a:schemeClr val="accent1">
                    <a:lumMod val="50000"/>
                  </a:schemeClr>
                </a:solidFill>
                <a:latin typeface="Arial" pitchFamily="34" charset="0"/>
              </a:rPr>
              <a:t>su</a:t>
            </a:r>
            <a:r>
              <a:rPr lang="en-US" altLang="en-US" sz="23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</a:rPr>
              <a:t> </a:t>
            </a:r>
            <a:r>
              <a:rPr lang="en-US" altLang="en-US" sz="2300" dirty="0" err="1">
                <a:solidFill>
                  <a:schemeClr val="accent1">
                    <a:lumMod val="50000"/>
                  </a:schemeClr>
                </a:solidFill>
                <a:latin typeface="Arial" pitchFamily="34" charset="0"/>
              </a:rPr>
              <a:t>integridad</a:t>
            </a:r>
            <a:r>
              <a:rPr lang="en-US" altLang="en-US" sz="23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</a:rPr>
              <a:t>.</a:t>
            </a:r>
          </a:p>
          <a:p>
            <a:pPr algn="ctr" eaLnBrk="0" hangingPunct="0">
              <a:spcBef>
                <a:spcPts val="0"/>
              </a:spcBef>
              <a:spcAft>
                <a:spcPts val="0"/>
              </a:spcAft>
              <a:buSzPct val="80000"/>
            </a:pPr>
            <a:endParaRPr lang="en-US" altLang="en-US" sz="900" dirty="0">
              <a:solidFill>
                <a:schemeClr val="accent1">
                  <a:lumMod val="50000"/>
                </a:schemeClr>
              </a:solidFill>
              <a:latin typeface="Arial" pitchFamily="34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1295400" y="1295400"/>
            <a:ext cx="7315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dirty="0">
                <a:solidFill>
                  <a:prstClr val="black"/>
                </a:solidFill>
                <a:latin typeface="Gill Sans MT"/>
                <a:ea typeface="+mn-ea"/>
              </a:rPr>
              <a:t>Para </a:t>
            </a:r>
            <a:r>
              <a:rPr lang="en-US" altLang="en-US" dirty="0" err="1">
                <a:solidFill>
                  <a:prstClr val="black"/>
                </a:solidFill>
                <a:latin typeface="Gill Sans MT"/>
                <a:ea typeface="+mn-ea"/>
              </a:rPr>
              <a:t>muchas</a:t>
            </a:r>
            <a:r>
              <a:rPr lang="en-US" altLang="en-US" dirty="0">
                <a:solidFill>
                  <a:prstClr val="black"/>
                </a:solidFill>
                <a:latin typeface="Gill Sans MT"/>
                <a:ea typeface="+mn-ea"/>
              </a:rPr>
              <a:t> </a:t>
            </a:r>
            <a:r>
              <a:rPr lang="en-US" altLang="en-US" dirty="0" err="1">
                <a:solidFill>
                  <a:prstClr val="black"/>
                </a:solidFill>
                <a:latin typeface="Gill Sans MT"/>
                <a:ea typeface="+mn-ea"/>
              </a:rPr>
              <a:t>aplicaciones</a:t>
            </a:r>
            <a:r>
              <a:rPr lang="en-US" altLang="en-US" dirty="0">
                <a:solidFill>
                  <a:prstClr val="black"/>
                </a:solidFill>
                <a:latin typeface="Gill Sans MT"/>
                <a:ea typeface="+mn-ea"/>
              </a:rPr>
              <a:t> </a:t>
            </a:r>
            <a:r>
              <a:rPr lang="en-US" altLang="en-US" dirty="0" err="1">
                <a:solidFill>
                  <a:prstClr val="black"/>
                </a:solidFill>
                <a:latin typeface="Gill Sans MT"/>
                <a:ea typeface="+mn-ea"/>
              </a:rPr>
              <a:t>que</a:t>
            </a:r>
            <a:r>
              <a:rPr lang="en-US" altLang="en-US" dirty="0">
                <a:solidFill>
                  <a:prstClr val="black"/>
                </a:solidFill>
                <a:latin typeface="Gill Sans MT"/>
                <a:ea typeface="+mn-ea"/>
              </a:rPr>
              <a:t> </a:t>
            </a:r>
            <a:r>
              <a:rPr lang="en-US" altLang="en-US" dirty="0" err="1">
                <a:solidFill>
                  <a:prstClr val="black"/>
                </a:solidFill>
                <a:latin typeface="Gill Sans MT"/>
                <a:ea typeface="+mn-ea"/>
              </a:rPr>
              <a:t>involucran</a:t>
            </a:r>
            <a:r>
              <a:rPr lang="en-US" altLang="en-US" dirty="0">
                <a:solidFill>
                  <a:prstClr val="black"/>
                </a:solidFill>
                <a:latin typeface="Gill Sans MT"/>
                <a:ea typeface="+mn-ea"/>
              </a:rPr>
              <a:t> </a:t>
            </a:r>
            <a:r>
              <a:rPr lang="en-US" altLang="en-US" dirty="0" err="1">
                <a:solidFill>
                  <a:prstClr val="black"/>
                </a:solidFill>
                <a:latin typeface="Gill Sans MT"/>
                <a:ea typeface="+mn-ea"/>
              </a:rPr>
              <a:t>manipulación</a:t>
            </a:r>
            <a:r>
              <a:rPr lang="en-US" altLang="en-US" dirty="0">
                <a:solidFill>
                  <a:prstClr val="black"/>
                </a:solidFill>
                <a:latin typeface="Gill Sans MT"/>
                <a:ea typeface="+mn-ea"/>
              </a:rPr>
              <a:t> de AN </a:t>
            </a:r>
            <a:r>
              <a:rPr lang="en-US" altLang="en-US" dirty="0" err="1">
                <a:solidFill>
                  <a:prstClr val="black"/>
                </a:solidFill>
                <a:latin typeface="Gill Sans MT"/>
                <a:ea typeface="+mn-ea"/>
              </a:rPr>
              <a:t>es</a:t>
            </a:r>
            <a:r>
              <a:rPr lang="en-US" altLang="en-US" dirty="0">
                <a:solidFill>
                  <a:prstClr val="black"/>
                </a:solidFill>
                <a:latin typeface="Gill Sans MT"/>
                <a:ea typeface="+mn-ea"/>
              </a:rPr>
              <a:t> </a:t>
            </a:r>
            <a:r>
              <a:rPr lang="en-US" altLang="en-US" dirty="0" err="1">
                <a:solidFill>
                  <a:prstClr val="black"/>
                </a:solidFill>
                <a:latin typeface="Gill Sans MT"/>
                <a:ea typeface="+mn-ea"/>
              </a:rPr>
              <a:t>necesario</a:t>
            </a:r>
            <a:r>
              <a:rPr lang="en-US" altLang="en-US" dirty="0">
                <a:solidFill>
                  <a:prstClr val="black"/>
                </a:solidFill>
                <a:latin typeface="Gill Sans MT"/>
                <a:ea typeface="+mn-ea"/>
              </a:rPr>
              <a:t> </a:t>
            </a:r>
            <a:r>
              <a:rPr lang="en-US" altLang="en-US" dirty="0" err="1">
                <a:solidFill>
                  <a:prstClr val="black"/>
                </a:solidFill>
                <a:latin typeface="Gill Sans MT"/>
                <a:ea typeface="+mn-ea"/>
              </a:rPr>
              <a:t>disponer</a:t>
            </a:r>
            <a:r>
              <a:rPr lang="en-US" altLang="en-US" dirty="0">
                <a:solidFill>
                  <a:prstClr val="black"/>
                </a:solidFill>
                <a:latin typeface="Gill Sans MT"/>
                <a:ea typeface="+mn-ea"/>
              </a:rPr>
              <a:t> de </a:t>
            </a:r>
            <a:r>
              <a:rPr lang="en-US" altLang="en-US" dirty="0" err="1">
                <a:solidFill>
                  <a:prstClr val="black"/>
                </a:solidFill>
                <a:latin typeface="Gill Sans MT"/>
                <a:ea typeface="+mn-ea"/>
              </a:rPr>
              <a:t>éstos</a:t>
            </a:r>
            <a:r>
              <a:rPr lang="en-US" altLang="en-US" dirty="0">
                <a:solidFill>
                  <a:prstClr val="black"/>
                </a:solidFill>
                <a:latin typeface="Gill Sans MT"/>
                <a:ea typeface="+mn-ea"/>
              </a:rPr>
              <a:t> en </a:t>
            </a:r>
            <a:r>
              <a:rPr lang="en-US" altLang="en-US" dirty="0" err="1">
                <a:solidFill>
                  <a:prstClr val="black"/>
                </a:solidFill>
                <a:latin typeface="Gill Sans MT"/>
                <a:ea typeface="+mn-ea"/>
              </a:rPr>
              <a:t>estado</a:t>
            </a:r>
            <a:r>
              <a:rPr lang="en-US" altLang="en-US" dirty="0">
                <a:solidFill>
                  <a:prstClr val="black"/>
                </a:solidFill>
                <a:latin typeface="Gill Sans MT"/>
                <a:ea typeface="+mn-ea"/>
              </a:rPr>
              <a:t> </a:t>
            </a:r>
            <a:r>
              <a:rPr lang="en-US" altLang="en-US" dirty="0" err="1">
                <a:solidFill>
                  <a:prstClr val="black"/>
                </a:solidFill>
                <a:latin typeface="Gill Sans MT"/>
                <a:ea typeface="+mn-ea"/>
              </a:rPr>
              <a:t>puro</a:t>
            </a:r>
            <a:r>
              <a:rPr lang="en-US" altLang="en-US" dirty="0">
                <a:solidFill>
                  <a:prstClr val="black"/>
                </a:solidFill>
                <a:latin typeface="Gill Sans MT"/>
                <a:ea typeface="+mn-ea"/>
              </a:rPr>
              <a:t>. </a:t>
            </a:r>
            <a:endParaRPr lang="es-AR" dirty="0"/>
          </a:p>
        </p:txBody>
      </p:sp>
    </p:spTree>
  </p:cSld>
  <p:clrMapOvr>
    <a:masterClrMapping/>
  </p:clrMapOvr>
  <p:transition>
    <p:wipe dir="r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295400" y="152400"/>
            <a:ext cx="73152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3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ＭＳ Ｐゴシック" charset="0"/>
                <a:cs typeface="+mj-cs"/>
              </a:rPr>
              <a:t>DNAzol</a:t>
            </a:r>
            <a:endParaRPr kumimoji="0" lang="en-US" sz="43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ＭＳ Ｐゴシック" charset="0"/>
              <a:cs typeface="+mj-cs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1447800" y="6553200"/>
            <a:ext cx="48768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hlinkClick r:id="rId2"/>
              </a:rPr>
              <a:t>http://www.biocompare.com/Product-Reviews/40613-DNAzol-Reagents-From-Invitrogen/</a:t>
            </a:r>
            <a:endParaRPr lang="en-US" sz="1000" dirty="0"/>
          </a:p>
        </p:txBody>
      </p:sp>
      <p:sp>
        <p:nvSpPr>
          <p:cNvPr id="5" name="4 Rectángulo"/>
          <p:cNvSpPr/>
          <p:nvPr/>
        </p:nvSpPr>
        <p:spPr>
          <a:xfrm>
            <a:off x="1143000" y="914400"/>
            <a:ext cx="8001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>
                <a:latin typeface="+mn-lt"/>
              </a:rPr>
              <a:t>a wide range of DNA molecules can be isolated including genomic DNA and DNA fragments down to 100 </a:t>
            </a:r>
            <a:r>
              <a:rPr lang="en-US" sz="2000" dirty="0" err="1">
                <a:latin typeface="+mn-lt"/>
              </a:rPr>
              <a:t>bp</a:t>
            </a:r>
            <a:r>
              <a:rPr lang="en-US" sz="2000" dirty="0">
                <a:latin typeface="+mn-lt"/>
              </a:rPr>
              <a:t> in length. 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>
                <a:latin typeface="+mn-lt"/>
              </a:rPr>
              <a:t>70 - 100% of the DNA is typically recovered. 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>
                <a:latin typeface="+mn-lt"/>
              </a:rPr>
              <a:t>Isolated DNA can be used for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>
                <a:latin typeface="+mn-lt"/>
              </a:rPr>
              <a:t>Southern analysis, 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>
                <a:latin typeface="+mn-lt"/>
              </a:rPr>
              <a:t>dot blot hybridization, 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>
                <a:latin typeface="+mn-lt"/>
              </a:rPr>
              <a:t>molecular cloning, 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>
                <a:latin typeface="+mn-lt"/>
              </a:rPr>
              <a:t>polymerase chain reaction (PCR)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>
                <a:latin typeface="+mn-lt"/>
              </a:rPr>
              <a:t>other molecular biology applications without any additional purification. 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>
                <a:latin typeface="+mn-lt"/>
              </a:rPr>
              <a:t>There are 3 versions of </a:t>
            </a:r>
            <a:r>
              <a:rPr lang="en-US" sz="2000" dirty="0" err="1">
                <a:latin typeface="+mn-lt"/>
              </a:rPr>
              <a:t>DNAzol</a:t>
            </a:r>
            <a:r>
              <a:rPr lang="en-US" sz="2000" dirty="0">
                <a:latin typeface="+mn-lt"/>
              </a:rPr>
              <a:t>, each designed for optimal isolation efficiency from a given sample type: blood, cells and tissue, plant.</a:t>
            </a:r>
          </a:p>
        </p:txBody>
      </p:sp>
      <p:graphicFrame>
        <p:nvGraphicFramePr>
          <p:cNvPr id="6" name="5 Tabla"/>
          <p:cNvGraphicFramePr>
            <a:graphicFrameLocks noGrp="1"/>
          </p:cNvGraphicFramePr>
          <p:nvPr/>
        </p:nvGraphicFramePr>
        <p:xfrm>
          <a:off x="2057400" y="4876800"/>
          <a:ext cx="5407659" cy="1554480"/>
        </p:xfrm>
        <a:graphic>
          <a:graphicData uri="http://schemas.openxmlformats.org/drawingml/2006/table">
            <a:tbl>
              <a:tblPr/>
              <a:tblGrid>
                <a:gridCol w="18025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25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25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dirty="0"/>
                        <a:t>Sample Type (General)</a:t>
                      </a:r>
                    </a:p>
                  </a:txBody>
                  <a:tcPr marL="60960" marR="60960" marT="60960" marB="60960" anchor="b">
                    <a:lnL w="762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/>
                        <a:t>Final Product</a:t>
                      </a:r>
                    </a:p>
                  </a:txBody>
                  <a:tcPr marL="60960" marR="60960" marT="60960" marB="60960" anchor="b">
                    <a:lnL w="762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dirty="0"/>
                        <a:t>Product Name</a:t>
                      </a:r>
                    </a:p>
                  </a:txBody>
                  <a:tcPr marL="60960" marR="60960" marT="60960" marB="60960" anchor="b">
                    <a:lnL w="762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en-US" sz="1400"/>
                        <a:t>Cells</a:t>
                      </a:r>
                    </a:p>
                  </a:txBody>
                  <a:tcPr marL="60960" marR="60960" marT="60960" marB="60960">
                    <a:lnL w="762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400"/>
                        <a:t>Genomic DNA</a:t>
                      </a:r>
                    </a:p>
                  </a:txBody>
                  <a:tcPr marL="60960" marR="60960" marT="60960" marB="60960">
                    <a:lnL w="762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400" u="none" strike="noStrike">
                          <a:solidFill>
                            <a:schemeClr val="accent6"/>
                          </a:solidFill>
                          <a:hlinkClick r:id="rId3"/>
                        </a:rPr>
                        <a:t>DNAzol® Reagent</a:t>
                      </a:r>
                      <a:endParaRPr lang="en-US" sz="1400">
                        <a:solidFill>
                          <a:schemeClr val="accent6"/>
                        </a:solidFill>
                      </a:endParaRPr>
                    </a:p>
                  </a:txBody>
                  <a:tcPr marL="60960" marR="60960" marT="60960" marB="60960">
                    <a:lnL w="762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en-US" sz="1400" dirty="0"/>
                        <a:t>Blood</a:t>
                      </a:r>
                    </a:p>
                  </a:txBody>
                  <a:tcPr marL="60960" marR="60960" marT="60960" marB="60960">
                    <a:lnL w="762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400"/>
                        <a:t>Genomic DNA</a:t>
                      </a:r>
                    </a:p>
                  </a:txBody>
                  <a:tcPr marL="60960" marR="60960" marT="60960" marB="60960">
                    <a:lnL w="762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400" u="none" strike="noStrike" dirty="0" err="1">
                          <a:solidFill>
                            <a:schemeClr val="accent6"/>
                          </a:solidFill>
                          <a:hlinkClick r:id="rId4"/>
                        </a:rPr>
                        <a:t>DNAzol</a:t>
                      </a:r>
                      <a:r>
                        <a:rPr lang="en-US" sz="1400" u="none" strike="noStrike" dirty="0">
                          <a:solidFill>
                            <a:schemeClr val="accent6"/>
                          </a:solidFill>
                          <a:hlinkClick r:id="rId4"/>
                        </a:rPr>
                        <a:t>® BD Reagent</a:t>
                      </a:r>
                      <a:endParaRPr lang="en-US" sz="1400" dirty="0">
                        <a:solidFill>
                          <a:schemeClr val="accent6"/>
                        </a:solidFill>
                      </a:endParaRPr>
                    </a:p>
                  </a:txBody>
                  <a:tcPr marL="60960" marR="60960" marT="60960" marB="60960">
                    <a:lnL w="762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en-US" sz="1400"/>
                        <a:t>Plant samples</a:t>
                      </a:r>
                    </a:p>
                  </a:txBody>
                  <a:tcPr marL="60960" marR="60960" marT="60960" marB="60960">
                    <a:lnL w="762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400"/>
                        <a:t>Genomic DNA</a:t>
                      </a:r>
                    </a:p>
                  </a:txBody>
                  <a:tcPr marL="60960" marR="60960" marT="60960" marB="60960">
                    <a:lnL w="762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400" u="none" strike="noStrike" dirty="0">
                          <a:solidFill>
                            <a:schemeClr val="accent6"/>
                          </a:solidFill>
                          <a:hlinkClick r:id="rId5"/>
                        </a:rPr>
                        <a:t>Plant </a:t>
                      </a:r>
                      <a:r>
                        <a:rPr lang="en-US" sz="1400" u="none" strike="noStrike" dirty="0" err="1">
                          <a:solidFill>
                            <a:schemeClr val="accent6"/>
                          </a:solidFill>
                          <a:hlinkClick r:id="rId5"/>
                        </a:rPr>
                        <a:t>DNAzol</a:t>
                      </a:r>
                      <a:r>
                        <a:rPr lang="en-US" sz="1400" u="none" strike="noStrike" dirty="0">
                          <a:solidFill>
                            <a:schemeClr val="accent6"/>
                          </a:solidFill>
                          <a:hlinkClick r:id="rId5"/>
                        </a:rPr>
                        <a:t>® Reagent</a:t>
                      </a:r>
                      <a:endParaRPr lang="en-US" sz="1400" dirty="0">
                        <a:solidFill>
                          <a:schemeClr val="accent6"/>
                        </a:solidFill>
                      </a:endParaRPr>
                    </a:p>
                  </a:txBody>
                  <a:tcPr marL="60960" marR="60960" marT="60960" marB="60960">
                    <a:lnL w="762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wipe dir="r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/>
        </p:nvGraphicFramePr>
        <p:xfrm>
          <a:off x="1295400" y="1329506"/>
          <a:ext cx="7467600" cy="4614094"/>
        </p:xfrm>
        <a:graphic>
          <a:graphicData uri="http://schemas.openxmlformats.org/drawingml/2006/table">
            <a:tbl>
              <a:tblPr/>
              <a:tblGrid>
                <a:gridCol w="1866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66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66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669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68960">
                <a:tc>
                  <a:txBody>
                    <a:bodyPr/>
                    <a:lstStyle/>
                    <a:p>
                      <a:pPr algn="ctr" fontAlgn="ctr"/>
                      <a:endParaRPr lang="en-US" sz="1400" b="0" dirty="0">
                        <a:solidFill>
                          <a:srgbClr val="333333"/>
                        </a:solidFill>
                      </a:endParaRPr>
                    </a:p>
                  </a:txBody>
                  <a:tcPr marL="23223" marR="23223" marT="23223" marB="23223" anchor="ctr">
                    <a:lnL w="762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>
                          <a:solidFill>
                            <a:srgbClr val="333333"/>
                          </a:solidFill>
                        </a:rPr>
                        <a:t>Process the largest amount of tissue</a:t>
                      </a:r>
                    </a:p>
                  </a:txBody>
                  <a:tcPr marL="23223" marR="23223" marT="23223" marB="23223" anchor="ctr">
                    <a:lnL w="762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>
                          <a:solidFill>
                            <a:srgbClr val="333333"/>
                          </a:solidFill>
                        </a:rPr>
                        <a:t>Simple, sample lysis to PCR in one well</a:t>
                      </a:r>
                    </a:p>
                  </a:txBody>
                  <a:tcPr marL="23223" marR="23223" marT="23223" marB="23223" anchor="ctr">
                    <a:lnL w="762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B5D2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>
                          <a:solidFill>
                            <a:srgbClr val="333333"/>
                          </a:solidFill>
                        </a:rPr>
                        <a:t>Most versatile; able to handle variety of sample types</a:t>
                      </a:r>
                    </a:p>
                  </a:txBody>
                  <a:tcPr marL="23223" marR="23223" marT="23223" marB="23223" anchor="ctr">
                    <a:lnL w="7620" cap="flat" cmpd="sng" algn="ctr">
                      <a:solidFill>
                        <a:srgbClr val="B5D2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B5D2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2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445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dirty="0">
                          <a:solidFill>
                            <a:srgbClr val="333333"/>
                          </a:solidFill>
                        </a:rPr>
                        <a:t> </a:t>
                      </a:r>
                    </a:p>
                  </a:txBody>
                  <a:tcPr marL="23223" marR="23223" marT="23223" marB="23223" anchor="b">
                    <a:lnL w="762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u="none" strike="noStrike">
                          <a:solidFill>
                            <a:srgbClr val="7B26C9"/>
                          </a:solidFill>
                          <a:hlinkClick r:id="rId2"/>
                        </a:rPr>
                        <a:t>DNAzol®</a:t>
                      </a:r>
                      <a:endParaRPr lang="en-US" sz="1400" b="1">
                        <a:solidFill>
                          <a:srgbClr val="333333"/>
                        </a:solidFill>
                      </a:endParaRPr>
                    </a:p>
                  </a:txBody>
                  <a:tcPr marL="23223" marR="23223" marT="23223" marB="23223">
                    <a:lnL w="762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u="none" strike="noStrike">
                          <a:solidFill>
                            <a:srgbClr val="7B26C9"/>
                          </a:solidFill>
                          <a:hlinkClick r:id="rId3"/>
                        </a:rPr>
                        <a:t>ChargeSwitch® gDNA Mini Tissue Kit</a:t>
                      </a:r>
                      <a:endParaRPr lang="en-US" sz="1400" b="1">
                        <a:solidFill>
                          <a:srgbClr val="333333"/>
                        </a:solidFill>
                      </a:endParaRPr>
                    </a:p>
                  </a:txBody>
                  <a:tcPr marL="23223" marR="23223" marT="23223" marB="23223">
                    <a:lnL w="762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B5D2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u="none" strike="noStrike">
                          <a:solidFill>
                            <a:srgbClr val="7B26C9"/>
                          </a:solidFill>
                          <a:hlinkClick r:id="rId4"/>
                        </a:rPr>
                        <a:t>PureLink® Genomic DNA Kits</a:t>
                      </a:r>
                      <a:endParaRPr lang="en-US" sz="1400" b="1">
                        <a:solidFill>
                          <a:srgbClr val="333333"/>
                        </a:solidFill>
                      </a:endParaRPr>
                    </a:p>
                  </a:txBody>
                  <a:tcPr marL="23223" marR="23223" marT="23223" marB="23223">
                    <a:lnL w="7620" cap="flat" cmpd="sng" algn="ctr">
                      <a:solidFill>
                        <a:srgbClr val="B5D2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B5D2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9954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/>
                        <a:t>Recommendations</a:t>
                      </a:r>
                    </a:p>
                  </a:txBody>
                  <a:tcPr marL="23223" marR="23223" marT="23223" marB="23223">
                    <a:lnL w="762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/>
                        <a:t>Most cited and cost effective</a:t>
                      </a:r>
                    </a:p>
                  </a:txBody>
                  <a:tcPr marL="23223" marR="23223" marT="23223" marB="23223">
                    <a:lnL w="762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400"/>
                    </a:p>
                  </a:txBody>
                  <a:tcPr marL="23223" marR="23223" marT="23223" marB="23223">
                    <a:lnL w="762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B5D2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/>
                        <a:t>Top seller</a:t>
                      </a:r>
                    </a:p>
                  </a:txBody>
                  <a:tcPr marL="23223" marR="23223" marT="23223" marB="23223">
                    <a:lnL w="7620" cap="flat" cmpd="sng" algn="ctr">
                      <a:solidFill>
                        <a:srgbClr val="B5D2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B5D2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2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9954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/>
                        <a:t>Sample Types</a:t>
                      </a:r>
                    </a:p>
                  </a:txBody>
                  <a:tcPr marL="23223" marR="23223" marT="23223" marB="23223">
                    <a:lnL w="762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/>
                        <a:t>Cells, tissue</a:t>
                      </a:r>
                    </a:p>
                  </a:txBody>
                  <a:tcPr marL="23223" marR="23223" marT="23223" marB="23223">
                    <a:lnL w="762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/>
                        <a:t>Cells, blood</a:t>
                      </a:r>
                    </a:p>
                  </a:txBody>
                  <a:tcPr marL="23223" marR="23223" marT="23223" marB="23223">
                    <a:lnL w="762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B5D2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/>
                        <a:t>Cells, tissue, blood, bacteria</a:t>
                      </a:r>
                    </a:p>
                  </a:txBody>
                  <a:tcPr marL="23223" marR="23223" marT="23223" marB="23223">
                    <a:lnL w="7620" cap="flat" cmpd="sng" algn="ctr">
                      <a:solidFill>
                        <a:srgbClr val="B5D2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B5D2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2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5451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/>
                        <a:t>Protocol Time</a:t>
                      </a:r>
                    </a:p>
                  </a:txBody>
                  <a:tcPr marL="23223" marR="23223" marT="23223" marB="23223">
                    <a:lnL w="762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/>
                        <a:t>10–30 min</a:t>
                      </a:r>
                    </a:p>
                  </a:txBody>
                  <a:tcPr marL="23223" marR="23223" marT="23223" marB="23223">
                    <a:lnL w="762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/>
                        <a:t>&lt;45 min</a:t>
                      </a:r>
                    </a:p>
                  </a:txBody>
                  <a:tcPr marL="23223" marR="23223" marT="23223" marB="23223">
                    <a:lnL w="762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B5D2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dirty="0"/>
                        <a:t>15 min</a:t>
                      </a:r>
                    </a:p>
                  </a:txBody>
                  <a:tcPr marL="23223" marR="23223" marT="23223" marB="23223">
                    <a:lnL w="7620" cap="flat" cmpd="sng" algn="ctr">
                      <a:solidFill>
                        <a:srgbClr val="B5D2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B5D2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2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5451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/>
                        <a:t>Yield</a:t>
                      </a:r>
                    </a:p>
                  </a:txBody>
                  <a:tcPr marL="23223" marR="23223" marT="23223" marB="23223">
                    <a:lnL w="762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/>
                        <a:t>Up to 70 µg DNA</a:t>
                      </a:r>
                    </a:p>
                  </a:txBody>
                  <a:tcPr marL="23223" marR="23223" marT="23223" marB="23223">
                    <a:lnL w="762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/>
                        <a:t>Up to 50 ng DNA/well</a:t>
                      </a:r>
                    </a:p>
                  </a:txBody>
                  <a:tcPr marL="23223" marR="23223" marT="23223" marB="23223">
                    <a:lnL w="762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B5D2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/>
                        <a:t>Up to 10 µg DNA</a:t>
                      </a:r>
                    </a:p>
                  </a:txBody>
                  <a:tcPr marL="23223" marR="23223" marT="23223" marB="23223">
                    <a:lnL w="7620" cap="flat" cmpd="sng" algn="ctr">
                      <a:solidFill>
                        <a:srgbClr val="B5D2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B5D2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2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5451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/>
                        <a:t>Starting Material</a:t>
                      </a:r>
                    </a:p>
                  </a:txBody>
                  <a:tcPr marL="23223" marR="23223" marT="23223" marB="23223">
                    <a:lnL w="762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/>
                        <a:t>1–3 x 10</a:t>
                      </a:r>
                      <a:r>
                        <a:rPr lang="en-US" sz="1400" baseline="30000"/>
                        <a:t>7</a:t>
                      </a:r>
                      <a:r>
                        <a:rPr lang="en-US" sz="1400"/>
                        <a:t> cells</a:t>
                      </a:r>
                    </a:p>
                  </a:txBody>
                  <a:tcPr marL="23223" marR="23223" marT="23223" marB="23223">
                    <a:lnL w="762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/>
                        <a:t>1–2 x 10</a:t>
                      </a:r>
                      <a:r>
                        <a:rPr lang="en-US" sz="1400" baseline="30000"/>
                        <a:t>4</a:t>
                      </a:r>
                      <a:r>
                        <a:rPr lang="en-US" sz="1400"/>
                        <a:t> cells</a:t>
                      </a:r>
                    </a:p>
                  </a:txBody>
                  <a:tcPr marL="23223" marR="23223" marT="23223" marB="23223">
                    <a:lnL w="762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B5D2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/>
                        <a:t>5 x 10</a:t>
                      </a:r>
                      <a:r>
                        <a:rPr lang="en-US" sz="1400" baseline="30000"/>
                        <a:t>6</a:t>
                      </a:r>
                      <a:r>
                        <a:rPr lang="en-US" sz="1400"/>
                        <a:t> cells</a:t>
                      </a:r>
                    </a:p>
                  </a:txBody>
                  <a:tcPr marL="23223" marR="23223" marT="23223" marB="23223">
                    <a:lnL w="7620" cap="flat" cmpd="sng" algn="ctr">
                      <a:solidFill>
                        <a:srgbClr val="B5D2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B5D2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2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4457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/>
                        <a:t>Isolation Technology</a:t>
                      </a:r>
                    </a:p>
                  </a:txBody>
                  <a:tcPr marL="23223" marR="23223" marT="23223" marB="23223">
                    <a:lnL w="762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/>
                        <a:t>Organic extraction</a:t>
                      </a:r>
                    </a:p>
                  </a:txBody>
                  <a:tcPr marL="23223" marR="23223" marT="23223" marB="23223">
                    <a:lnL w="762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/>
                        <a:t>ChargeSwitch® Chemistry, coated 8-well or 96-well</a:t>
                      </a:r>
                    </a:p>
                  </a:txBody>
                  <a:tcPr marL="23223" marR="23223" marT="23223" marB="23223">
                    <a:lnL w="762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B5D2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/>
                        <a:t>Silica spin column</a:t>
                      </a:r>
                    </a:p>
                  </a:txBody>
                  <a:tcPr marL="23223" marR="23223" marT="23223" marB="23223">
                    <a:lnL w="7620" cap="flat" cmpd="sng" algn="ctr">
                      <a:solidFill>
                        <a:srgbClr val="B5D2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B5D2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2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9954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/>
                        <a:t>High Throughput Compatible</a:t>
                      </a:r>
                    </a:p>
                  </a:txBody>
                  <a:tcPr marL="23223" marR="23223" marT="23223" marB="23223">
                    <a:lnL w="762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/>
                        <a:t>No</a:t>
                      </a:r>
                    </a:p>
                  </a:txBody>
                  <a:tcPr marL="23223" marR="23223" marT="23223" marB="23223">
                    <a:lnL w="762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/>
                        <a:t>Yes</a:t>
                      </a:r>
                    </a:p>
                  </a:txBody>
                  <a:tcPr marL="23223" marR="23223" marT="23223" marB="23223">
                    <a:lnL w="762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B5D2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/>
                        <a:t>No (option available)</a:t>
                      </a:r>
                    </a:p>
                  </a:txBody>
                  <a:tcPr marL="23223" marR="23223" marT="23223" marB="23223">
                    <a:lnL w="7620" cap="flat" cmpd="sng" algn="ctr">
                      <a:solidFill>
                        <a:srgbClr val="B5D2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B5D2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2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68960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/>
                        <a:t>High Throughput/</a:t>
                      </a:r>
                      <a:br>
                        <a:rPr lang="en-US" sz="1400" b="1"/>
                      </a:br>
                      <a:r>
                        <a:rPr lang="en-US" sz="1400" b="1"/>
                        <a:t>Automation</a:t>
                      </a:r>
                    </a:p>
                  </a:txBody>
                  <a:tcPr marL="23223" marR="23223" marT="23223" marB="23223">
                    <a:lnL w="762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/>
                        <a:t>NA</a:t>
                      </a:r>
                    </a:p>
                  </a:txBody>
                  <a:tcPr marL="23223" marR="23223" marT="23223" marB="23223">
                    <a:lnL w="762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/>
                        <a:t>ChargeSwitch® Direct 96 Plates</a:t>
                      </a:r>
                    </a:p>
                  </a:txBody>
                  <a:tcPr marL="23223" marR="23223" marT="23223" marB="23223">
                    <a:lnL w="762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B5D2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dirty="0" err="1"/>
                        <a:t>PureLink</a:t>
                      </a:r>
                      <a:r>
                        <a:rPr lang="en-US" sz="1400" dirty="0"/>
                        <a:t>® 96 Genomic DNA Kit Plates</a:t>
                      </a:r>
                    </a:p>
                  </a:txBody>
                  <a:tcPr marL="23223" marR="23223" marT="23223" marB="23223">
                    <a:lnL w="7620" cap="flat" cmpd="sng" algn="ctr">
                      <a:solidFill>
                        <a:srgbClr val="B5D2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B5D2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2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066800" y="304800"/>
            <a:ext cx="8153400" cy="1143000"/>
          </a:xfrm>
          <a:prstGeom prst="rect">
            <a:avLst/>
          </a:prstGeom>
        </p:spPr>
        <p:txBody>
          <a:bodyPr/>
          <a:lstStyle/>
          <a:p>
            <a:pPr lvl="0" fontAlgn="auto">
              <a:spcAft>
                <a:spcPts val="0"/>
              </a:spcAft>
              <a:defRPr/>
            </a:pPr>
            <a:r>
              <a:rPr lang="en-US" sz="3000" dirty="0" err="1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ＭＳ Ｐゴシック" charset="0"/>
                <a:cs typeface="+mj-cs"/>
              </a:rPr>
              <a:t>Que</a:t>
            </a:r>
            <a:r>
              <a:rPr lang="en-US" sz="3000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ＭＳ Ｐゴシック" charset="0"/>
                <a:cs typeface="+mj-cs"/>
              </a:rPr>
              <a:t> kit de </a:t>
            </a:r>
            <a:r>
              <a:rPr lang="en-US" sz="3000" dirty="0" err="1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ＭＳ Ｐゴシック" charset="0"/>
                <a:cs typeface="+mj-cs"/>
              </a:rPr>
              <a:t>extracción</a:t>
            </a:r>
            <a:r>
              <a:rPr lang="en-US" sz="3000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ＭＳ Ｐゴシック" charset="0"/>
                <a:cs typeface="+mj-cs"/>
              </a:rPr>
              <a:t> de ADN </a:t>
            </a:r>
            <a:r>
              <a:rPr lang="en-US" sz="3000" dirty="0" err="1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ＭＳ Ｐゴシック" charset="0"/>
                <a:cs typeface="+mj-cs"/>
              </a:rPr>
              <a:t>es</a:t>
            </a:r>
            <a:r>
              <a:rPr lang="en-US" sz="3000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ＭＳ Ｐゴシック" charset="0"/>
                <a:cs typeface="+mj-cs"/>
              </a:rPr>
              <a:t> </a:t>
            </a:r>
            <a:r>
              <a:rPr lang="en-US" sz="3000" dirty="0" err="1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ＭＳ Ｐゴシック" charset="0"/>
                <a:cs typeface="+mj-cs"/>
              </a:rPr>
              <a:t>más</a:t>
            </a:r>
            <a:r>
              <a:rPr lang="en-US" sz="3000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ＭＳ Ｐゴシック" charset="0"/>
                <a:cs typeface="+mj-cs"/>
              </a:rPr>
              <a:t> </a:t>
            </a:r>
            <a:r>
              <a:rPr lang="en-US" sz="3000" dirty="0" err="1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ＭＳ Ｐゴシック" charset="0"/>
                <a:cs typeface="+mj-cs"/>
              </a:rPr>
              <a:t>adecuado</a:t>
            </a:r>
            <a:r>
              <a:rPr lang="en-US" sz="3000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ＭＳ Ｐゴシック" charset="0"/>
                <a:cs typeface="+mj-cs"/>
              </a:rPr>
              <a:t>?</a:t>
            </a:r>
          </a:p>
        </p:txBody>
      </p:sp>
      <p:sp>
        <p:nvSpPr>
          <p:cNvPr id="5" name="4 Rectángulo"/>
          <p:cNvSpPr/>
          <p:nvPr/>
        </p:nvSpPr>
        <p:spPr>
          <a:xfrm>
            <a:off x="990600" y="6527884"/>
            <a:ext cx="815340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/>
              <a:t>https://www.thermofisher.com/ar/es/home/life-science/dna-rna-purification-analysis/dna-extraction/genomic-dna-extraction/cell-dna-extraction.html</a:t>
            </a:r>
          </a:p>
        </p:txBody>
      </p:sp>
    </p:spTree>
  </p:cSld>
  <p:clrMapOvr>
    <a:masterClrMapping/>
  </p:clrMapOvr>
  <p:transition>
    <p:wipe dir="r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228600"/>
            <a:ext cx="7340600" cy="942975"/>
          </a:xfrm>
          <a:noFill/>
        </p:spPr>
        <p:txBody>
          <a:bodyPr>
            <a:noAutofit/>
          </a:bodyPr>
          <a:lstStyle/>
          <a:p>
            <a:pPr eaLnBrk="1" hangingPunct="1"/>
            <a:r>
              <a:rPr lang="es-ES_tradnl" sz="4000" dirty="0"/>
              <a:t>Extracción y purificación del ADN </a:t>
            </a:r>
            <a:r>
              <a:rPr lang="es-ES_tradnl" sz="4000" dirty="0" err="1"/>
              <a:t>cromosomal</a:t>
            </a:r>
            <a:r>
              <a:rPr lang="es-ES_tradnl" sz="4000" dirty="0"/>
              <a:t> de bacterias</a:t>
            </a:r>
            <a:endParaRPr lang="es-ES" sz="4000" dirty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1066800" y="1752600"/>
            <a:ext cx="7848600" cy="4572000"/>
          </a:xfrm>
          <a:noFill/>
        </p:spPr>
        <p:txBody>
          <a:bodyPr>
            <a:noAutofit/>
          </a:bodyPr>
          <a:lstStyle/>
          <a:p>
            <a:pPr indent="-360000" eaLnBrk="1" hangingPunct="1">
              <a:lnSpc>
                <a:spcPts val="3000"/>
              </a:lnSpc>
            </a:pPr>
            <a:r>
              <a:rPr lang="es-ES_tradnl" sz="2400" dirty="0"/>
              <a:t>Sedimentación de las células de un cultivo </a:t>
            </a:r>
            <a:r>
              <a:rPr lang="es-ES" sz="2400" dirty="0"/>
              <a:t>.</a:t>
            </a:r>
          </a:p>
          <a:p>
            <a:pPr indent="-360000" eaLnBrk="1" hangingPunct="1">
              <a:lnSpc>
                <a:spcPts val="3000"/>
              </a:lnSpc>
            </a:pPr>
            <a:r>
              <a:rPr lang="es-ES" sz="2400" dirty="0" err="1"/>
              <a:t>Resuspen</a:t>
            </a:r>
            <a:r>
              <a:rPr lang="es-ES_tradnl" sz="2400" dirty="0" err="1"/>
              <a:t>sión</a:t>
            </a:r>
            <a:r>
              <a:rPr lang="es-ES_tradnl" sz="2400" dirty="0"/>
              <a:t> de las bacterias en buffer e incubación en detergente (</a:t>
            </a:r>
            <a:r>
              <a:rPr lang="es-ES" sz="2400" dirty="0"/>
              <a:t>SDS</a:t>
            </a:r>
            <a:r>
              <a:rPr lang="es-ES_tradnl" sz="2400" dirty="0"/>
              <a:t>)</a:t>
            </a:r>
            <a:r>
              <a:rPr lang="es-ES" sz="2400" dirty="0"/>
              <a:t>, </a:t>
            </a:r>
            <a:r>
              <a:rPr lang="es-ES" sz="2400" dirty="0" err="1"/>
              <a:t>proteinas</a:t>
            </a:r>
            <a:r>
              <a:rPr lang="es-ES_tradnl" sz="2400" dirty="0"/>
              <a:t>a</a:t>
            </a:r>
            <a:r>
              <a:rPr lang="es-ES" sz="2400" dirty="0"/>
              <a:t> K</a:t>
            </a:r>
            <a:endParaRPr lang="es-ES_tradnl" sz="2400" dirty="0"/>
          </a:p>
          <a:p>
            <a:pPr indent="-360000" eaLnBrk="1" hangingPunct="1">
              <a:lnSpc>
                <a:spcPts val="3000"/>
              </a:lnSpc>
            </a:pPr>
            <a:r>
              <a:rPr lang="es-ES" sz="2400" dirty="0" err="1"/>
              <a:t>Extrac</a:t>
            </a:r>
            <a:r>
              <a:rPr lang="es-ES_tradnl" sz="2400" dirty="0" err="1"/>
              <a:t>ción</a:t>
            </a:r>
            <a:r>
              <a:rPr lang="es-ES_tradnl" sz="2400" dirty="0"/>
              <a:t> con fenol </a:t>
            </a:r>
            <a:r>
              <a:rPr lang="es-ES" sz="2400" dirty="0"/>
              <a:t> </a:t>
            </a:r>
          </a:p>
          <a:p>
            <a:pPr indent="-360000" eaLnBrk="1" hangingPunct="1">
              <a:lnSpc>
                <a:spcPts val="3000"/>
              </a:lnSpc>
            </a:pPr>
            <a:r>
              <a:rPr lang="es-ES" sz="2400" dirty="0"/>
              <a:t>Precipita</a:t>
            </a:r>
            <a:r>
              <a:rPr lang="es-ES_tradnl" sz="2400" dirty="0" err="1"/>
              <a:t>ción</a:t>
            </a:r>
            <a:r>
              <a:rPr lang="es-ES_tradnl" sz="2400" dirty="0"/>
              <a:t> de los ácidos </a:t>
            </a:r>
            <a:r>
              <a:rPr lang="es-ES" sz="2400" dirty="0" err="1"/>
              <a:t>nucleic</a:t>
            </a:r>
            <a:r>
              <a:rPr lang="es-ES_tradnl" sz="2400" dirty="0"/>
              <a:t>os con </a:t>
            </a:r>
            <a:r>
              <a:rPr lang="es-ES_tradnl" sz="2400" dirty="0" err="1"/>
              <a:t>EtOH</a:t>
            </a:r>
            <a:r>
              <a:rPr lang="es-ES_tradnl" sz="2400" dirty="0"/>
              <a:t>/NaCl. Sedimentación del ADN por centrifugación.</a:t>
            </a:r>
            <a:endParaRPr lang="es-ES" sz="2400" dirty="0"/>
          </a:p>
          <a:p>
            <a:pPr indent="-360000" eaLnBrk="1" hangingPunct="1">
              <a:lnSpc>
                <a:spcPts val="3000"/>
              </a:lnSpc>
            </a:pPr>
            <a:r>
              <a:rPr lang="es-ES_tradnl" sz="2400" dirty="0"/>
              <a:t>Tratamiento con </a:t>
            </a:r>
            <a:r>
              <a:rPr lang="es-ES" sz="2400" dirty="0"/>
              <a:t>R</a:t>
            </a:r>
            <a:r>
              <a:rPr lang="es-ES_tradnl" sz="2400" dirty="0" err="1"/>
              <a:t>ibonucleasa</a:t>
            </a:r>
            <a:r>
              <a:rPr lang="es-ES_tradnl" sz="2400" dirty="0"/>
              <a:t> </a:t>
            </a:r>
            <a:r>
              <a:rPr lang="es-ES" sz="2400" dirty="0"/>
              <a:t>A.</a:t>
            </a:r>
          </a:p>
          <a:p>
            <a:pPr indent="-360000" eaLnBrk="1" hangingPunct="1">
              <a:lnSpc>
                <a:spcPts val="3000"/>
              </a:lnSpc>
            </a:pPr>
            <a:r>
              <a:rPr lang="es-ES" sz="2400" dirty="0"/>
              <a:t> Precipita</a:t>
            </a:r>
            <a:r>
              <a:rPr lang="es-ES_tradnl" sz="2400" dirty="0" err="1"/>
              <a:t>ción</a:t>
            </a:r>
            <a:r>
              <a:rPr lang="es-ES_tradnl" sz="2400" dirty="0"/>
              <a:t> del </a:t>
            </a:r>
            <a:r>
              <a:rPr lang="es-ES" sz="2400" dirty="0"/>
              <a:t>ADN </a:t>
            </a:r>
            <a:r>
              <a:rPr lang="es-ES_tradnl" sz="2400" dirty="0"/>
              <a:t>con </a:t>
            </a:r>
            <a:r>
              <a:rPr lang="es-ES" sz="2400" dirty="0" err="1"/>
              <a:t>isopropanol</a:t>
            </a:r>
            <a:r>
              <a:rPr lang="es-ES" sz="2400" dirty="0"/>
              <a:t> o etanol</a:t>
            </a:r>
            <a:r>
              <a:rPr lang="es-ES_tradnl" sz="2400" dirty="0"/>
              <a:t>.</a:t>
            </a:r>
            <a:endParaRPr lang="es-ES" sz="2400" dirty="0"/>
          </a:p>
          <a:p>
            <a:pPr indent="-360000" eaLnBrk="1" hangingPunct="1">
              <a:lnSpc>
                <a:spcPts val="3000"/>
              </a:lnSpc>
            </a:pPr>
            <a:r>
              <a:rPr lang="es-ES" sz="2400" dirty="0"/>
              <a:t> </a:t>
            </a:r>
            <a:r>
              <a:rPr lang="es-ES_tradnl" sz="2400" dirty="0" err="1"/>
              <a:t>Resuspensión</a:t>
            </a:r>
            <a:r>
              <a:rPr lang="es-ES_tradnl" sz="2400" dirty="0"/>
              <a:t> del ADN en agua, buffer o buffer con EDTA</a:t>
            </a:r>
            <a:r>
              <a:rPr lang="es-ES" sz="2400" dirty="0"/>
              <a:t>.</a:t>
            </a:r>
          </a:p>
          <a:p>
            <a:pPr indent="-360000" eaLnBrk="1" hangingPunct="1">
              <a:lnSpc>
                <a:spcPts val="3000"/>
              </a:lnSpc>
            </a:pPr>
            <a:endParaRPr lang="es-ES" sz="2400" dirty="0"/>
          </a:p>
          <a:p>
            <a:pPr indent="-360000" eaLnBrk="1" hangingPunct="1">
              <a:lnSpc>
                <a:spcPts val="3000"/>
              </a:lnSpc>
            </a:pPr>
            <a:r>
              <a:rPr lang="es-ES" sz="2400" dirty="0">
                <a:solidFill>
                  <a:srgbClr val="FF0000"/>
                </a:solidFill>
              </a:rPr>
              <a:t>Sistema comercial: </a:t>
            </a:r>
            <a:r>
              <a:rPr lang="es-ES" sz="2400" dirty="0" err="1">
                <a:solidFill>
                  <a:srgbClr val="FF0000"/>
                </a:solidFill>
              </a:rPr>
              <a:t>DNAzol</a:t>
            </a:r>
            <a:r>
              <a:rPr lang="es-ES" sz="2400" dirty="0">
                <a:solidFill>
                  <a:srgbClr val="FF0000"/>
                </a:solidFill>
              </a:rPr>
              <a:t> (Invitrogen)</a:t>
            </a:r>
          </a:p>
          <a:p>
            <a:pPr indent="-360000" eaLnBrk="1" hangingPunct="1">
              <a:lnSpc>
                <a:spcPts val="3000"/>
              </a:lnSpc>
              <a:buFontTx/>
              <a:buNone/>
            </a:pPr>
            <a:endParaRPr lang="es-ES" sz="2400" dirty="0"/>
          </a:p>
        </p:txBody>
      </p:sp>
    </p:spTree>
  </p:cSld>
  <p:clrMapOvr>
    <a:masterClrMapping/>
  </p:clrMapOvr>
  <p:transition>
    <p:wipe dir="r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066800" y="228600"/>
            <a:ext cx="8077200" cy="1143000"/>
          </a:xfrm>
          <a:prstGeom prst="rect">
            <a:avLst/>
          </a:prstGeom>
        </p:spPr>
        <p:txBody>
          <a:bodyPr/>
          <a:lstStyle/>
          <a:p>
            <a:pPr lvl="0" fontAlgn="auto">
              <a:spcAft>
                <a:spcPts val="0"/>
              </a:spcAft>
              <a:defRPr/>
            </a:pPr>
            <a:r>
              <a:rPr kumimoji="0" lang="en-US" sz="42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ＭＳ Ｐゴシック" charset="0"/>
                <a:cs typeface="+mj-cs"/>
              </a:rPr>
              <a:t>Concentración</a:t>
            </a: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ＭＳ Ｐゴシック" charset="0"/>
                <a:cs typeface="+mj-cs"/>
              </a:rPr>
              <a:t> </a:t>
            </a:r>
            <a:r>
              <a:rPr lang="en-US" sz="4200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ＭＳ Ｐゴシック" charset="0"/>
                <a:cs typeface="+mj-cs"/>
              </a:rPr>
              <a:t>del ADN:</a:t>
            </a:r>
            <a:b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ＭＳ Ｐゴシック" charset="0"/>
                <a:cs typeface="+mj-cs"/>
              </a:rPr>
            </a:br>
            <a:r>
              <a:rPr lang="en-US" sz="4200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ＭＳ Ｐゴシック" charset="0"/>
                <a:cs typeface="+mj-cs"/>
              </a:rPr>
              <a:t> </a:t>
            </a:r>
            <a:r>
              <a:rPr lang="en-US" sz="4200" dirty="0" err="1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ＭＳ Ｐゴシック" charset="0"/>
                <a:cs typeface="+mj-cs"/>
              </a:rPr>
              <a:t>Precipitación</a:t>
            </a:r>
            <a:r>
              <a:rPr lang="en-US" sz="4200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ＭＳ Ｐゴシック" charset="0"/>
                <a:cs typeface="+mj-cs"/>
              </a:rPr>
              <a:t> con Alcohol (</a:t>
            </a:r>
            <a:r>
              <a:rPr lang="en-US" sz="4200" dirty="0" err="1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ＭＳ Ｐゴシック" charset="0"/>
                <a:cs typeface="+mj-cs"/>
              </a:rPr>
              <a:t>Etanol</a:t>
            </a:r>
            <a:r>
              <a:rPr lang="en-US" sz="4200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ＭＳ Ｐゴシック" charset="0"/>
                <a:cs typeface="+mj-cs"/>
              </a:rPr>
              <a:t>)</a:t>
            </a:r>
            <a:endParaRPr kumimoji="0" lang="en-US" sz="4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ＭＳ Ｐゴシック" charset="0"/>
              <a:cs typeface="+mj-cs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1295400" y="2133600"/>
            <a:ext cx="7467600" cy="4495800"/>
          </a:xfrm>
          <a:prstGeom prst="rect">
            <a:avLst/>
          </a:prstGeom>
        </p:spPr>
        <p:txBody>
          <a:bodyPr/>
          <a:lstStyle/>
          <a:p>
            <a:pPr marL="365760" marR="0" lvl="0" indent="-283464" algn="just" defTabSz="914400" rtl="0" eaLnBrk="1" fontAlgn="auto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Precicipitación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con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etanol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(2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volúmenes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  <a:r>
              <a:rPr lang="en-US" sz="2800" dirty="0">
                <a:latin typeface="+mn-lt"/>
                <a:ea typeface="+mn-ea"/>
              </a:rPr>
              <a:t>, en </a:t>
            </a:r>
            <a:r>
              <a:rPr lang="en-US" sz="2800" dirty="0" err="1">
                <a:latin typeface="+mn-lt"/>
                <a:ea typeface="+mn-ea"/>
              </a:rPr>
              <a:t>presencia</a:t>
            </a:r>
            <a:r>
              <a:rPr lang="en-US" sz="2800" dirty="0">
                <a:latin typeface="+mn-lt"/>
                <a:ea typeface="+mn-ea"/>
              </a:rPr>
              <a:t> de </a:t>
            </a:r>
            <a:r>
              <a:rPr lang="en-US" sz="2800" dirty="0" err="1">
                <a:latin typeface="+mn-lt"/>
                <a:ea typeface="+mn-ea"/>
              </a:rPr>
              <a:t>cantidades</a:t>
            </a:r>
            <a:r>
              <a:rPr lang="en-US" sz="2800" dirty="0">
                <a:latin typeface="+mn-lt"/>
                <a:ea typeface="+mn-ea"/>
              </a:rPr>
              <a:t> </a:t>
            </a:r>
            <a:r>
              <a:rPr lang="en-US" sz="2800" dirty="0" err="1">
                <a:latin typeface="+mn-lt"/>
                <a:ea typeface="+mn-ea"/>
              </a:rPr>
              <a:t>moderadas</a:t>
            </a:r>
            <a:r>
              <a:rPr lang="en-US" sz="2800" dirty="0">
                <a:latin typeface="+mn-lt"/>
                <a:ea typeface="+mn-ea"/>
              </a:rPr>
              <a:t> de </a:t>
            </a:r>
            <a:r>
              <a:rPr lang="en-US" sz="2800" dirty="0" err="1">
                <a:latin typeface="+mn-lt"/>
                <a:ea typeface="+mn-ea"/>
              </a:rPr>
              <a:t>cationes</a:t>
            </a:r>
            <a:r>
              <a:rPr lang="en-US" sz="2800" dirty="0">
                <a:latin typeface="+mn-lt"/>
                <a:ea typeface="+mn-ea"/>
              </a:rPr>
              <a:t> </a:t>
            </a:r>
            <a:r>
              <a:rPr lang="en-US" sz="2800" dirty="0" err="1">
                <a:latin typeface="+mn-lt"/>
                <a:ea typeface="+mn-ea"/>
              </a:rPr>
              <a:t>monovalentes</a:t>
            </a:r>
            <a:r>
              <a:rPr lang="en-US" sz="2800" dirty="0">
                <a:latin typeface="+mn-lt"/>
                <a:ea typeface="+mn-ea"/>
              </a:rPr>
              <a:t>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(Sales con Na+). </a:t>
            </a:r>
          </a:p>
          <a:p>
            <a:pPr marL="365760" indent="-283464" algn="just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</a:pPr>
            <a:r>
              <a:rPr lang="en-US" sz="2800" dirty="0">
                <a:latin typeface="+mn-lt"/>
                <a:ea typeface="+mn-ea"/>
              </a:rPr>
              <a:t>El </a:t>
            </a:r>
            <a:r>
              <a:rPr lang="en-US" sz="2800" dirty="0" err="1">
                <a:latin typeface="+mn-lt"/>
                <a:ea typeface="+mn-ea"/>
              </a:rPr>
              <a:t>precipitado</a:t>
            </a:r>
            <a:r>
              <a:rPr lang="en-US" sz="2800" dirty="0">
                <a:latin typeface="+mn-lt"/>
                <a:ea typeface="+mn-ea"/>
              </a:rPr>
              <a:t> se </a:t>
            </a:r>
            <a:r>
              <a:rPr lang="en-US" sz="2800" dirty="0" err="1">
                <a:latin typeface="+mn-lt"/>
                <a:ea typeface="+mn-ea"/>
              </a:rPr>
              <a:t>recupera</a:t>
            </a:r>
            <a:r>
              <a:rPr lang="en-US" sz="2800" dirty="0">
                <a:latin typeface="+mn-lt"/>
                <a:ea typeface="+mn-ea"/>
              </a:rPr>
              <a:t> </a:t>
            </a:r>
            <a:r>
              <a:rPr lang="en-US" sz="2800" dirty="0" err="1">
                <a:latin typeface="+mn-lt"/>
                <a:ea typeface="+mn-ea"/>
              </a:rPr>
              <a:t>por</a:t>
            </a:r>
            <a:r>
              <a:rPr lang="en-US" sz="2800" dirty="0">
                <a:latin typeface="+mn-lt"/>
                <a:ea typeface="+mn-ea"/>
              </a:rPr>
              <a:t> </a:t>
            </a:r>
            <a:r>
              <a:rPr lang="en-US" sz="2800" dirty="0" err="1">
                <a:latin typeface="+mn-lt"/>
                <a:ea typeface="+mn-ea"/>
              </a:rPr>
              <a:t>centrifugación</a:t>
            </a:r>
            <a:endParaRPr lang="en-US" sz="2800" dirty="0">
              <a:latin typeface="+mn-lt"/>
              <a:ea typeface="+mn-ea"/>
            </a:endParaRPr>
          </a:p>
          <a:p>
            <a:pPr marL="365760" indent="-283464" algn="just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</a:pPr>
            <a:r>
              <a:rPr lang="en-US" sz="2800" dirty="0">
                <a:latin typeface="+mn-lt"/>
                <a:ea typeface="+mn-ea"/>
              </a:rPr>
              <a:t>Para </a:t>
            </a:r>
            <a:r>
              <a:rPr lang="en-US" sz="2800" dirty="0" err="1">
                <a:latin typeface="+mn-lt"/>
                <a:ea typeface="+mn-ea"/>
              </a:rPr>
              <a:t>evitar</a:t>
            </a:r>
            <a:r>
              <a:rPr lang="en-US" sz="2800" dirty="0">
                <a:latin typeface="+mn-lt"/>
                <a:ea typeface="+mn-ea"/>
              </a:rPr>
              <a:t> </a:t>
            </a:r>
            <a:r>
              <a:rPr lang="en-US" sz="2800" dirty="0" err="1">
                <a:latin typeface="+mn-lt"/>
                <a:ea typeface="+mn-ea"/>
              </a:rPr>
              <a:t>que</a:t>
            </a:r>
            <a:r>
              <a:rPr lang="en-US" sz="2800" dirty="0">
                <a:latin typeface="+mn-lt"/>
                <a:ea typeface="+mn-ea"/>
              </a:rPr>
              <a:t> sales u </a:t>
            </a:r>
            <a:r>
              <a:rPr lang="en-US" sz="2800" dirty="0" err="1">
                <a:latin typeface="+mn-lt"/>
                <a:ea typeface="+mn-ea"/>
              </a:rPr>
              <a:t>otros</a:t>
            </a:r>
            <a:r>
              <a:rPr lang="en-US" sz="2800" dirty="0">
                <a:latin typeface="+mn-lt"/>
                <a:ea typeface="+mn-ea"/>
              </a:rPr>
              <a:t> </a:t>
            </a:r>
            <a:r>
              <a:rPr lang="en-US" sz="2800" dirty="0" err="1">
                <a:latin typeface="+mn-lt"/>
                <a:ea typeface="+mn-ea"/>
              </a:rPr>
              <a:t>solutos</a:t>
            </a:r>
            <a:r>
              <a:rPr lang="en-US" sz="2800" dirty="0">
                <a:latin typeface="+mn-lt"/>
                <a:ea typeface="+mn-ea"/>
              </a:rPr>
              <a:t>  </a:t>
            </a:r>
            <a:r>
              <a:rPr lang="en-US" sz="2800" dirty="0" err="1">
                <a:latin typeface="+mn-lt"/>
                <a:ea typeface="+mn-ea"/>
              </a:rPr>
              <a:t>queden</a:t>
            </a:r>
            <a:r>
              <a:rPr lang="en-US" sz="2800" dirty="0">
                <a:latin typeface="+mn-lt"/>
                <a:ea typeface="+mn-ea"/>
              </a:rPr>
              <a:t> </a:t>
            </a:r>
            <a:r>
              <a:rPr lang="en-US" sz="2800" dirty="0" err="1">
                <a:latin typeface="+mn-lt"/>
                <a:ea typeface="+mn-ea"/>
              </a:rPr>
              <a:t>atrapados</a:t>
            </a:r>
            <a:r>
              <a:rPr lang="en-US" sz="2800" dirty="0">
                <a:latin typeface="+mn-lt"/>
                <a:ea typeface="+mn-ea"/>
              </a:rPr>
              <a:t> en el </a:t>
            </a:r>
            <a:r>
              <a:rPr lang="en-US" sz="2800" dirty="0" err="1">
                <a:latin typeface="+mn-lt"/>
                <a:ea typeface="+mn-ea"/>
              </a:rPr>
              <a:t>precipitado</a:t>
            </a:r>
            <a:r>
              <a:rPr lang="en-US" sz="2800" dirty="0">
                <a:latin typeface="+mn-lt"/>
                <a:ea typeface="+mn-ea"/>
              </a:rPr>
              <a:t> de ADN, se lava con </a:t>
            </a:r>
            <a:r>
              <a:rPr lang="en-US" sz="2800" dirty="0" err="1">
                <a:latin typeface="+mn-lt"/>
                <a:ea typeface="+mn-ea"/>
              </a:rPr>
              <a:t>etanol</a:t>
            </a:r>
            <a:r>
              <a:rPr lang="en-US" sz="2800" dirty="0">
                <a:latin typeface="+mn-lt"/>
                <a:ea typeface="+mn-ea"/>
              </a:rPr>
              <a:t> 70%</a:t>
            </a:r>
          </a:p>
          <a:p>
            <a:pPr marL="365760" marR="0" lvl="0" indent="-283464" algn="just" defTabSz="914400" rtl="0" eaLnBrk="1" fontAlgn="auto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lang="en-US" sz="2800" dirty="0">
                <a:latin typeface="+mn-lt"/>
                <a:ea typeface="+mn-ea"/>
              </a:rPr>
              <a:t>El ADN se </a:t>
            </a:r>
            <a:r>
              <a:rPr lang="en-US" sz="2800" dirty="0" err="1">
                <a:latin typeface="+mn-lt"/>
                <a:ea typeface="+mn-ea"/>
              </a:rPr>
              <a:t>redisuelve</a:t>
            </a:r>
            <a:r>
              <a:rPr lang="en-US" sz="2800" dirty="0">
                <a:latin typeface="+mn-lt"/>
                <a:ea typeface="+mn-ea"/>
              </a:rPr>
              <a:t> en </a:t>
            </a:r>
            <a:r>
              <a:rPr lang="en-US" sz="2800" dirty="0" err="1">
                <a:latin typeface="+mn-lt"/>
                <a:ea typeface="+mn-ea"/>
              </a:rPr>
              <a:t>agua</a:t>
            </a:r>
            <a:r>
              <a:rPr lang="en-US" sz="2800" dirty="0">
                <a:latin typeface="+mn-lt"/>
                <a:ea typeface="+mn-ea"/>
              </a:rPr>
              <a:t> o un buffer </a:t>
            </a:r>
            <a:r>
              <a:rPr lang="en-US" sz="2800" dirty="0" err="1">
                <a:latin typeface="+mn-lt"/>
                <a:ea typeface="+mn-ea"/>
              </a:rPr>
              <a:t>adecuado</a:t>
            </a:r>
            <a:r>
              <a:rPr lang="en-US" sz="2800" dirty="0">
                <a:latin typeface="+mn-lt"/>
                <a:ea typeface="+mn-ea"/>
              </a:rPr>
              <a:t> </a:t>
            </a:r>
            <a:r>
              <a:rPr lang="en-US" sz="2800" dirty="0" err="1">
                <a:latin typeface="+mn-lt"/>
                <a:ea typeface="+mn-ea"/>
              </a:rPr>
              <a:t>como</a:t>
            </a:r>
            <a:r>
              <a:rPr lang="en-US" sz="2800" dirty="0">
                <a:latin typeface="+mn-lt"/>
                <a:ea typeface="+mn-ea"/>
              </a:rPr>
              <a:t> TE pH 7,5-8</a:t>
            </a:r>
          </a:p>
          <a:p>
            <a:pPr marL="365760" marR="0" lvl="0" indent="-283464" algn="just" defTabSz="914400" rtl="0" eaLnBrk="1" fontAlgn="auto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lang="en-US" dirty="0">
              <a:latin typeface="+mn-lt"/>
              <a:ea typeface="+mn-ea"/>
            </a:endParaRPr>
          </a:p>
        </p:txBody>
      </p:sp>
    </p:spTree>
  </p:cSld>
  <p:clrMapOvr>
    <a:masterClrMapping/>
  </p:clrMapOvr>
  <p:transition>
    <p:wipe dir="r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219200" y="2057400"/>
            <a:ext cx="7620000" cy="3962400"/>
          </a:xfrm>
          <a:prstGeom prst="rect">
            <a:avLst/>
          </a:prstGeom>
        </p:spPr>
        <p:txBody>
          <a:bodyPr/>
          <a:lstStyle/>
          <a:p>
            <a:pPr marL="365760" marR="0" lvl="0" indent="-283464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0"/>
                <a:cs typeface="+mn-cs"/>
              </a:rPr>
              <a:t>Isopropanol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0"/>
                <a:cs typeface="+mn-cs"/>
              </a:rPr>
              <a:t> (0,7-1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0"/>
                <a:cs typeface="+mn-cs"/>
              </a:rPr>
              <a:t>volumen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0"/>
                <a:cs typeface="+mn-cs"/>
              </a:rPr>
              <a:t>)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0"/>
                <a:cs typeface="+mn-cs"/>
              </a:rPr>
              <a:t>puede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0"/>
                <a:cs typeface="+mn-cs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0"/>
                <a:cs typeface="+mn-cs"/>
              </a:rPr>
              <a:t>usarse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0"/>
                <a:cs typeface="+mn-cs"/>
              </a:rPr>
              <a:t> en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0"/>
                <a:cs typeface="+mn-cs"/>
              </a:rPr>
              <a:t>lugar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0"/>
                <a:cs typeface="+mn-cs"/>
              </a:rPr>
              <a:t> de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0"/>
                <a:cs typeface="+mn-cs"/>
              </a:rPr>
              <a:t>etanol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0"/>
                <a:cs typeface="+mn-cs"/>
              </a:rPr>
              <a:t> (2 o 2,5 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0"/>
                <a:cs typeface="+mn-cs"/>
              </a:rPr>
              <a:t>volumenes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0"/>
                <a:cs typeface="+mn-cs"/>
              </a:rPr>
              <a:t>) para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0"/>
                <a:cs typeface="+mn-cs"/>
              </a:rPr>
              <a:t>precipitar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0"/>
                <a:cs typeface="+mn-cs"/>
              </a:rPr>
              <a:t> DNA. </a:t>
            </a:r>
          </a:p>
          <a:p>
            <a:pPr marL="365760" marR="0" lvl="0" indent="-283464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lang="en-US" sz="2500" dirty="0">
                <a:latin typeface="+mn-lt"/>
                <a:ea typeface="ＭＳ Ｐゴシック" charset="0"/>
              </a:rPr>
              <a:t>VENTAJA: </a:t>
            </a:r>
          </a:p>
          <a:p>
            <a:pPr marL="1280160" lvl="2" indent="-283464" fontAlgn="auto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defRPr/>
            </a:pPr>
            <a:r>
              <a:rPr lang="en-US" sz="2500" dirty="0" err="1">
                <a:latin typeface="+mn-lt"/>
                <a:ea typeface="ＭＳ Ｐゴシック" charset="0"/>
              </a:rPr>
              <a:t>menor</a:t>
            </a:r>
            <a:r>
              <a:rPr lang="en-US" sz="2500" dirty="0">
                <a:latin typeface="+mn-lt"/>
                <a:ea typeface="ＭＳ Ｐゴシック" charset="0"/>
              </a:rPr>
              <a:t> </a:t>
            </a:r>
            <a:r>
              <a:rPr lang="en-US" sz="2500" dirty="0" err="1">
                <a:latin typeface="+mn-lt"/>
                <a:ea typeface="ＭＳ Ｐゴシック" charset="0"/>
              </a:rPr>
              <a:t>volumen</a:t>
            </a:r>
            <a:r>
              <a:rPr lang="en-US" sz="2500" dirty="0">
                <a:latin typeface="+mn-lt"/>
                <a:ea typeface="ＭＳ Ｐゴシック" charset="0"/>
              </a:rPr>
              <a:t> de </a:t>
            </a:r>
            <a:r>
              <a:rPr lang="en-US" sz="2500" dirty="0" err="1">
                <a:latin typeface="+mn-lt"/>
                <a:ea typeface="ＭＳ Ｐゴシック" charset="0"/>
              </a:rPr>
              <a:t>líquido</a:t>
            </a:r>
            <a:r>
              <a:rPr lang="en-US" sz="2500" dirty="0">
                <a:latin typeface="+mn-lt"/>
                <a:ea typeface="ＭＳ Ｐゴシック" charset="0"/>
              </a:rPr>
              <a:t> a </a:t>
            </a:r>
            <a:r>
              <a:rPr lang="en-US" sz="2500" dirty="0" err="1">
                <a:latin typeface="+mn-lt"/>
                <a:ea typeface="ＭＳ Ｐゴシック" charset="0"/>
              </a:rPr>
              <a:t>centrifugar</a:t>
            </a:r>
            <a:endParaRPr lang="en-US" sz="2500" dirty="0">
              <a:latin typeface="+mn-lt"/>
              <a:ea typeface="ＭＳ Ｐゴシック" charset="0"/>
            </a:endParaRPr>
          </a:p>
          <a:p>
            <a:pPr marL="365760" marR="0" lvl="0" indent="-283464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0"/>
                <a:cs typeface="+mn-cs"/>
              </a:rPr>
              <a:t> DESVENTAJAS: </a:t>
            </a:r>
          </a:p>
          <a:p>
            <a:pPr marL="1280160" lvl="2" indent="-283464" fontAlgn="auto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defRPr/>
            </a:pP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0"/>
                <a:cs typeface="+mn-cs"/>
              </a:rPr>
              <a:t>El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0"/>
                <a:cs typeface="+mn-cs"/>
              </a:rPr>
              <a:t>Isopropanol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0"/>
                <a:cs typeface="+mn-cs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0"/>
                <a:cs typeface="+mn-cs"/>
              </a:rPr>
              <a:t>es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0"/>
                <a:cs typeface="+mn-cs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0"/>
                <a:cs typeface="+mn-cs"/>
              </a:rPr>
              <a:t>menos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0"/>
                <a:cs typeface="+mn-cs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0"/>
                <a:cs typeface="+mn-cs"/>
              </a:rPr>
              <a:t>volatil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0"/>
                <a:cs typeface="+mn-cs"/>
              </a:rPr>
              <a:t> y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0"/>
                <a:cs typeface="+mn-cs"/>
              </a:rPr>
              <a:t>por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0"/>
                <a:cs typeface="+mn-cs"/>
              </a:rPr>
              <a:t> lo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0"/>
                <a:cs typeface="+mn-cs"/>
              </a:rPr>
              <a:t>tanto</a:t>
            </a:r>
            <a:r>
              <a:rPr kumimoji="0" lang="en-US" sz="25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0"/>
                <a:cs typeface="+mn-cs"/>
              </a:rPr>
              <a:t> </a:t>
            </a:r>
            <a:r>
              <a:rPr kumimoji="0" lang="en-US" sz="25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0"/>
                <a:cs typeface="+mn-cs"/>
              </a:rPr>
              <a:t>más</a:t>
            </a:r>
            <a:r>
              <a:rPr kumimoji="0" lang="en-US" sz="25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0"/>
                <a:cs typeface="+mn-cs"/>
              </a:rPr>
              <a:t> </a:t>
            </a:r>
            <a:r>
              <a:rPr kumimoji="0" lang="en-US" sz="25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0"/>
                <a:cs typeface="+mn-cs"/>
              </a:rPr>
              <a:t>dificil</a:t>
            </a:r>
            <a:r>
              <a:rPr kumimoji="0" lang="en-US" sz="25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0"/>
                <a:cs typeface="+mn-cs"/>
              </a:rPr>
              <a:t> de </a:t>
            </a:r>
            <a:r>
              <a:rPr kumimoji="0" lang="en-US" sz="25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0"/>
                <a:cs typeface="+mn-cs"/>
              </a:rPr>
              <a:t>eliminar</a:t>
            </a:r>
            <a:r>
              <a:rPr kumimoji="0" lang="en-US" sz="25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0"/>
                <a:cs typeface="+mn-cs"/>
              </a:rPr>
              <a:t>. </a:t>
            </a:r>
          </a:p>
          <a:p>
            <a:pPr marL="1280160" lvl="2" indent="-283464" fontAlgn="auto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defRPr/>
            </a:pPr>
            <a:r>
              <a:rPr kumimoji="0" lang="en-US" sz="25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0"/>
                <a:cs typeface="+mn-cs"/>
              </a:rPr>
              <a:t>Solutos</a:t>
            </a:r>
            <a:r>
              <a:rPr kumimoji="0" lang="en-US" sz="25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0"/>
                <a:cs typeface="+mn-cs"/>
              </a:rPr>
              <a:t> </a:t>
            </a:r>
            <a:r>
              <a:rPr kumimoji="0" lang="en-US" sz="25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0"/>
                <a:cs typeface="+mn-cs"/>
              </a:rPr>
              <a:t>como</a:t>
            </a:r>
            <a:r>
              <a:rPr kumimoji="0" lang="en-US" sz="25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0"/>
                <a:cs typeface="+mn-cs"/>
              </a:rPr>
              <a:t> NaCl </a:t>
            </a:r>
            <a:r>
              <a:rPr kumimoji="0" lang="en-US" sz="25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0"/>
                <a:cs typeface="+mn-cs"/>
              </a:rPr>
              <a:t>pueden</a:t>
            </a:r>
            <a:r>
              <a:rPr kumimoji="0" lang="en-US" sz="25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0"/>
                <a:cs typeface="+mn-cs"/>
              </a:rPr>
              <a:t> </a:t>
            </a:r>
            <a:r>
              <a:rPr kumimoji="0" lang="en-US" sz="25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0"/>
                <a:cs typeface="+mn-cs"/>
              </a:rPr>
              <a:t>quedar</a:t>
            </a:r>
            <a:r>
              <a:rPr kumimoji="0" lang="en-US" sz="25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0"/>
                <a:cs typeface="+mn-cs"/>
              </a:rPr>
              <a:t> co-</a:t>
            </a:r>
            <a:r>
              <a:rPr kumimoji="0" lang="en-US" sz="25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0"/>
                <a:cs typeface="+mn-cs"/>
              </a:rPr>
              <a:t>precipitados</a:t>
            </a:r>
            <a:r>
              <a:rPr kumimoji="0" lang="en-US" sz="25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0"/>
                <a:cs typeface="+mn-cs"/>
              </a:rPr>
              <a:t> con el ADN.</a:t>
            </a: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0"/>
              <a:cs typeface="+mn-cs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762000" y="228600"/>
            <a:ext cx="8915400" cy="1143000"/>
          </a:xfrm>
          <a:prstGeom prst="rect">
            <a:avLst/>
          </a:prstGeom>
        </p:spPr>
        <p:txBody>
          <a:bodyPr/>
          <a:lstStyle/>
          <a:p>
            <a:pPr lvl="0" fontAlgn="auto">
              <a:spcAft>
                <a:spcPts val="0"/>
              </a:spcAft>
              <a:defRPr/>
            </a:pPr>
            <a:r>
              <a:rPr lang="en-US" sz="4000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ＭＳ Ｐゴシック" charset="0"/>
                <a:cs typeface="+mj-cs"/>
              </a:rPr>
              <a:t> 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ＭＳ Ｐゴシック" charset="0"/>
                <a:cs typeface="+mj-cs"/>
              </a:rPr>
              <a:t>Concentración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ＭＳ Ｐゴシック" charset="0"/>
                <a:cs typeface="+mj-cs"/>
              </a:rPr>
              <a:t> </a:t>
            </a:r>
            <a:r>
              <a:rPr lang="en-US" sz="4000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ＭＳ Ｐゴシック" charset="0"/>
                <a:cs typeface="+mj-cs"/>
              </a:rPr>
              <a:t>del ADN:</a:t>
            </a:r>
            <a:b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ＭＳ Ｐゴシック" charset="0"/>
                <a:cs typeface="+mj-cs"/>
              </a:rPr>
            </a:br>
            <a:r>
              <a:rPr lang="en-US" sz="4000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ＭＳ Ｐゴシック" charset="0"/>
                <a:cs typeface="+mj-cs"/>
              </a:rPr>
              <a:t> </a:t>
            </a:r>
            <a:r>
              <a:rPr lang="en-US" sz="4000" dirty="0" err="1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ＭＳ Ｐゴシック" charset="0"/>
                <a:cs typeface="+mj-cs"/>
              </a:rPr>
              <a:t>Precipitación</a:t>
            </a:r>
            <a:r>
              <a:rPr lang="en-US" sz="4000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ＭＳ Ｐゴシック" charset="0"/>
                <a:cs typeface="+mj-cs"/>
              </a:rPr>
              <a:t> con Alcohol (</a:t>
            </a:r>
            <a:r>
              <a:rPr lang="en-US" sz="4000" dirty="0" err="1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ＭＳ Ｐゴシック" charset="0"/>
                <a:cs typeface="+mj-cs"/>
              </a:rPr>
              <a:t>Isopropanol</a:t>
            </a:r>
            <a:r>
              <a:rPr lang="en-US" sz="4000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ＭＳ Ｐゴシック" charset="0"/>
                <a:cs typeface="+mj-cs"/>
              </a:rPr>
              <a:t>)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ＭＳ Ｐゴシック" charset="0"/>
              <a:cs typeface="+mj-cs"/>
            </a:endParaRPr>
          </a:p>
        </p:txBody>
      </p:sp>
    </p:spTree>
  </p:cSld>
  <p:clrMapOvr>
    <a:masterClrMapping/>
  </p:clrMapOvr>
  <p:transition>
    <p:wipe dir="r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143000" y="228600"/>
            <a:ext cx="73152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Concentración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del ADN: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err="1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Filtración</a:t>
            </a:r>
            <a:r>
              <a:rPr lang="en-US" sz="3600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 molecular</a:t>
            </a:r>
            <a:b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1447800"/>
            <a:ext cx="3048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990600" y="4800600"/>
            <a:ext cx="8077200" cy="1981200"/>
          </a:xfrm>
          <a:prstGeom prst="rect">
            <a:avLst/>
          </a:prstGeom>
        </p:spPr>
        <p:txBody>
          <a:bodyPr/>
          <a:lstStyle/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Excellent recovery of DNA samples </a:t>
            </a:r>
            <a:r>
              <a:rPr lang="en-US" sz="2100" dirty="0">
                <a:latin typeface="+mn-lt"/>
                <a:ea typeface="+mn-ea"/>
              </a:rPr>
              <a:t>(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typically &gt; 95%)</a:t>
            </a:r>
          </a:p>
          <a:p>
            <a:pPr marL="365760" lvl="0" indent="-283464" fontAlgn="auto"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Ideal for diluted </a:t>
            </a:r>
            <a:r>
              <a:rPr lang="en-US" sz="2100" dirty="0">
                <a:latin typeface="+mn-lt"/>
                <a:ea typeface="+mn-ea"/>
              </a:rPr>
              <a:t>DNA solutions (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ng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/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mL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to µg/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mL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range)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Concentrating and purifying proteins, antibodies and nucleic acids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Desalting and buffer exchange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Removal of primers, linkers and unincorporated label</a:t>
            </a:r>
          </a:p>
        </p:txBody>
      </p:sp>
      <p:sp>
        <p:nvSpPr>
          <p:cNvPr id="5" name="4 Rectángulo"/>
          <p:cNvSpPr/>
          <p:nvPr/>
        </p:nvSpPr>
        <p:spPr>
          <a:xfrm>
            <a:off x="1600200" y="2017693"/>
            <a:ext cx="3352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auto">
              <a:spcAft>
                <a:spcPts val="0"/>
              </a:spcAft>
              <a:defRPr/>
            </a:pPr>
            <a:r>
              <a:rPr lang="en-US" sz="2800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</a:rPr>
              <a:t>Microcon®100 </a:t>
            </a:r>
          </a:p>
          <a:p>
            <a:pPr lvl="0" fontAlgn="auto">
              <a:spcAft>
                <a:spcPts val="0"/>
              </a:spcAft>
              <a:defRPr/>
            </a:pPr>
            <a:r>
              <a:rPr lang="en-US" sz="2800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</a:rPr>
              <a:t>Centrifugal Filter Unit</a:t>
            </a:r>
            <a:endParaRPr lang="en-US" sz="2800" dirty="0"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ransition>
    <p:wipe dir="r"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228600"/>
            <a:ext cx="7498080" cy="1143000"/>
          </a:xfrm>
        </p:spPr>
        <p:txBody>
          <a:bodyPr>
            <a:noAutofit/>
          </a:bodyPr>
          <a:lstStyle/>
          <a:p>
            <a:pPr eaLnBrk="1" hangingPunct="1"/>
            <a:r>
              <a:rPr lang="es-ES_tradnl" sz="3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Separación de fragmentos de ADN Electroforesis en gel de agarosa</a:t>
            </a:r>
            <a:r>
              <a:rPr lang="es-ES_tradnl" sz="3600" dirty="0"/>
              <a:t> </a:t>
            </a:r>
            <a:endParaRPr lang="es-ES" sz="3600" dirty="0"/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1143000" y="1676400"/>
            <a:ext cx="762000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s-ES_tradnl" dirty="0">
                <a:latin typeface="Arial" pitchFamily="34" charset="0"/>
              </a:rPr>
              <a:t>Electroforesis de la mezcla de fragmentos en un gel de agarosa (preferentemente de bajo punto de fusión)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s-ES_tradnl" dirty="0" err="1">
                <a:latin typeface="Arial" pitchFamily="34" charset="0"/>
              </a:rPr>
              <a:t>Solubilización</a:t>
            </a:r>
            <a:r>
              <a:rPr lang="es-ES_tradnl" dirty="0">
                <a:latin typeface="Arial" pitchFamily="34" charset="0"/>
              </a:rPr>
              <a:t> de agarosa por Temperatura (</a:t>
            </a:r>
            <a:r>
              <a:rPr lang="es-ES_tradnl" dirty="0">
                <a:latin typeface="Arial" pitchFamily="34" charset="0"/>
                <a:cs typeface="Times New Roman" pitchFamily="18" charset="0"/>
              </a:rPr>
              <a:t>~ </a:t>
            </a:r>
            <a:r>
              <a:rPr lang="es-ES_tradnl" dirty="0">
                <a:latin typeface="Arial" pitchFamily="34" charset="0"/>
              </a:rPr>
              <a:t>60 Cº)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s-ES_tradnl" dirty="0">
                <a:latin typeface="Arial" pitchFamily="34" charset="0"/>
              </a:rPr>
              <a:t>Eliminación agarosa y otros contaminantes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s-ES_tradnl" dirty="0">
                <a:latin typeface="Arial" pitchFamily="34" charset="0"/>
              </a:rPr>
              <a:t>Purificación del ADN por: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s-ES_tradnl" dirty="0">
                <a:latin typeface="Arial" pitchFamily="34" charset="0"/>
              </a:rPr>
              <a:t>Precipitación </a:t>
            </a:r>
            <a:r>
              <a:rPr lang="es-ES_tradnl" dirty="0" err="1">
                <a:latin typeface="Arial" pitchFamily="34" charset="0"/>
              </a:rPr>
              <a:t>alcoholica</a:t>
            </a:r>
            <a:endParaRPr lang="es-ES_tradnl" dirty="0">
              <a:latin typeface="Arial" pitchFamily="34" charset="0"/>
            </a:endParaRP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s-ES_tradnl" dirty="0">
                <a:latin typeface="Arial" pitchFamily="34" charset="0"/>
              </a:rPr>
              <a:t>Adsorción a </a:t>
            </a:r>
            <a:r>
              <a:rPr lang="es-ES_tradnl" dirty="0" err="1">
                <a:latin typeface="Arial" pitchFamily="34" charset="0"/>
              </a:rPr>
              <a:t>sílica</a:t>
            </a:r>
            <a:r>
              <a:rPr lang="es-ES_tradnl" dirty="0">
                <a:latin typeface="Arial" pitchFamily="34" charset="0"/>
              </a:rPr>
              <a:t> y </a:t>
            </a:r>
          </a:p>
          <a:p>
            <a:pPr lvl="1">
              <a:spcBef>
                <a:spcPct val="50000"/>
              </a:spcBef>
            </a:pPr>
            <a:r>
              <a:rPr lang="es-ES_tradnl" dirty="0">
                <a:latin typeface="Arial" pitchFamily="34" charset="0"/>
              </a:rPr>
              <a:t>posterior elución</a:t>
            </a:r>
            <a:endParaRPr lang="es-ES" dirty="0">
              <a:latin typeface="Arial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2362200" y="6044625"/>
            <a:ext cx="5292283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s-AR" sz="3200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Sistemas o </a:t>
            </a:r>
            <a:r>
              <a:rPr lang="es-AR" sz="3200" i="1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kits </a:t>
            </a:r>
            <a:r>
              <a:rPr lang="es-AR" sz="3200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comerciales</a:t>
            </a:r>
          </a:p>
        </p:txBody>
      </p:sp>
      <p:pic>
        <p:nvPicPr>
          <p:cNvPr id="19462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3733800"/>
            <a:ext cx="3436225" cy="2014157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228600"/>
            <a:ext cx="7498080" cy="1143000"/>
          </a:xfrm>
        </p:spPr>
        <p:txBody>
          <a:bodyPr>
            <a:noAutofit/>
          </a:bodyPr>
          <a:lstStyle/>
          <a:p>
            <a:pPr eaLnBrk="1" hangingPunct="1"/>
            <a:r>
              <a:rPr lang="es-ES_tradnl" sz="3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Separación de fragmentos de ADN desde un gel de agarosa</a:t>
            </a:r>
            <a:r>
              <a:rPr lang="es-ES_tradnl" sz="3600" dirty="0"/>
              <a:t> </a:t>
            </a:r>
            <a:endParaRPr lang="es-ES" sz="3600" dirty="0"/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905000"/>
            <a:ext cx="7552779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1219200" y="4267200"/>
            <a:ext cx="76200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s-ES_tradnl" dirty="0">
                <a:latin typeface="Arial" pitchFamily="34" charset="0"/>
              </a:rPr>
              <a:t>Electroforesis de la mezcla de fragmentos en un gel de agarosa (de bajo punto de fusión)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s-ES_tradnl" dirty="0" err="1">
                <a:latin typeface="Arial" pitchFamily="34" charset="0"/>
              </a:rPr>
              <a:t>Solubilización</a:t>
            </a:r>
            <a:r>
              <a:rPr lang="es-ES_tradnl" dirty="0">
                <a:latin typeface="Arial" pitchFamily="34" charset="0"/>
              </a:rPr>
              <a:t> por Temperatura (</a:t>
            </a:r>
            <a:r>
              <a:rPr lang="es-ES_tradnl" dirty="0">
                <a:latin typeface="Arial" pitchFamily="34" charset="0"/>
                <a:cs typeface="Times New Roman" pitchFamily="18" charset="0"/>
              </a:rPr>
              <a:t>~ </a:t>
            </a:r>
            <a:r>
              <a:rPr lang="es-ES_tradnl" dirty="0">
                <a:latin typeface="Arial" pitchFamily="34" charset="0"/>
              </a:rPr>
              <a:t>60 Cº)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s-ES_tradnl" dirty="0">
                <a:latin typeface="Arial" pitchFamily="34" charset="0"/>
              </a:rPr>
              <a:t>Purificación de ADN por adsorción en partículas de </a:t>
            </a:r>
            <a:r>
              <a:rPr lang="es-ES_tradnl" dirty="0" err="1">
                <a:latin typeface="Arial" pitchFamily="34" charset="0"/>
              </a:rPr>
              <a:t>Sílica</a:t>
            </a:r>
            <a:r>
              <a:rPr lang="es-ES_tradnl" dirty="0">
                <a:latin typeface="Arial" pitchFamily="34" charset="0"/>
              </a:rPr>
              <a:t>, eliminando agarosa y otros contaminantes</a:t>
            </a:r>
            <a:endParaRPr lang="es-ES" dirty="0">
              <a:latin typeface="Arial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371600" y="1524000"/>
            <a:ext cx="1941557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s-AR" sz="2800" i="1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Gene </a:t>
            </a:r>
            <a:r>
              <a:rPr lang="es-AR" sz="2800" i="1" dirty="0" err="1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clean</a:t>
            </a:r>
            <a:endParaRPr lang="es-AR" sz="2800" i="1" dirty="0">
              <a:solidFill>
                <a:schemeClr val="accent1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>
    <p:wipe dir="r"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228600"/>
            <a:ext cx="7498080" cy="1143000"/>
          </a:xfrm>
        </p:spPr>
        <p:txBody>
          <a:bodyPr>
            <a:noAutofit/>
          </a:bodyPr>
          <a:lstStyle/>
          <a:p>
            <a:pPr eaLnBrk="1" hangingPunct="1"/>
            <a:r>
              <a:rPr lang="es-ES_tradnl" sz="3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Separación de fragmentos de ADN desde un gel de agarosa</a:t>
            </a:r>
            <a:r>
              <a:rPr lang="es-ES_tradnl" sz="3600" dirty="0"/>
              <a:t> </a:t>
            </a:r>
            <a:endParaRPr lang="es-ES" sz="3600" dirty="0"/>
          </a:p>
        </p:txBody>
      </p:sp>
      <p:pic>
        <p:nvPicPr>
          <p:cNvPr id="5018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1905000"/>
            <a:ext cx="1371600" cy="1449729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</p:spPr>
      </p:pic>
      <p:pic>
        <p:nvPicPr>
          <p:cNvPr id="5018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4715107"/>
            <a:ext cx="1371600" cy="1304693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</p:spPr>
      </p:pic>
      <p:pic>
        <p:nvPicPr>
          <p:cNvPr id="50182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34200" y="1955157"/>
            <a:ext cx="1371600" cy="1397643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</p:spPr>
      </p:pic>
      <p:pic>
        <p:nvPicPr>
          <p:cNvPr id="50183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19600" y="4674080"/>
            <a:ext cx="1371600" cy="1345720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</p:spPr>
      </p:pic>
      <p:pic>
        <p:nvPicPr>
          <p:cNvPr id="50184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34200" y="4572000"/>
            <a:ext cx="1371600" cy="1414732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</p:spPr>
      </p:pic>
      <p:pic>
        <p:nvPicPr>
          <p:cNvPr id="50190" name="Picture 14" descr="http://t1.gstatic.com/images?q=tbn:ANd9GcQnOY0BSOlCqis96UqwDlDUF__cCDt4WYvbrqsFo8FnyeBDO_16rQ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52600" y="2514600"/>
            <a:ext cx="1152144" cy="914400"/>
          </a:xfrm>
          <a:prstGeom prst="rect">
            <a:avLst/>
          </a:prstGeom>
          <a:noFill/>
        </p:spPr>
      </p:pic>
      <p:pic>
        <p:nvPicPr>
          <p:cNvPr id="50191" name="Picture 1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227093" y="2514600"/>
            <a:ext cx="449307" cy="1524000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</p:spPr>
      </p:pic>
      <p:sp>
        <p:nvSpPr>
          <p:cNvPr id="20" name="19 CuadroTexto"/>
          <p:cNvSpPr txBox="1"/>
          <p:nvPr/>
        </p:nvSpPr>
        <p:spPr>
          <a:xfrm>
            <a:off x="1600200" y="3505200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1400" dirty="0">
                <a:solidFill>
                  <a:srgbClr val="80C535"/>
                </a:solidFill>
                <a:latin typeface="Arial" pitchFamily="34" charset="0"/>
                <a:cs typeface="Arial" pitchFamily="34" charset="0"/>
              </a:rPr>
              <a:t>1. Escisión de la banda del gel</a:t>
            </a:r>
          </a:p>
        </p:txBody>
      </p:sp>
      <p:sp>
        <p:nvSpPr>
          <p:cNvPr id="21" name="20 CuadroTexto"/>
          <p:cNvSpPr txBox="1"/>
          <p:nvPr/>
        </p:nvSpPr>
        <p:spPr>
          <a:xfrm>
            <a:off x="3200400" y="3276600"/>
            <a:ext cx="3124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1400" dirty="0">
                <a:solidFill>
                  <a:srgbClr val="80C535"/>
                </a:solidFill>
                <a:latin typeface="Arial" pitchFamily="34" charset="0"/>
                <a:cs typeface="Arial" pitchFamily="34" charset="0"/>
              </a:rPr>
              <a:t>2. Disolución de la agarosa y desnaturalización de proteínas mediante un agente </a:t>
            </a:r>
            <a:r>
              <a:rPr lang="es-AR" sz="1400" dirty="0" err="1">
                <a:solidFill>
                  <a:srgbClr val="80C535"/>
                </a:solidFill>
                <a:latin typeface="Arial" pitchFamily="34" charset="0"/>
                <a:cs typeface="Arial" pitchFamily="34" charset="0"/>
              </a:rPr>
              <a:t>caotrópico</a:t>
            </a:r>
            <a:r>
              <a:rPr lang="es-AR" sz="1400" dirty="0">
                <a:solidFill>
                  <a:srgbClr val="80C535"/>
                </a:solidFill>
                <a:latin typeface="Arial" pitchFamily="34" charset="0"/>
                <a:cs typeface="Arial" pitchFamily="34" charset="0"/>
              </a:rPr>
              <a:t> o alta concentración salina</a:t>
            </a:r>
          </a:p>
        </p:txBody>
      </p:sp>
      <p:sp>
        <p:nvSpPr>
          <p:cNvPr id="23" name="22 Rectángulo"/>
          <p:cNvSpPr/>
          <p:nvPr/>
        </p:nvSpPr>
        <p:spPr>
          <a:xfrm>
            <a:off x="6477000" y="3376136"/>
            <a:ext cx="236220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AR" sz="1400" dirty="0">
                <a:solidFill>
                  <a:srgbClr val="80C535"/>
                </a:solidFill>
                <a:latin typeface="Arial" pitchFamily="34" charset="0"/>
                <a:cs typeface="Arial" pitchFamily="34" charset="0"/>
              </a:rPr>
              <a:t>3. Captura del ADN en la membrana de </a:t>
            </a:r>
            <a:r>
              <a:rPr lang="es-AR" sz="1400" dirty="0" err="1">
                <a:solidFill>
                  <a:srgbClr val="80C535"/>
                </a:solidFill>
                <a:latin typeface="Arial" pitchFamily="34" charset="0"/>
                <a:cs typeface="Arial" pitchFamily="34" charset="0"/>
              </a:rPr>
              <a:t>sílica</a:t>
            </a:r>
            <a:r>
              <a:rPr lang="es-AR" sz="1400" dirty="0">
                <a:solidFill>
                  <a:srgbClr val="80C535"/>
                </a:solidFill>
                <a:latin typeface="Arial" pitchFamily="34" charset="0"/>
                <a:cs typeface="Arial" pitchFamily="34" charset="0"/>
              </a:rPr>
              <a:t> contenida en la columna</a:t>
            </a:r>
            <a:endParaRPr lang="es-AR" dirty="0">
              <a:solidFill>
                <a:srgbClr val="80C535"/>
              </a:solidFill>
            </a:endParaRPr>
          </a:p>
        </p:txBody>
      </p:sp>
      <p:sp>
        <p:nvSpPr>
          <p:cNvPr id="24" name="23 Rectángulo"/>
          <p:cNvSpPr/>
          <p:nvPr/>
        </p:nvSpPr>
        <p:spPr>
          <a:xfrm>
            <a:off x="838200" y="5943600"/>
            <a:ext cx="327660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AR" sz="1400" dirty="0">
                <a:solidFill>
                  <a:srgbClr val="80C535"/>
                </a:solidFill>
                <a:latin typeface="Arial" pitchFamily="34" charset="0"/>
                <a:cs typeface="Arial" pitchFamily="34" charset="0"/>
              </a:rPr>
              <a:t>4. Lavado con buffer </a:t>
            </a:r>
            <a:r>
              <a:rPr lang="es-AR" sz="1400" dirty="0" err="1">
                <a:solidFill>
                  <a:srgbClr val="80C535"/>
                </a:solidFill>
                <a:latin typeface="Arial" pitchFamily="34" charset="0"/>
                <a:cs typeface="Arial" pitchFamily="34" charset="0"/>
              </a:rPr>
              <a:t>etanólico</a:t>
            </a:r>
            <a:r>
              <a:rPr lang="es-AR" sz="1400" dirty="0">
                <a:solidFill>
                  <a:srgbClr val="80C535"/>
                </a:solidFill>
                <a:latin typeface="Arial" pitchFamily="34" charset="0"/>
                <a:cs typeface="Arial" pitchFamily="34" charset="0"/>
              </a:rPr>
              <a:t>: </a:t>
            </a:r>
          </a:p>
          <a:p>
            <a:pPr algn="ctr"/>
            <a:r>
              <a:rPr lang="es-AR" sz="1400" dirty="0">
                <a:solidFill>
                  <a:srgbClr val="80C535"/>
                </a:solidFill>
                <a:latin typeface="Arial" pitchFamily="34" charset="0"/>
                <a:cs typeface="Arial" pitchFamily="34" charset="0"/>
              </a:rPr>
              <a:t>elimina sales y otros contaminantes.  </a:t>
            </a:r>
          </a:p>
          <a:p>
            <a:pPr algn="ctr"/>
            <a:r>
              <a:rPr lang="es-AR" sz="1400" dirty="0">
                <a:solidFill>
                  <a:srgbClr val="80C535"/>
                </a:solidFill>
                <a:latin typeface="Arial" pitchFamily="34" charset="0"/>
                <a:cs typeface="Arial" pitchFamily="34" charset="0"/>
              </a:rPr>
              <a:t>El ADN queda unido.</a:t>
            </a:r>
            <a:endParaRPr lang="es-AR" dirty="0">
              <a:solidFill>
                <a:srgbClr val="80C535"/>
              </a:solidFill>
            </a:endParaRPr>
          </a:p>
        </p:txBody>
      </p:sp>
      <p:sp>
        <p:nvSpPr>
          <p:cNvPr id="25" name="24 Rectángulo"/>
          <p:cNvSpPr/>
          <p:nvPr/>
        </p:nvSpPr>
        <p:spPr>
          <a:xfrm>
            <a:off x="4114800" y="5966936"/>
            <a:ext cx="198120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AR" sz="1400" dirty="0">
                <a:solidFill>
                  <a:srgbClr val="80C535"/>
                </a:solidFill>
                <a:latin typeface="Arial" pitchFamily="34" charset="0"/>
                <a:cs typeface="Arial" pitchFamily="34" charset="0"/>
              </a:rPr>
              <a:t>5. Elución del ADN con agua o buffer de baja fuerza iónica</a:t>
            </a:r>
            <a:endParaRPr lang="es-AR" dirty="0">
              <a:solidFill>
                <a:srgbClr val="80C535"/>
              </a:solidFill>
            </a:endParaRPr>
          </a:p>
        </p:txBody>
      </p:sp>
      <p:sp>
        <p:nvSpPr>
          <p:cNvPr id="26" name="25 Rectángulo"/>
          <p:cNvSpPr/>
          <p:nvPr/>
        </p:nvSpPr>
        <p:spPr>
          <a:xfrm>
            <a:off x="6629400" y="5943600"/>
            <a:ext cx="20574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AR" sz="1400" dirty="0">
                <a:solidFill>
                  <a:srgbClr val="80C535"/>
                </a:solidFill>
                <a:latin typeface="Arial" pitchFamily="34" charset="0"/>
                <a:cs typeface="Arial" pitchFamily="34" charset="0"/>
              </a:rPr>
              <a:t>6. ADN puro </a:t>
            </a:r>
          </a:p>
          <a:p>
            <a:pPr algn="ctr"/>
            <a:r>
              <a:rPr lang="es-AR" sz="1400" dirty="0">
                <a:solidFill>
                  <a:srgbClr val="80C535"/>
                </a:solidFill>
                <a:latin typeface="Arial" pitchFamily="34" charset="0"/>
                <a:cs typeface="Arial" pitchFamily="34" charset="0"/>
              </a:rPr>
              <a:t>listo para futuros usos</a:t>
            </a:r>
            <a:endParaRPr lang="es-AR" dirty="0">
              <a:solidFill>
                <a:srgbClr val="80C535"/>
              </a:solidFill>
            </a:endParaRPr>
          </a:p>
        </p:txBody>
      </p:sp>
      <p:grpSp>
        <p:nvGrpSpPr>
          <p:cNvPr id="29" name="28 Grupo"/>
          <p:cNvGrpSpPr/>
          <p:nvPr/>
        </p:nvGrpSpPr>
        <p:grpSpPr>
          <a:xfrm>
            <a:off x="1600200" y="1371600"/>
            <a:ext cx="2362200" cy="930478"/>
            <a:chOff x="1295399" y="1371600"/>
            <a:chExt cx="2362200" cy="930478"/>
          </a:xfrm>
        </p:grpSpPr>
        <p:pic>
          <p:nvPicPr>
            <p:cNvPr id="50185" name="Picture 9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295399" y="1431410"/>
              <a:ext cx="2286001" cy="870668"/>
            </a:xfrm>
            <a:prstGeom prst="rect">
              <a:avLst/>
            </a:prstGeom>
            <a:noFill/>
            <a:ln w="9525" cap="flat" cmpd="sng">
              <a:noFill/>
              <a:prstDash val="solid"/>
              <a:miter lim="800000"/>
              <a:headEnd/>
              <a:tailEnd/>
            </a:ln>
          </p:spPr>
        </p:pic>
        <p:sp>
          <p:nvSpPr>
            <p:cNvPr id="28" name="27 Rectángulo"/>
            <p:cNvSpPr/>
            <p:nvPr/>
          </p:nvSpPr>
          <p:spPr>
            <a:xfrm>
              <a:off x="3276600" y="1371600"/>
              <a:ext cx="380999" cy="381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</p:grpSp>
      <p:pic>
        <p:nvPicPr>
          <p:cNvPr id="30" name="Picture 1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886200" y="1447801"/>
            <a:ext cx="1981200" cy="497182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</p:spPr>
      </p:pic>
      <p:grpSp>
        <p:nvGrpSpPr>
          <p:cNvPr id="35" name="34 Grupo"/>
          <p:cNvGrpSpPr/>
          <p:nvPr/>
        </p:nvGrpSpPr>
        <p:grpSpPr>
          <a:xfrm>
            <a:off x="1143000" y="2286000"/>
            <a:ext cx="7848600" cy="4419600"/>
            <a:chOff x="1143000" y="2286000"/>
            <a:chExt cx="7848600" cy="4419600"/>
          </a:xfrm>
        </p:grpSpPr>
        <p:sp>
          <p:nvSpPr>
            <p:cNvPr id="33" name="32 Rectángulo"/>
            <p:cNvSpPr/>
            <p:nvPr/>
          </p:nvSpPr>
          <p:spPr>
            <a:xfrm>
              <a:off x="1143000" y="2286000"/>
              <a:ext cx="7848600" cy="4419600"/>
            </a:xfrm>
            <a:prstGeom prst="rect">
              <a:avLst/>
            </a:prstGeom>
            <a:solidFill>
              <a:srgbClr val="80C535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pic>
          <p:nvPicPr>
            <p:cNvPr id="34" name="Picture 17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1981200" y="2464515"/>
              <a:ext cx="6176699" cy="4012485"/>
            </a:xfrm>
            <a:prstGeom prst="rect">
              <a:avLst/>
            </a:prstGeom>
            <a:noFill/>
            <a:ln w="9525" cap="flat" cmpd="sng">
              <a:noFill/>
              <a:prstDash val="solid"/>
              <a:miter lim="800000"/>
              <a:headEnd/>
              <a:tailEnd/>
            </a:ln>
          </p:spPr>
        </p:pic>
      </p:grp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143000" y="152400"/>
            <a:ext cx="7848600" cy="114300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ＭＳ Ｐゴシック" charset="0"/>
                <a:cs typeface="+mj-cs"/>
              </a:rPr>
              <a:t>Resuspensión</a:t>
            </a:r>
            <a:r>
              <a:rPr kumimoji="0" lang="en-US" sz="350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ＭＳ Ｐゴシック" charset="0"/>
                <a:cs typeface="+mj-cs"/>
              </a:rPr>
              <a:t> y </a:t>
            </a:r>
            <a:r>
              <a:rPr kumimoji="0" lang="en-US" sz="3500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ＭＳ Ｐゴシック" charset="0"/>
                <a:cs typeface="+mj-cs"/>
              </a:rPr>
              <a:t>almacenamiento</a:t>
            </a:r>
            <a:r>
              <a:rPr kumimoji="0" lang="en-US" sz="350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ＭＳ Ｐゴシック" charset="0"/>
                <a:cs typeface="+mj-cs"/>
              </a:rPr>
              <a:t> del ADN</a:t>
            </a:r>
            <a:endParaRPr kumimoji="0" lang="en-US" sz="35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ＭＳ Ｐゴシック" charset="0"/>
              <a:cs typeface="+mj-cs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219200" y="1295400"/>
            <a:ext cx="7543800" cy="5029200"/>
          </a:xfrm>
          <a:prstGeom prst="rect">
            <a:avLst/>
          </a:prstGeom>
        </p:spPr>
        <p:txBody>
          <a:bodyPr/>
          <a:lstStyle/>
          <a:p>
            <a:pPr marL="365760" lvl="0" indent="-283464" fontAlgn="auto">
              <a:lnSpc>
                <a:spcPts val="36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defRPr/>
            </a:pPr>
            <a:r>
              <a:rPr lang="en-US" sz="2800" dirty="0" err="1">
                <a:latin typeface="+mn-lt"/>
                <a:ea typeface="+mn-ea"/>
              </a:rPr>
              <a:t>BufferTE</a:t>
            </a:r>
            <a:r>
              <a:rPr lang="en-US" sz="2800" dirty="0">
                <a:latin typeface="+mn-lt"/>
                <a:ea typeface="+mn-ea"/>
              </a:rPr>
              <a:t> :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10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Tris-HCl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pH 8.0, 1mM EDTA</a:t>
            </a:r>
          </a:p>
          <a:p>
            <a:pPr marL="365760" marR="0" lvl="0" indent="-283464" algn="l" defTabSz="914400" rtl="0" eaLnBrk="1" fontAlgn="auto" latinLnBrk="0" hangingPunct="1">
              <a:lnSpc>
                <a:spcPts val="36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pH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levemente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básico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previene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depurinación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83464" algn="l" defTabSz="914400" rtl="0" eaLnBrk="1" fontAlgn="auto" latinLnBrk="0" hangingPunct="1">
              <a:lnSpc>
                <a:spcPts val="36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lang="en-US" sz="2800" dirty="0">
                <a:latin typeface="+mn-lt"/>
                <a:ea typeface="+mn-ea"/>
              </a:rPr>
              <a:t>		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EDTA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quelante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 Mg2+: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ayuda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inactivar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DNasas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83464" algn="l" defTabSz="914400" rtl="0" eaLnBrk="1" fontAlgn="auto" latinLnBrk="0" hangingPunct="1">
              <a:lnSpc>
                <a:spcPts val="36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lang="en-US" sz="2800" dirty="0" err="1">
                <a:latin typeface="+mn-lt"/>
                <a:ea typeface="+mn-ea"/>
              </a:rPr>
              <a:t>P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uede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guardarse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 4</a:t>
            </a:r>
            <a:r>
              <a:rPr kumimoji="0" lang="en-US" sz="2800" b="0" i="0" u="none" strike="noStrike" kern="1200" cap="none" spc="0" normalizeH="0" baseline="30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por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períodos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largos,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pero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2800" dirty="0" err="1">
                <a:latin typeface="+mn-lt"/>
                <a:ea typeface="+mn-ea"/>
              </a:rPr>
              <a:t>para</a:t>
            </a:r>
            <a:r>
              <a:rPr lang="en-US" sz="2800" dirty="0">
                <a:latin typeface="+mn-lt"/>
                <a:ea typeface="+mn-ea"/>
              </a:rPr>
              <a:t> </a:t>
            </a:r>
            <a:r>
              <a:rPr lang="en-US" sz="2800" dirty="0" err="1">
                <a:latin typeface="+mn-lt"/>
                <a:ea typeface="+mn-ea"/>
              </a:rPr>
              <a:t>almacenamiento</a:t>
            </a:r>
            <a:r>
              <a:rPr lang="en-US" sz="2800" dirty="0">
                <a:latin typeface="+mn-lt"/>
                <a:ea typeface="+mn-ea"/>
              </a:rPr>
              <a:t> </a:t>
            </a:r>
            <a:r>
              <a:rPr lang="en-US" sz="2800" dirty="0" err="1">
                <a:latin typeface="+mn-lt"/>
                <a:ea typeface="+mn-ea"/>
              </a:rPr>
              <a:t>prolongado</a:t>
            </a:r>
            <a:r>
              <a:rPr lang="en-US" sz="2800" dirty="0">
                <a:latin typeface="+mn-lt"/>
                <a:ea typeface="+mn-ea"/>
              </a:rPr>
              <a:t> en </a:t>
            </a:r>
            <a:r>
              <a:rPr lang="en-US" sz="2800" dirty="0" err="1">
                <a:latin typeface="+mn-lt"/>
                <a:ea typeface="+mn-ea"/>
              </a:rPr>
              <a:t>gral</a:t>
            </a:r>
            <a:r>
              <a:rPr lang="en-US" sz="2800" dirty="0">
                <a:latin typeface="+mn-lt"/>
                <a:ea typeface="+mn-ea"/>
              </a:rPr>
              <a:t>. se </a:t>
            </a:r>
            <a:r>
              <a:rPr lang="en-US" sz="2800" dirty="0" err="1">
                <a:latin typeface="+mn-lt"/>
                <a:ea typeface="+mn-ea"/>
              </a:rPr>
              <a:t>usa</a:t>
            </a:r>
            <a:r>
              <a:rPr lang="en-US" sz="2800" dirty="0">
                <a:latin typeface="+mn-lt"/>
                <a:ea typeface="+mn-ea"/>
              </a:rPr>
              <a:t> -20</a:t>
            </a:r>
            <a:r>
              <a:rPr kumimoji="0" lang="en-US" sz="2800" b="0" i="0" u="none" strike="noStrike" kern="1200" cap="none" spc="0" normalizeH="0" baseline="3000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</a:p>
          <a:p>
            <a:pPr marL="365760" marR="0" lvl="0" indent="-283464" algn="l" defTabSz="914400" rtl="0" eaLnBrk="1" fontAlgn="auto" latinLnBrk="0" hangingPunct="1">
              <a:lnSpc>
                <a:spcPts val="36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Evitar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congelado-descongelado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repetitivo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ya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que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produce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degradación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</p:txBody>
      </p:sp>
    </p:spTree>
  </p:cSld>
  <p:clrMapOvr>
    <a:masterClrMapping/>
  </p:clrMapOvr>
  <p:transition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Título"/>
          <p:cNvSpPr>
            <a:spLocks noGrp="1"/>
          </p:cNvSpPr>
          <p:nvPr>
            <p:ph type="title"/>
          </p:nvPr>
        </p:nvSpPr>
        <p:spPr>
          <a:xfrm>
            <a:off x="2883192" y="2133600"/>
            <a:ext cx="6032208" cy="2286000"/>
          </a:xfrm>
        </p:spPr>
        <p:txBody>
          <a:bodyPr/>
          <a:lstStyle/>
          <a:p>
            <a:r>
              <a:rPr lang="es-AR" dirty="0"/>
              <a:t>Purificación de </a:t>
            </a:r>
            <a:br>
              <a:rPr lang="es-AR" dirty="0"/>
            </a:br>
            <a:br>
              <a:rPr lang="es-AR" dirty="0"/>
            </a:br>
            <a:r>
              <a:rPr lang="es-AR" dirty="0" err="1"/>
              <a:t>adn</a:t>
            </a:r>
            <a:endParaRPr lang="es-AR" dirty="0"/>
          </a:p>
        </p:txBody>
      </p:sp>
    </p:spTree>
  </p:cSld>
  <p:clrMapOvr>
    <a:masterClrMapping/>
  </p:clrMapOvr>
  <p:transition>
    <p:wipe dir="r"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43000" y="76200"/>
            <a:ext cx="7790688" cy="1143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s-ES_tradnl" sz="3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Etapas básicas de un procedimiento general para Extracción y Purificación de AN</a:t>
            </a:r>
            <a:endParaRPr lang="en-US" sz="3000" dirty="0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sp>
        <p:nvSpPr>
          <p:cNvPr id="4" name="Text Box 1028"/>
          <p:cNvSpPr txBox="1">
            <a:spLocks noChangeArrowheads="1"/>
          </p:cNvSpPr>
          <p:nvPr/>
        </p:nvSpPr>
        <p:spPr bwMode="auto">
          <a:xfrm>
            <a:off x="2514600" y="609600"/>
            <a:ext cx="1905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5" name="Rectangle 1029"/>
          <p:cNvSpPr>
            <a:spLocks noChangeArrowheads="1"/>
          </p:cNvSpPr>
          <p:nvPr/>
        </p:nvSpPr>
        <p:spPr bwMode="auto">
          <a:xfrm>
            <a:off x="3124200" y="1600200"/>
            <a:ext cx="5791200" cy="461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_tradnl">
                <a:latin typeface="Arial" pitchFamily="34" charset="0"/>
              </a:rPr>
              <a:t>Disgregación o fragmentación del tejido</a:t>
            </a:r>
            <a:endParaRPr lang="en-US">
              <a:latin typeface="Arial" pitchFamily="34" charset="0"/>
            </a:endParaRPr>
          </a:p>
        </p:txBody>
      </p:sp>
      <p:sp>
        <p:nvSpPr>
          <p:cNvPr id="6" name="Rectangle 1030"/>
          <p:cNvSpPr>
            <a:spLocks noChangeArrowheads="1"/>
          </p:cNvSpPr>
          <p:nvPr/>
        </p:nvSpPr>
        <p:spPr bwMode="auto">
          <a:xfrm>
            <a:off x="3200400" y="2519363"/>
            <a:ext cx="24384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s-ES_tradnl">
                <a:latin typeface="Arial" pitchFamily="34" charset="0"/>
              </a:rPr>
              <a:t>Lisis celular</a:t>
            </a:r>
          </a:p>
        </p:txBody>
      </p:sp>
      <p:sp>
        <p:nvSpPr>
          <p:cNvPr id="7" name="Rectangle 1031"/>
          <p:cNvSpPr>
            <a:spLocks noChangeArrowheads="1"/>
          </p:cNvSpPr>
          <p:nvPr/>
        </p:nvSpPr>
        <p:spPr bwMode="auto">
          <a:xfrm>
            <a:off x="3505200" y="3705226"/>
            <a:ext cx="1857375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ES_tradnl" dirty="0">
                <a:latin typeface="Arial" pitchFamily="34" charset="0"/>
              </a:rPr>
              <a:t>Clarificación</a:t>
            </a:r>
            <a:endParaRPr lang="en-US" dirty="0">
              <a:latin typeface="Arial" pitchFamily="34" charset="0"/>
            </a:endParaRPr>
          </a:p>
        </p:txBody>
      </p:sp>
      <p:sp>
        <p:nvSpPr>
          <p:cNvPr id="8" name="Rectangle 1032"/>
          <p:cNvSpPr>
            <a:spLocks noChangeArrowheads="1"/>
          </p:cNvSpPr>
          <p:nvPr/>
        </p:nvSpPr>
        <p:spPr bwMode="auto">
          <a:xfrm>
            <a:off x="3505200" y="4881563"/>
            <a:ext cx="177165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ES_tradnl">
                <a:latin typeface="Arial" pitchFamily="34" charset="0"/>
              </a:rPr>
              <a:t>Purificación</a:t>
            </a:r>
            <a:endParaRPr lang="en-US">
              <a:latin typeface="Arial" pitchFamily="34" charset="0"/>
            </a:endParaRPr>
          </a:p>
        </p:txBody>
      </p:sp>
      <p:sp>
        <p:nvSpPr>
          <p:cNvPr id="9" name="Rectangle 1033"/>
          <p:cNvSpPr>
            <a:spLocks noChangeArrowheads="1"/>
          </p:cNvSpPr>
          <p:nvPr/>
        </p:nvSpPr>
        <p:spPr bwMode="auto">
          <a:xfrm>
            <a:off x="3810000" y="6010275"/>
            <a:ext cx="1246188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ES_tradnl" dirty="0">
                <a:solidFill>
                  <a:srgbClr val="FF0000"/>
                </a:solidFill>
                <a:latin typeface="Arial" pitchFamily="34" charset="0"/>
              </a:rPr>
              <a:t>Análisis</a:t>
            </a:r>
            <a:endParaRPr lang="en-US" dirty="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10" name="Rectangle 1034"/>
          <p:cNvSpPr>
            <a:spLocks noChangeArrowheads="1"/>
          </p:cNvSpPr>
          <p:nvPr/>
        </p:nvSpPr>
        <p:spPr bwMode="auto">
          <a:xfrm>
            <a:off x="1116012" y="5791200"/>
            <a:ext cx="2008188" cy="83099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_tradnl">
                <a:latin typeface="Arial" pitchFamily="34" charset="0"/>
              </a:rPr>
              <a:t>Cualitativo:</a:t>
            </a:r>
          </a:p>
          <a:p>
            <a:pPr algn="ctr"/>
            <a:r>
              <a:rPr lang="es-ES_tradnl">
                <a:latin typeface="Arial" pitchFamily="34" charset="0"/>
              </a:rPr>
              <a:t>electroforesis</a:t>
            </a:r>
            <a:endParaRPr lang="en-US">
              <a:latin typeface="Arial" pitchFamily="34" charset="0"/>
            </a:endParaRPr>
          </a:p>
        </p:txBody>
      </p:sp>
      <p:sp>
        <p:nvSpPr>
          <p:cNvPr id="11" name="Rectangle 1035"/>
          <p:cNvSpPr>
            <a:spLocks noChangeArrowheads="1"/>
          </p:cNvSpPr>
          <p:nvPr/>
        </p:nvSpPr>
        <p:spPr bwMode="auto">
          <a:xfrm>
            <a:off x="5791200" y="5798403"/>
            <a:ext cx="3048000" cy="83099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90500" lvl="1" algn="ctr">
              <a:spcBef>
                <a:spcPct val="20000"/>
              </a:spcBef>
            </a:pPr>
            <a:r>
              <a:rPr lang="es-ES_tradnl" dirty="0">
                <a:latin typeface="Arial" pitchFamily="34" charset="0"/>
              </a:rPr>
              <a:t>Cuantitativo: </a:t>
            </a:r>
            <a:r>
              <a:rPr lang="es-ES_tradnl" dirty="0" err="1">
                <a:latin typeface="Arial" pitchFamily="34" charset="0"/>
              </a:rPr>
              <a:t>espectroscopía</a:t>
            </a:r>
            <a:r>
              <a:rPr lang="es-ES_tradnl" dirty="0">
                <a:latin typeface="Arial" pitchFamily="34" charset="0"/>
              </a:rPr>
              <a:t> UV</a:t>
            </a:r>
            <a:endParaRPr lang="es-ES" dirty="0">
              <a:latin typeface="Arial" pitchFamily="34" charset="0"/>
            </a:endParaRPr>
          </a:p>
        </p:txBody>
      </p:sp>
      <p:sp>
        <p:nvSpPr>
          <p:cNvPr id="12" name="AutoShape 1036"/>
          <p:cNvSpPr>
            <a:spLocks noChangeArrowheads="1"/>
          </p:cNvSpPr>
          <p:nvPr/>
        </p:nvSpPr>
        <p:spPr bwMode="auto">
          <a:xfrm>
            <a:off x="4267200" y="2138363"/>
            <a:ext cx="304800" cy="3048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s-CL"/>
          </a:p>
        </p:txBody>
      </p:sp>
      <p:sp>
        <p:nvSpPr>
          <p:cNvPr id="13" name="AutoShape 1038"/>
          <p:cNvSpPr>
            <a:spLocks noChangeArrowheads="1"/>
          </p:cNvSpPr>
          <p:nvPr/>
        </p:nvSpPr>
        <p:spPr bwMode="auto">
          <a:xfrm>
            <a:off x="4267200" y="3128963"/>
            <a:ext cx="304800" cy="381000"/>
          </a:xfrm>
          <a:prstGeom prst="downArrow">
            <a:avLst>
              <a:gd name="adj1" fmla="val 50000"/>
              <a:gd name="adj2" fmla="val 31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s-CL"/>
          </a:p>
        </p:txBody>
      </p:sp>
      <p:sp>
        <p:nvSpPr>
          <p:cNvPr id="14" name="AutoShape 1039"/>
          <p:cNvSpPr>
            <a:spLocks noChangeArrowheads="1"/>
          </p:cNvSpPr>
          <p:nvPr/>
        </p:nvSpPr>
        <p:spPr bwMode="auto">
          <a:xfrm>
            <a:off x="4267200" y="4348163"/>
            <a:ext cx="304800" cy="381000"/>
          </a:xfrm>
          <a:prstGeom prst="downArrow">
            <a:avLst>
              <a:gd name="adj1" fmla="val 50000"/>
              <a:gd name="adj2" fmla="val 31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s-CL"/>
          </a:p>
        </p:txBody>
      </p:sp>
      <p:sp>
        <p:nvSpPr>
          <p:cNvPr id="17" name="AutoShape 1044"/>
          <p:cNvSpPr>
            <a:spLocks noChangeArrowheads="1"/>
          </p:cNvSpPr>
          <p:nvPr/>
        </p:nvSpPr>
        <p:spPr bwMode="auto">
          <a:xfrm flipH="1">
            <a:off x="5181600" y="6096000"/>
            <a:ext cx="457200" cy="2286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s-CL"/>
          </a:p>
        </p:txBody>
      </p:sp>
      <p:sp>
        <p:nvSpPr>
          <p:cNvPr id="18" name="AutoShape 1045"/>
          <p:cNvSpPr>
            <a:spLocks noChangeArrowheads="1"/>
          </p:cNvSpPr>
          <p:nvPr/>
        </p:nvSpPr>
        <p:spPr bwMode="auto">
          <a:xfrm flipH="1">
            <a:off x="3200400" y="6096000"/>
            <a:ext cx="457200" cy="2286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s-CL"/>
          </a:p>
        </p:txBody>
      </p:sp>
      <p:sp>
        <p:nvSpPr>
          <p:cNvPr id="19" name="Rectangle 1046"/>
          <p:cNvSpPr>
            <a:spLocks noChangeArrowheads="1"/>
          </p:cNvSpPr>
          <p:nvPr/>
        </p:nvSpPr>
        <p:spPr bwMode="auto">
          <a:xfrm>
            <a:off x="228600" y="2595563"/>
            <a:ext cx="2057400" cy="2308324"/>
          </a:xfrm>
          <a:prstGeom prst="rect">
            <a:avLst/>
          </a:prstGeom>
          <a:solidFill>
            <a:srgbClr val="FFE4C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800" dirty="0" err="1">
                <a:solidFill>
                  <a:srgbClr val="000000"/>
                </a:solidFill>
                <a:latin typeface="Arial" pitchFamily="34" charset="0"/>
              </a:rPr>
              <a:t>Estas</a:t>
            </a:r>
            <a:r>
              <a:rPr lang="en-US" sz="18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pitchFamily="34" charset="0"/>
              </a:rPr>
              <a:t>etapas</a:t>
            </a:r>
            <a:r>
              <a:rPr lang="en-US" sz="18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pitchFamily="34" charset="0"/>
              </a:rPr>
              <a:t>deben</a:t>
            </a:r>
            <a:r>
              <a:rPr lang="en-US" sz="18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pitchFamily="34" charset="0"/>
              </a:rPr>
              <a:t>ir</a:t>
            </a:r>
            <a:r>
              <a:rPr lang="en-US" sz="18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pitchFamily="34" charset="0"/>
              </a:rPr>
              <a:t>acompañadas</a:t>
            </a:r>
            <a:r>
              <a:rPr lang="en-US" sz="1800" dirty="0">
                <a:solidFill>
                  <a:srgbClr val="000000"/>
                </a:solidFill>
                <a:latin typeface="Arial" pitchFamily="34" charset="0"/>
              </a:rPr>
              <a:t> de </a:t>
            </a:r>
            <a:r>
              <a:rPr lang="en-US" sz="1800" dirty="0" err="1">
                <a:solidFill>
                  <a:srgbClr val="000000"/>
                </a:solidFill>
                <a:latin typeface="Arial" pitchFamily="34" charset="0"/>
              </a:rPr>
              <a:t>medidas</a:t>
            </a:r>
            <a:r>
              <a:rPr lang="en-US" sz="1800" dirty="0">
                <a:solidFill>
                  <a:srgbClr val="000000"/>
                </a:solidFill>
                <a:latin typeface="Arial" pitchFamily="34" charset="0"/>
              </a:rPr>
              <a:t> o </a:t>
            </a:r>
            <a:r>
              <a:rPr lang="en-US" sz="1800" dirty="0" err="1">
                <a:solidFill>
                  <a:srgbClr val="000000"/>
                </a:solidFill>
                <a:latin typeface="Arial" pitchFamily="34" charset="0"/>
              </a:rPr>
              <a:t>agentes</a:t>
            </a:r>
            <a:r>
              <a:rPr lang="en-US" sz="18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pitchFamily="34" charset="0"/>
              </a:rPr>
              <a:t>que</a:t>
            </a:r>
            <a:r>
              <a:rPr lang="en-US" sz="18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pitchFamily="34" charset="0"/>
              </a:rPr>
              <a:t>inactiven</a:t>
            </a:r>
            <a:r>
              <a:rPr lang="en-US" sz="1800" dirty="0">
                <a:solidFill>
                  <a:srgbClr val="000000"/>
                </a:solidFill>
                <a:latin typeface="Arial" pitchFamily="34" charset="0"/>
              </a:rPr>
              <a:t>  </a:t>
            </a:r>
            <a:r>
              <a:rPr lang="en-US" sz="1800" dirty="0" err="1">
                <a:solidFill>
                  <a:srgbClr val="000000"/>
                </a:solidFill>
                <a:latin typeface="Arial" pitchFamily="34" charset="0"/>
              </a:rPr>
              <a:t>nucleasas</a:t>
            </a:r>
            <a:r>
              <a:rPr lang="en-US" sz="18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pitchFamily="34" charset="0"/>
              </a:rPr>
              <a:t>celulares</a:t>
            </a:r>
            <a:endParaRPr lang="es-ES" sz="1800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2" name="AutoShape 1051"/>
          <p:cNvSpPr>
            <a:spLocks/>
          </p:cNvSpPr>
          <p:nvPr/>
        </p:nvSpPr>
        <p:spPr bwMode="auto">
          <a:xfrm>
            <a:off x="2362200" y="1604963"/>
            <a:ext cx="457200" cy="3657600"/>
          </a:xfrm>
          <a:prstGeom prst="leftBrace">
            <a:avLst>
              <a:gd name="adj1" fmla="val 54185"/>
              <a:gd name="adj2" fmla="val 50000"/>
            </a:avLst>
          </a:prstGeom>
          <a:noFill/>
          <a:ln w="317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s-CL"/>
          </a:p>
        </p:txBody>
      </p:sp>
      <p:sp>
        <p:nvSpPr>
          <p:cNvPr id="24" name="AutoShape 1039"/>
          <p:cNvSpPr>
            <a:spLocks noChangeArrowheads="1"/>
          </p:cNvSpPr>
          <p:nvPr/>
        </p:nvSpPr>
        <p:spPr bwMode="auto">
          <a:xfrm>
            <a:off x="4267200" y="5486400"/>
            <a:ext cx="304800" cy="381000"/>
          </a:xfrm>
          <a:prstGeom prst="downArrow">
            <a:avLst>
              <a:gd name="adj1" fmla="val 50000"/>
              <a:gd name="adj2" fmla="val 31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s-CL"/>
          </a:p>
        </p:txBody>
      </p:sp>
      <p:sp>
        <p:nvSpPr>
          <p:cNvPr id="26" name="25 CuadroTexto"/>
          <p:cNvSpPr txBox="1"/>
          <p:nvPr/>
        </p:nvSpPr>
        <p:spPr>
          <a:xfrm>
            <a:off x="6248400" y="2514600"/>
            <a:ext cx="2362200" cy="2585323"/>
          </a:xfrm>
          <a:prstGeom prst="rect">
            <a:avLst/>
          </a:prstGeom>
          <a:solidFill>
            <a:srgbClr val="FFE4C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Arial" pitchFamily="34" charset="0"/>
              </a:rPr>
              <a:t>Durante </a:t>
            </a:r>
            <a:r>
              <a:rPr lang="en-US" sz="1800" dirty="0" err="1">
                <a:latin typeface="Arial" pitchFamily="34" charset="0"/>
              </a:rPr>
              <a:t>todo</a:t>
            </a:r>
            <a:r>
              <a:rPr lang="en-US" sz="1800" dirty="0">
                <a:latin typeface="Arial" pitchFamily="34" charset="0"/>
              </a:rPr>
              <a:t> el </a:t>
            </a:r>
            <a:r>
              <a:rPr lang="en-US" sz="1800" dirty="0" err="1">
                <a:latin typeface="Arial" pitchFamily="34" charset="0"/>
              </a:rPr>
              <a:t>procedimiento</a:t>
            </a:r>
            <a:r>
              <a:rPr lang="en-US" sz="1800" dirty="0">
                <a:latin typeface="Arial" pitchFamily="34" charset="0"/>
              </a:rPr>
              <a:t> se </a:t>
            </a:r>
            <a:r>
              <a:rPr lang="en-US" sz="1800" dirty="0" err="1">
                <a:latin typeface="Arial" pitchFamily="34" charset="0"/>
              </a:rPr>
              <a:t>deben</a:t>
            </a:r>
            <a:r>
              <a:rPr lang="en-US" sz="1800" dirty="0">
                <a:latin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</a:rPr>
              <a:t>usar</a:t>
            </a:r>
            <a:r>
              <a:rPr lang="en-US" sz="1800" dirty="0">
                <a:latin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</a:rPr>
              <a:t>soluciones</a:t>
            </a:r>
            <a:r>
              <a:rPr lang="en-US" sz="1800" dirty="0">
                <a:latin typeface="Arial" pitchFamily="34" charset="0"/>
              </a:rPr>
              <a:t> y </a:t>
            </a:r>
            <a:r>
              <a:rPr lang="en-US" sz="1800" dirty="0" err="1">
                <a:latin typeface="Arial" pitchFamily="34" charset="0"/>
              </a:rPr>
              <a:t>materiales</a:t>
            </a:r>
            <a:r>
              <a:rPr lang="en-US" sz="1800" dirty="0">
                <a:latin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</a:rPr>
              <a:t>libre</a:t>
            </a:r>
            <a:r>
              <a:rPr lang="en-US" sz="1800" dirty="0">
                <a:latin typeface="Arial" pitchFamily="34" charset="0"/>
              </a:rPr>
              <a:t> de </a:t>
            </a:r>
            <a:r>
              <a:rPr lang="en-US" sz="1800" dirty="0" err="1">
                <a:latin typeface="Arial" pitchFamily="34" charset="0"/>
              </a:rPr>
              <a:t>nucleasas</a:t>
            </a:r>
            <a:r>
              <a:rPr lang="en-US" sz="1800" dirty="0">
                <a:latin typeface="Arial" pitchFamily="34" charset="0"/>
              </a:rPr>
              <a:t> (en general </a:t>
            </a:r>
            <a:r>
              <a:rPr lang="en-US" sz="1800" dirty="0" err="1">
                <a:latin typeface="Arial" pitchFamily="34" charset="0"/>
              </a:rPr>
              <a:t>esterilizado</a:t>
            </a:r>
            <a:r>
              <a:rPr lang="en-US" sz="1800" dirty="0">
                <a:latin typeface="Arial" pitchFamily="34" charset="0"/>
              </a:rPr>
              <a:t>), </a:t>
            </a:r>
            <a:r>
              <a:rPr lang="en-US" sz="1800" dirty="0" err="1">
                <a:latin typeface="Arial" pitchFamily="34" charset="0"/>
              </a:rPr>
              <a:t>además</a:t>
            </a:r>
            <a:r>
              <a:rPr lang="en-US" sz="1800" dirty="0">
                <a:latin typeface="Arial" pitchFamily="34" charset="0"/>
              </a:rPr>
              <a:t> de </a:t>
            </a:r>
            <a:r>
              <a:rPr lang="en-US" sz="1800" dirty="0" err="1">
                <a:latin typeface="Arial" pitchFamily="34" charset="0"/>
              </a:rPr>
              <a:t>guantes</a:t>
            </a:r>
            <a:endParaRPr lang="en-US" sz="1800" dirty="0">
              <a:latin typeface="Arial" pitchFamily="34" charset="0"/>
            </a:endParaRPr>
          </a:p>
          <a:p>
            <a:pPr algn="ctr"/>
            <a:endParaRPr lang="en-US" sz="1800" dirty="0"/>
          </a:p>
        </p:txBody>
      </p:sp>
    </p:spTree>
  </p:cSld>
  <p:clrMapOvr>
    <a:masterClrMapping/>
  </p:clrMapOvr>
  <p:transition>
    <p:wipe dir="r"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952500"/>
            <a:ext cx="7034213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270594"/>
            <a:ext cx="7696200" cy="199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 Box 11"/>
          <p:cNvSpPr txBox="1">
            <a:spLocks noChangeArrowheads="1"/>
          </p:cNvSpPr>
          <p:nvPr/>
        </p:nvSpPr>
        <p:spPr bwMode="auto">
          <a:xfrm>
            <a:off x="1447800" y="1143000"/>
            <a:ext cx="5410200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ctr">
              <a:spcBef>
                <a:spcPct val="50000"/>
              </a:spcBef>
              <a:buClr>
                <a:schemeClr val="hlink"/>
              </a:buClr>
              <a:buSzPct val="120000"/>
            </a:pPr>
            <a:r>
              <a:rPr lang="en-US" sz="1800" b="1" dirty="0" err="1">
                <a:solidFill>
                  <a:schemeClr val="tx2"/>
                </a:solidFill>
                <a:latin typeface="Arial" pitchFamily="34" charset="0"/>
              </a:rPr>
              <a:t>Espectro</a:t>
            </a:r>
            <a:r>
              <a:rPr lang="en-US" sz="1800" b="1" dirty="0">
                <a:solidFill>
                  <a:schemeClr val="tx2"/>
                </a:solidFill>
                <a:latin typeface="Arial" pitchFamily="34" charset="0"/>
              </a:rPr>
              <a:t> de </a:t>
            </a:r>
            <a:r>
              <a:rPr lang="en-US" sz="1800" b="1" dirty="0" err="1">
                <a:solidFill>
                  <a:schemeClr val="tx2"/>
                </a:solidFill>
                <a:latin typeface="Arial" pitchFamily="34" charset="0"/>
              </a:rPr>
              <a:t>Absorción</a:t>
            </a:r>
            <a:r>
              <a:rPr lang="en-US" sz="1800" b="1" dirty="0">
                <a:solidFill>
                  <a:schemeClr val="tx2"/>
                </a:solidFill>
                <a:latin typeface="Arial" pitchFamily="34" charset="0"/>
              </a:rPr>
              <a:t> UV del ADN: 260nm</a:t>
            </a:r>
          </a:p>
        </p:txBody>
      </p:sp>
      <p:sp>
        <p:nvSpPr>
          <p:cNvPr id="112644" name="Rectangle 4"/>
          <p:cNvSpPr>
            <a:spLocks noGrp="1" noChangeArrowheads="1"/>
          </p:cNvSpPr>
          <p:nvPr>
            <p:ph type="title"/>
          </p:nvPr>
        </p:nvSpPr>
        <p:spPr>
          <a:xfrm>
            <a:off x="1066800" y="-228600"/>
            <a:ext cx="7924800" cy="13843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Análisis</a:t>
            </a: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espectroscópico</a:t>
            </a: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de AN y </a:t>
            </a:r>
            <a:r>
              <a:rPr lang="en-US" sz="28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criterios</a:t>
            </a: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de </a:t>
            </a:r>
            <a:r>
              <a:rPr lang="en-US" sz="28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pureza</a:t>
            </a:r>
            <a:endParaRPr lang="en-US" sz="28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0484" name="Text Box 10"/>
          <p:cNvSpPr txBox="1">
            <a:spLocks noChangeArrowheads="1"/>
          </p:cNvSpPr>
          <p:nvPr/>
        </p:nvSpPr>
        <p:spPr bwMode="auto">
          <a:xfrm>
            <a:off x="3352800" y="6491288"/>
            <a:ext cx="2895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spcBef>
                <a:spcPct val="50000"/>
              </a:spcBef>
              <a:buClr>
                <a:schemeClr val="hlink"/>
              </a:buClr>
              <a:buSzPct val="120000"/>
              <a:buFontTx/>
              <a:buChar char="•"/>
            </a:pPr>
            <a:endParaRPr lang="en-US" sz="1800" b="1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20486" name="Rectangle 12"/>
          <p:cNvSpPr>
            <a:spLocks noChangeArrowheads="1"/>
          </p:cNvSpPr>
          <p:nvPr/>
        </p:nvSpPr>
        <p:spPr bwMode="auto">
          <a:xfrm>
            <a:off x="1066800" y="5943600"/>
            <a:ext cx="7772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7800" lvl="2" indent="180975">
              <a:spcBef>
                <a:spcPct val="50000"/>
              </a:spcBef>
              <a:buFontTx/>
              <a:buChar char="•"/>
            </a:pPr>
            <a:r>
              <a:rPr lang="en-US" sz="1800" b="1" dirty="0" err="1">
                <a:latin typeface="Arial" pitchFamily="34" charset="0"/>
              </a:rPr>
              <a:t>Relación</a:t>
            </a:r>
            <a:r>
              <a:rPr lang="en-US" sz="1800" b="1" dirty="0">
                <a:latin typeface="Arial" pitchFamily="34" charset="0"/>
              </a:rPr>
              <a:t> Abs260/Abs280 </a:t>
            </a:r>
            <a:r>
              <a:rPr lang="en-US" sz="1800" b="1" dirty="0" err="1">
                <a:latin typeface="Arial" pitchFamily="34" charset="0"/>
              </a:rPr>
              <a:t>debe</a:t>
            </a:r>
            <a:r>
              <a:rPr lang="en-US" sz="1800" b="1" dirty="0">
                <a:latin typeface="Arial" pitchFamily="34" charset="0"/>
              </a:rPr>
              <a:t> ser </a:t>
            </a:r>
            <a:r>
              <a:rPr lang="en-US" sz="1800" b="1" dirty="0">
                <a:latin typeface="Arial" pitchFamily="34" charset="0"/>
                <a:cs typeface="Arial" pitchFamily="34" charset="0"/>
              </a:rPr>
              <a:t>~</a:t>
            </a:r>
            <a:r>
              <a:rPr lang="en-US" sz="1800" b="1" dirty="0">
                <a:latin typeface="Arial" pitchFamily="34" charset="0"/>
              </a:rPr>
              <a:t>1.8 (&lt; </a:t>
            </a:r>
            <a:r>
              <a:rPr lang="en-US" sz="1800" b="1" dirty="0" err="1">
                <a:latin typeface="Arial" pitchFamily="34" charset="0"/>
              </a:rPr>
              <a:t>sugiere</a:t>
            </a:r>
            <a:r>
              <a:rPr lang="en-US" sz="1800" b="1" dirty="0">
                <a:latin typeface="Arial" pitchFamily="34" charset="0"/>
              </a:rPr>
              <a:t> </a:t>
            </a:r>
            <a:r>
              <a:rPr lang="en-US" sz="1800" b="1" dirty="0" err="1">
                <a:latin typeface="Arial" pitchFamily="34" charset="0"/>
              </a:rPr>
              <a:t>contaminación</a:t>
            </a:r>
            <a:r>
              <a:rPr lang="en-US" sz="1800" b="1" dirty="0">
                <a:latin typeface="Arial" pitchFamily="34" charset="0"/>
              </a:rPr>
              <a:t> con </a:t>
            </a:r>
            <a:r>
              <a:rPr lang="en-US" sz="1800" b="1" dirty="0" err="1">
                <a:latin typeface="Arial" pitchFamily="34" charset="0"/>
              </a:rPr>
              <a:t>proteínas</a:t>
            </a:r>
            <a:endParaRPr lang="en-US" sz="1800" b="1" dirty="0">
              <a:latin typeface="Arial" pitchFamily="34" charset="0"/>
            </a:endParaRPr>
          </a:p>
        </p:txBody>
      </p:sp>
      <p:grpSp>
        <p:nvGrpSpPr>
          <p:cNvPr id="17" name="16 Grupo"/>
          <p:cNvGrpSpPr/>
          <p:nvPr/>
        </p:nvGrpSpPr>
        <p:grpSpPr>
          <a:xfrm>
            <a:off x="1219200" y="1524000"/>
            <a:ext cx="7696200" cy="4038600"/>
            <a:chOff x="1447800" y="1219200"/>
            <a:chExt cx="7696200" cy="4038600"/>
          </a:xfrm>
        </p:grpSpPr>
        <p:grpSp>
          <p:nvGrpSpPr>
            <p:cNvPr id="20483" name="Group 5"/>
            <p:cNvGrpSpPr>
              <a:grpSpLocks/>
            </p:cNvGrpSpPr>
            <p:nvPr/>
          </p:nvGrpSpPr>
          <p:grpSpPr bwMode="auto">
            <a:xfrm>
              <a:off x="1447800" y="1529253"/>
              <a:ext cx="7430397" cy="3646651"/>
              <a:chOff x="1008" y="1008"/>
              <a:chExt cx="3690" cy="3028"/>
            </a:xfrm>
          </p:grpSpPr>
          <p:pic>
            <p:nvPicPr>
              <p:cNvPr id="20487" name="Picture 6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008" y="2206"/>
                <a:ext cx="3690" cy="18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0489" name="Line 8"/>
              <p:cNvSpPr>
                <a:spLocks noChangeShapeType="1"/>
              </p:cNvSpPr>
              <p:nvPr/>
            </p:nvSpPr>
            <p:spPr bwMode="auto">
              <a:xfrm flipV="1">
                <a:off x="2688" y="1008"/>
                <a:ext cx="0" cy="2832"/>
              </a:xfrm>
              <a:prstGeom prst="line">
                <a:avLst/>
              </a:prstGeom>
              <a:noFill/>
              <a:ln w="9525">
                <a:solidFill>
                  <a:srgbClr val="00FF00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20490" name="Line 9"/>
              <p:cNvSpPr>
                <a:spLocks noChangeShapeType="1"/>
              </p:cNvSpPr>
              <p:nvPr/>
            </p:nvSpPr>
            <p:spPr bwMode="auto">
              <a:xfrm flipV="1">
                <a:off x="2064" y="1008"/>
                <a:ext cx="0" cy="283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</p:grpSp>
        <p:sp>
          <p:nvSpPr>
            <p:cNvPr id="20485" name="Text Box 11"/>
            <p:cNvSpPr txBox="1">
              <a:spLocks noChangeArrowheads="1"/>
            </p:cNvSpPr>
            <p:nvPr/>
          </p:nvSpPr>
          <p:spPr bwMode="auto">
            <a:xfrm>
              <a:off x="7467600" y="2971800"/>
              <a:ext cx="152400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342900" indent="-342900" algn="ctr">
                <a:spcBef>
                  <a:spcPct val="50000"/>
                </a:spcBef>
                <a:buClr>
                  <a:schemeClr val="hlink"/>
                </a:buClr>
                <a:buSzPct val="120000"/>
              </a:pPr>
              <a:r>
                <a:rPr lang="en-US" sz="1200" b="1" dirty="0" err="1">
                  <a:solidFill>
                    <a:schemeClr val="tx2"/>
                  </a:solidFill>
                  <a:latin typeface="Arial" pitchFamily="34" charset="0"/>
                </a:rPr>
                <a:t>Longitud</a:t>
              </a:r>
              <a:r>
                <a:rPr lang="en-US" sz="1200" b="1" dirty="0">
                  <a:solidFill>
                    <a:schemeClr val="tx2"/>
                  </a:solidFill>
                  <a:latin typeface="Arial" pitchFamily="34" charset="0"/>
                </a:rPr>
                <a:t> de </a:t>
              </a:r>
              <a:r>
                <a:rPr lang="en-US" sz="1200" b="1" dirty="0" err="1">
                  <a:solidFill>
                    <a:schemeClr val="tx2"/>
                  </a:solidFill>
                  <a:latin typeface="Arial" pitchFamily="34" charset="0"/>
                </a:rPr>
                <a:t>onda</a:t>
              </a:r>
              <a:endParaRPr lang="en-US" sz="1200" b="1" dirty="0">
                <a:solidFill>
                  <a:schemeClr val="tx2"/>
                </a:solidFill>
                <a:latin typeface="Arial" pitchFamily="34" charset="0"/>
              </a:endParaRPr>
            </a:p>
          </p:txBody>
        </p:sp>
        <p:sp>
          <p:nvSpPr>
            <p:cNvPr id="11" name="Text Box 11"/>
            <p:cNvSpPr txBox="1">
              <a:spLocks noChangeArrowheads="1"/>
            </p:cNvSpPr>
            <p:nvPr/>
          </p:nvSpPr>
          <p:spPr bwMode="auto">
            <a:xfrm>
              <a:off x="7162800" y="4980801"/>
              <a:ext cx="198120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342900" indent="-342900" algn="ctr">
                <a:spcBef>
                  <a:spcPct val="50000"/>
                </a:spcBef>
                <a:buClr>
                  <a:schemeClr val="hlink"/>
                </a:buClr>
                <a:buSzPct val="120000"/>
              </a:pPr>
              <a:r>
                <a:rPr lang="en-US" sz="1200" b="1" dirty="0" err="1">
                  <a:solidFill>
                    <a:schemeClr val="tx2"/>
                  </a:solidFill>
                  <a:latin typeface="Arial" pitchFamily="34" charset="0"/>
                </a:rPr>
                <a:t>Longitud</a:t>
              </a:r>
              <a:r>
                <a:rPr lang="en-US" sz="1200" b="1" dirty="0">
                  <a:solidFill>
                    <a:schemeClr val="tx2"/>
                  </a:solidFill>
                  <a:latin typeface="Arial" pitchFamily="34" charset="0"/>
                </a:rPr>
                <a:t> de </a:t>
              </a:r>
              <a:r>
                <a:rPr lang="en-US" sz="1200" b="1" dirty="0" err="1">
                  <a:solidFill>
                    <a:schemeClr val="tx2"/>
                  </a:solidFill>
                  <a:latin typeface="Arial" pitchFamily="34" charset="0"/>
                </a:rPr>
                <a:t>onda</a:t>
              </a:r>
              <a:endParaRPr lang="en-US" sz="1200" b="1" dirty="0">
                <a:solidFill>
                  <a:schemeClr val="tx2"/>
                </a:solidFill>
                <a:latin typeface="Arial" pitchFamily="34" charset="0"/>
              </a:endParaRPr>
            </a:p>
          </p:txBody>
        </p:sp>
        <p:sp>
          <p:nvSpPr>
            <p:cNvPr id="12" name="Text Box 11"/>
            <p:cNvSpPr txBox="1">
              <a:spLocks noChangeArrowheads="1"/>
            </p:cNvSpPr>
            <p:nvPr/>
          </p:nvSpPr>
          <p:spPr bwMode="auto">
            <a:xfrm rot="16200000">
              <a:off x="928302" y="1918900"/>
              <a:ext cx="1676400" cy="27699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342900" indent="-342900" algn="ctr">
                <a:spcBef>
                  <a:spcPct val="50000"/>
                </a:spcBef>
                <a:buClr>
                  <a:schemeClr val="hlink"/>
                </a:buClr>
                <a:buSzPct val="120000"/>
              </a:pPr>
              <a:r>
                <a:rPr lang="en-US" sz="1200" b="1" dirty="0" err="1">
                  <a:solidFill>
                    <a:schemeClr val="tx2"/>
                  </a:solidFill>
                  <a:latin typeface="Arial" pitchFamily="34" charset="0"/>
                </a:rPr>
                <a:t>Absorbancia</a:t>
              </a:r>
              <a:endParaRPr lang="en-US" sz="1200" b="1" dirty="0">
                <a:solidFill>
                  <a:schemeClr val="tx2"/>
                </a:solidFill>
                <a:latin typeface="Arial" pitchFamily="34" charset="0"/>
              </a:endParaRPr>
            </a:p>
          </p:txBody>
        </p:sp>
        <p:sp>
          <p:nvSpPr>
            <p:cNvPr id="14" name="Text Box 11"/>
            <p:cNvSpPr txBox="1">
              <a:spLocks noChangeArrowheads="1"/>
            </p:cNvSpPr>
            <p:nvPr/>
          </p:nvSpPr>
          <p:spPr bwMode="auto">
            <a:xfrm rot="16200000">
              <a:off x="976701" y="4128700"/>
              <a:ext cx="1676399" cy="27699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342900" indent="-342900" algn="ctr">
                <a:spcBef>
                  <a:spcPct val="50000"/>
                </a:spcBef>
                <a:buClr>
                  <a:schemeClr val="hlink"/>
                </a:buClr>
                <a:buSzPct val="120000"/>
              </a:pPr>
              <a:r>
                <a:rPr lang="en-US" sz="1200" b="1" dirty="0" err="1">
                  <a:solidFill>
                    <a:schemeClr val="tx2"/>
                  </a:solidFill>
                  <a:latin typeface="Arial" pitchFamily="34" charset="0"/>
                </a:rPr>
                <a:t>Absorbancia</a:t>
              </a:r>
              <a:endParaRPr lang="en-US" sz="1200" b="1" dirty="0">
                <a:solidFill>
                  <a:schemeClr val="tx2"/>
                </a:solidFill>
                <a:latin typeface="Arial" pitchFamily="34" charset="0"/>
              </a:endParaRPr>
            </a:p>
          </p:txBody>
        </p:sp>
        <p:sp>
          <p:nvSpPr>
            <p:cNvPr id="15" name="Text Box 11"/>
            <p:cNvSpPr txBox="1">
              <a:spLocks noChangeArrowheads="1"/>
            </p:cNvSpPr>
            <p:nvPr/>
          </p:nvSpPr>
          <p:spPr bwMode="auto">
            <a:xfrm>
              <a:off x="1676400" y="3059668"/>
              <a:ext cx="5410200" cy="36933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342900" indent="-342900" algn="ctr">
                <a:spcBef>
                  <a:spcPct val="50000"/>
                </a:spcBef>
                <a:buClr>
                  <a:schemeClr val="hlink"/>
                </a:buClr>
                <a:buSzPct val="120000"/>
              </a:pPr>
              <a:r>
                <a:rPr lang="en-US" sz="1800" b="1" dirty="0" err="1">
                  <a:solidFill>
                    <a:schemeClr val="tx2"/>
                  </a:solidFill>
                  <a:latin typeface="Arial" pitchFamily="34" charset="0"/>
                </a:rPr>
                <a:t>Espectro</a:t>
              </a:r>
              <a:r>
                <a:rPr lang="en-US" sz="1800" b="1" dirty="0">
                  <a:solidFill>
                    <a:schemeClr val="tx2"/>
                  </a:solidFill>
                  <a:latin typeface="Arial" pitchFamily="34" charset="0"/>
                </a:rPr>
                <a:t> de </a:t>
              </a:r>
              <a:r>
                <a:rPr lang="en-US" sz="1800" b="1" dirty="0" err="1">
                  <a:solidFill>
                    <a:schemeClr val="tx2"/>
                  </a:solidFill>
                  <a:latin typeface="Arial" pitchFamily="34" charset="0"/>
                </a:rPr>
                <a:t>Absorción</a:t>
              </a:r>
              <a:r>
                <a:rPr lang="en-US" sz="1800" b="1" dirty="0">
                  <a:solidFill>
                    <a:schemeClr val="tx2"/>
                  </a:solidFill>
                  <a:latin typeface="Arial" pitchFamily="34" charset="0"/>
                </a:rPr>
                <a:t> UV de BSA: 280 nm</a:t>
              </a:r>
            </a:p>
          </p:txBody>
        </p:sp>
      </p:grpSp>
      <p:sp>
        <p:nvSpPr>
          <p:cNvPr id="20" name="19 Rectángulo"/>
          <p:cNvSpPr/>
          <p:nvPr/>
        </p:nvSpPr>
        <p:spPr>
          <a:xfrm>
            <a:off x="1066800" y="3352800"/>
            <a:ext cx="8001000" cy="3276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Determining Concentration</a:t>
            </a:r>
          </a:p>
        </p:txBody>
      </p:sp>
      <p:sp>
        <p:nvSpPr>
          <p:cNvPr id="54275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Formula </a:t>
            </a:r>
            <a:br>
              <a:rPr lang="en-US" dirty="0"/>
            </a:br>
            <a:r>
              <a:rPr lang="en-US" dirty="0"/>
              <a:t>Concentration = 260 Reading * Absorbance unit * Dilution factor </a:t>
            </a:r>
          </a:p>
          <a:p>
            <a:pPr>
              <a:lnSpc>
                <a:spcPct val="90000"/>
              </a:lnSpc>
            </a:pPr>
            <a:r>
              <a:rPr lang="en-US" dirty="0"/>
              <a:t>One optical density or absorbance unit at 260 nm is equal to 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50 </a:t>
            </a:r>
            <a:r>
              <a:rPr lang="en-US" dirty="0" err="1"/>
              <a:t>ug</a:t>
            </a:r>
            <a:r>
              <a:rPr lang="en-US" dirty="0"/>
              <a:t>/</a:t>
            </a:r>
            <a:r>
              <a:rPr lang="en-US" dirty="0" err="1"/>
              <a:t>mL</a:t>
            </a:r>
            <a:r>
              <a:rPr lang="en-US" dirty="0"/>
              <a:t> for DNA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40 </a:t>
            </a:r>
            <a:r>
              <a:rPr lang="en-US" dirty="0" err="1"/>
              <a:t>ug</a:t>
            </a:r>
            <a:r>
              <a:rPr lang="en-US" dirty="0"/>
              <a:t>/</a:t>
            </a:r>
            <a:r>
              <a:rPr lang="en-US" dirty="0" err="1"/>
              <a:t>mL</a:t>
            </a:r>
            <a:r>
              <a:rPr lang="en-US" dirty="0"/>
              <a:t> for RNA.</a:t>
            </a:r>
          </a:p>
          <a:p>
            <a:pPr>
              <a:lnSpc>
                <a:spcPct val="90000"/>
              </a:lnSpc>
              <a:buNone/>
            </a:pPr>
            <a:endParaRPr lang="en-US" dirty="0"/>
          </a:p>
        </p:txBody>
      </p:sp>
    </p:spTree>
  </p:cSld>
  <p:clrMapOvr>
    <a:masterClrMapping/>
  </p:clrMapOvr>
  <p:transition>
    <p:wipe dir="r"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4" name="Rectangle 4"/>
          <p:cNvSpPr>
            <a:spLocks noGrp="1" noChangeArrowheads="1"/>
          </p:cNvSpPr>
          <p:nvPr>
            <p:ph type="title"/>
          </p:nvPr>
        </p:nvSpPr>
        <p:spPr>
          <a:xfrm>
            <a:off x="1066800" y="-228600"/>
            <a:ext cx="7924800" cy="13843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Análisis</a:t>
            </a: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espectroscópico</a:t>
            </a: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de AN y </a:t>
            </a:r>
            <a:r>
              <a:rPr lang="en-US" sz="28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criterios</a:t>
            </a: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de </a:t>
            </a:r>
            <a:r>
              <a:rPr lang="en-US" sz="28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pureza</a:t>
            </a:r>
            <a:endParaRPr lang="en-US" sz="28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0484" name="Text Box 10"/>
          <p:cNvSpPr txBox="1">
            <a:spLocks noChangeArrowheads="1"/>
          </p:cNvSpPr>
          <p:nvPr/>
        </p:nvSpPr>
        <p:spPr bwMode="auto">
          <a:xfrm>
            <a:off x="3352800" y="6491288"/>
            <a:ext cx="2895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spcBef>
                <a:spcPct val="50000"/>
              </a:spcBef>
              <a:buClr>
                <a:schemeClr val="hlink"/>
              </a:buClr>
              <a:buSzPct val="120000"/>
              <a:buFontTx/>
              <a:buChar char="•"/>
            </a:pPr>
            <a:endParaRPr lang="en-US" sz="1800" b="1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20486" name="Rectangle 12"/>
          <p:cNvSpPr>
            <a:spLocks noChangeArrowheads="1"/>
          </p:cNvSpPr>
          <p:nvPr/>
        </p:nvSpPr>
        <p:spPr bwMode="auto">
          <a:xfrm>
            <a:off x="1219200" y="1371600"/>
            <a:ext cx="7772400" cy="4108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7800" lvl="2" indent="180975">
              <a:spcBef>
                <a:spcPts val="1800"/>
              </a:spcBef>
              <a:buFontTx/>
              <a:buChar char="•"/>
            </a:pPr>
            <a:r>
              <a:rPr lang="en-US" dirty="0" err="1">
                <a:latin typeface="+mn-lt"/>
                <a:ea typeface="Tahoma" pitchFamily="34" charset="0"/>
                <a:cs typeface="Tahoma" pitchFamily="34" charset="0"/>
              </a:rPr>
              <a:t>Todos</a:t>
            </a:r>
            <a:r>
              <a:rPr lang="en-US" dirty="0">
                <a:latin typeface="+mn-lt"/>
                <a:ea typeface="Tahoma" pitchFamily="34" charset="0"/>
                <a:cs typeface="Tahoma" pitchFamily="34" charset="0"/>
              </a:rPr>
              <a:t> los </a:t>
            </a:r>
            <a:r>
              <a:rPr lang="en-US" dirty="0" err="1">
                <a:latin typeface="+mn-lt"/>
                <a:ea typeface="Tahoma" pitchFamily="34" charset="0"/>
                <a:cs typeface="Tahoma" pitchFamily="34" charset="0"/>
              </a:rPr>
              <a:t>nucleótidos</a:t>
            </a:r>
            <a:r>
              <a:rPr lang="en-US" dirty="0">
                <a:latin typeface="+mn-lt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+mn-lt"/>
                <a:ea typeface="Tahoma" pitchFamily="34" charset="0"/>
                <a:cs typeface="Tahoma" pitchFamily="34" charset="0"/>
              </a:rPr>
              <a:t>contribuyen</a:t>
            </a:r>
            <a:r>
              <a:rPr lang="en-US" dirty="0">
                <a:latin typeface="+mn-lt"/>
                <a:ea typeface="Tahoma" pitchFamily="34" charset="0"/>
                <a:cs typeface="Tahoma" pitchFamily="34" charset="0"/>
              </a:rPr>
              <a:t> a la Abs 260 nm: </a:t>
            </a:r>
            <a:r>
              <a:rPr lang="en-US" dirty="0" err="1">
                <a:latin typeface="+mn-lt"/>
                <a:ea typeface="Tahoma" pitchFamily="34" charset="0"/>
                <a:cs typeface="Tahoma" pitchFamily="34" charset="0"/>
              </a:rPr>
              <a:t>nucleótidos</a:t>
            </a:r>
            <a:r>
              <a:rPr lang="en-US" dirty="0">
                <a:latin typeface="+mn-lt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+mn-lt"/>
                <a:ea typeface="Tahoma" pitchFamily="34" charset="0"/>
                <a:cs typeface="Tahoma" pitchFamily="34" charset="0"/>
              </a:rPr>
              <a:t>libres</a:t>
            </a:r>
            <a:r>
              <a:rPr lang="en-US" dirty="0">
                <a:latin typeface="+mn-lt"/>
                <a:ea typeface="Tahoma" pitchFamily="34" charset="0"/>
                <a:cs typeface="Tahoma" pitchFamily="34" charset="0"/>
              </a:rPr>
              <a:t>, </a:t>
            </a:r>
            <a:r>
              <a:rPr lang="en-US" dirty="0" err="1">
                <a:latin typeface="+mn-lt"/>
                <a:ea typeface="Tahoma" pitchFamily="34" charset="0"/>
                <a:cs typeface="Tahoma" pitchFamily="34" charset="0"/>
              </a:rPr>
              <a:t>ssDNA</a:t>
            </a:r>
            <a:r>
              <a:rPr lang="en-US" dirty="0">
                <a:latin typeface="+mn-lt"/>
                <a:ea typeface="Tahoma" pitchFamily="34" charset="0"/>
                <a:cs typeface="Tahoma" pitchFamily="34" charset="0"/>
              </a:rPr>
              <a:t>, RNA, </a:t>
            </a:r>
            <a:r>
              <a:rPr lang="en-US" dirty="0" err="1">
                <a:latin typeface="+mn-lt"/>
                <a:ea typeface="Tahoma" pitchFamily="34" charset="0"/>
                <a:cs typeface="Tahoma" pitchFamily="34" charset="0"/>
              </a:rPr>
              <a:t>dsDNA</a:t>
            </a:r>
            <a:r>
              <a:rPr lang="en-US" dirty="0">
                <a:latin typeface="+mn-lt"/>
                <a:ea typeface="Tahoma" pitchFamily="34" charset="0"/>
                <a:cs typeface="Tahoma" pitchFamily="34" charset="0"/>
              </a:rPr>
              <a:t> → </a:t>
            </a:r>
            <a:r>
              <a:rPr lang="en-US" dirty="0" err="1">
                <a:latin typeface="+mn-lt"/>
                <a:ea typeface="Tahoma" pitchFamily="34" charset="0"/>
                <a:cs typeface="Tahoma" pitchFamily="34" charset="0"/>
              </a:rPr>
              <a:t>es</a:t>
            </a:r>
            <a:r>
              <a:rPr lang="en-US" dirty="0">
                <a:latin typeface="+mn-lt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+mn-lt"/>
                <a:ea typeface="Tahoma" pitchFamily="34" charset="0"/>
                <a:cs typeface="Tahoma" pitchFamily="34" charset="0"/>
              </a:rPr>
              <a:t>recomendable</a:t>
            </a:r>
            <a:r>
              <a:rPr lang="en-US" dirty="0">
                <a:latin typeface="+mn-lt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+mn-lt"/>
                <a:ea typeface="Tahoma" pitchFamily="34" charset="0"/>
                <a:cs typeface="Tahoma" pitchFamily="34" charset="0"/>
              </a:rPr>
              <a:t>evaluar</a:t>
            </a:r>
            <a:r>
              <a:rPr lang="en-US" dirty="0">
                <a:latin typeface="+mn-lt"/>
                <a:ea typeface="Tahoma" pitchFamily="34" charset="0"/>
                <a:cs typeface="Tahoma" pitchFamily="34" charset="0"/>
              </a:rPr>
              <a:t> la </a:t>
            </a:r>
            <a:r>
              <a:rPr lang="en-US" dirty="0" err="1">
                <a:latin typeface="+mn-lt"/>
                <a:ea typeface="Tahoma" pitchFamily="34" charset="0"/>
                <a:cs typeface="Tahoma" pitchFamily="34" charset="0"/>
              </a:rPr>
              <a:t>pureza</a:t>
            </a:r>
            <a:r>
              <a:rPr lang="en-US" dirty="0">
                <a:latin typeface="+mn-lt"/>
                <a:ea typeface="Tahoma" pitchFamily="34" charset="0"/>
                <a:cs typeface="Tahoma" pitchFamily="34" charset="0"/>
              </a:rPr>
              <a:t> del DNA en un gel</a:t>
            </a:r>
            <a:endParaRPr lang="en-US" dirty="0">
              <a:latin typeface="+mn-lt"/>
            </a:endParaRPr>
          </a:p>
          <a:p>
            <a:pPr marL="177800" lvl="2" indent="180975">
              <a:spcBef>
                <a:spcPts val="1800"/>
              </a:spcBef>
              <a:buFontTx/>
              <a:buChar char="•"/>
            </a:pPr>
            <a:r>
              <a:rPr lang="en-US" dirty="0" err="1">
                <a:latin typeface="+mn-lt"/>
              </a:rPr>
              <a:t>Relación</a:t>
            </a:r>
            <a:r>
              <a:rPr lang="en-US" dirty="0">
                <a:latin typeface="+mn-lt"/>
              </a:rPr>
              <a:t> Abs260/Abs280 </a:t>
            </a:r>
            <a:r>
              <a:rPr lang="en-US" dirty="0" err="1">
                <a:latin typeface="+mn-lt"/>
              </a:rPr>
              <a:t>debe</a:t>
            </a:r>
            <a:r>
              <a:rPr lang="en-US" dirty="0">
                <a:latin typeface="+mn-lt"/>
              </a:rPr>
              <a:t> ser </a:t>
            </a:r>
            <a:r>
              <a:rPr lang="en-US" dirty="0">
                <a:latin typeface="+mn-lt"/>
                <a:cs typeface="Arial" pitchFamily="34" charset="0"/>
              </a:rPr>
              <a:t>~</a:t>
            </a:r>
            <a:r>
              <a:rPr lang="en-US" dirty="0">
                <a:latin typeface="+mn-lt"/>
              </a:rPr>
              <a:t>1.8 </a:t>
            </a:r>
            <a:r>
              <a:rPr lang="en-US" dirty="0" err="1">
                <a:latin typeface="+mn-lt"/>
              </a:rPr>
              <a:t>para</a:t>
            </a:r>
            <a:r>
              <a:rPr lang="en-US" dirty="0">
                <a:latin typeface="+mn-lt"/>
              </a:rPr>
              <a:t> DNA y </a:t>
            </a:r>
            <a:r>
              <a:rPr lang="en-US" dirty="0">
                <a:cs typeface="Arial" pitchFamily="34" charset="0"/>
              </a:rPr>
              <a:t>~ </a:t>
            </a:r>
            <a:r>
              <a:rPr lang="en-US" dirty="0">
                <a:latin typeface="+mn-lt"/>
              </a:rPr>
              <a:t>2 </a:t>
            </a:r>
            <a:r>
              <a:rPr lang="en-US" dirty="0" err="1">
                <a:latin typeface="+mn-lt"/>
              </a:rPr>
              <a:t>para</a:t>
            </a:r>
            <a:r>
              <a:rPr lang="en-US" dirty="0">
                <a:latin typeface="+mn-lt"/>
              </a:rPr>
              <a:t> RNA (&lt; </a:t>
            </a:r>
            <a:r>
              <a:rPr lang="en-US" dirty="0" err="1">
                <a:latin typeface="+mn-lt"/>
              </a:rPr>
              <a:t>sugiere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contaminación</a:t>
            </a:r>
            <a:r>
              <a:rPr lang="en-US" dirty="0">
                <a:latin typeface="+mn-lt"/>
              </a:rPr>
              <a:t> con </a:t>
            </a:r>
            <a:r>
              <a:rPr lang="en-US" dirty="0" err="1">
                <a:latin typeface="+mn-lt"/>
              </a:rPr>
              <a:t>proteínas</a:t>
            </a:r>
            <a:r>
              <a:rPr lang="en-US" dirty="0">
                <a:latin typeface="+mn-lt"/>
              </a:rPr>
              <a:t>)</a:t>
            </a:r>
          </a:p>
          <a:p>
            <a:pPr marL="177800" lvl="2" indent="180975">
              <a:spcBef>
                <a:spcPts val="1800"/>
              </a:spcBef>
              <a:buFontTx/>
              <a:buChar char="•"/>
            </a:pPr>
            <a:r>
              <a:rPr lang="en-US" dirty="0" err="1">
                <a:latin typeface="+mn-lt"/>
              </a:rPr>
              <a:t>Relación</a:t>
            </a:r>
            <a:r>
              <a:rPr lang="en-US" dirty="0">
                <a:latin typeface="+mn-lt"/>
              </a:rPr>
              <a:t> Abs230/Abs260 </a:t>
            </a:r>
            <a:r>
              <a:rPr lang="en-US" dirty="0" err="1">
                <a:latin typeface="+mn-lt"/>
              </a:rPr>
              <a:t>debe</a:t>
            </a:r>
            <a:r>
              <a:rPr lang="en-US" dirty="0">
                <a:latin typeface="+mn-lt"/>
              </a:rPr>
              <a:t> ser &lt;0.5 (&gt; </a:t>
            </a:r>
            <a:r>
              <a:rPr lang="en-US" dirty="0" err="1">
                <a:latin typeface="+mn-lt"/>
              </a:rPr>
              <a:t>sugiere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contaminación</a:t>
            </a:r>
            <a:r>
              <a:rPr lang="en-US" dirty="0">
                <a:latin typeface="+mn-lt"/>
              </a:rPr>
              <a:t> con </a:t>
            </a:r>
            <a:r>
              <a:rPr lang="en-US" dirty="0" err="1">
                <a:latin typeface="+mn-lt"/>
              </a:rPr>
              <a:t>fenol</a:t>
            </a:r>
            <a:r>
              <a:rPr lang="en-US" dirty="0">
                <a:latin typeface="+mn-lt"/>
              </a:rPr>
              <a:t>/</a:t>
            </a:r>
            <a:r>
              <a:rPr lang="en-US" dirty="0" err="1">
                <a:latin typeface="+mn-lt"/>
              </a:rPr>
              <a:t>CHCl</a:t>
            </a:r>
            <a:r>
              <a:rPr lang="en-US" dirty="0">
                <a:latin typeface="+mn-lt"/>
              </a:rPr>
              <a:t> o </a:t>
            </a:r>
            <a:r>
              <a:rPr lang="en-US" dirty="0" err="1">
                <a:latin typeface="+mn-lt"/>
              </a:rPr>
              <a:t>carbohidratos</a:t>
            </a:r>
            <a:r>
              <a:rPr lang="en-US" dirty="0">
                <a:latin typeface="+mn-lt"/>
              </a:rPr>
              <a:t>). </a:t>
            </a:r>
          </a:p>
          <a:p>
            <a:pPr marL="177800" lvl="2" indent="180975">
              <a:spcBef>
                <a:spcPts val="1800"/>
              </a:spcBef>
              <a:buFontTx/>
              <a:buChar char="•"/>
            </a:pPr>
            <a:r>
              <a:rPr lang="en-US" dirty="0">
                <a:latin typeface="+mn-lt"/>
              </a:rPr>
              <a:t>Abs320 se </a:t>
            </a:r>
            <a:r>
              <a:rPr lang="en-US" dirty="0" err="1">
                <a:latin typeface="+mn-lt"/>
              </a:rPr>
              <a:t>debe</a:t>
            </a:r>
            <a:r>
              <a:rPr lang="en-US" dirty="0">
                <a:latin typeface="+mn-lt"/>
              </a:rPr>
              <a:t> a </a:t>
            </a:r>
            <a:r>
              <a:rPr lang="en-US" dirty="0" err="1">
                <a:latin typeface="+mn-lt"/>
              </a:rPr>
              <a:t>difracción</a:t>
            </a:r>
            <a:r>
              <a:rPr lang="en-US" dirty="0">
                <a:latin typeface="+mn-lt"/>
              </a:rPr>
              <a:t> de la </a:t>
            </a:r>
            <a:r>
              <a:rPr lang="en-US" dirty="0" err="1">
                <a:latin typeface="+mn-lt"/>
              </a:rPr>
              <a:t>luz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por</a:t>
            </a:r>
            <a:r>
              <a:rPr lang="en-US" dirty="0">
                <a:latin typeface="+mn-lt"/>
              </a:rPr>
              <a:t> material </a:t>
            </a:r>
            <a:r>
              <a:rPr lang="en-US" dirty="0" err="1">
                <a:latin typeface="+mn-lt"/>
              </a:rPr>
              <a:t>particulado</a:t>
            </a:r>
            <a:r>
              <a:rPr lang="en-US" dirty="0">
                <a:latin typeface="+mn-lt"/>
              </a:rPr>
              <a:t> en la </a:t>
            </a:r>
            <a:r>
              <a:rPr lang="en-US" dirty="0" err="1">
                <a:latin typeface="+mn-lt"/>
              </a:rPr>
              <a:t>muestra</a:t>
            </a:r>
            <a:r>
              <a:rPr lang="en-US" dirty="0">
                <a:latin typeface="+mn-lt"/>
              </a:rPr>
              <a:t>. </a:t>
            </a:r>
            <a:r>
              <a:rPr lang="en-US" dirty="0" err="1">
                <a:latin typeface="+mn-lt"/>
              </a:rPr>
              <a:t>Debería</a:t>
            </a:r>
            <a:r>
              <a:rPr lang="en-US" dirty="0">
                <a:latin typeface="+mn-lt"/>
              </a:rPr>
              <a:t> ser </a:t>
            </a:r>
            <a:r>
              <a:rPr lang="en-US" dirty="0" err="1">
                <a:latin typeface="+mn-lt"/>
              </a:rPr>
              <a:t>baja</a:t>
            </a:r>
            <a:r>
              <a:rPr lang="en-US" dirty="0">
                <a:latin typeface="+mn-lt"/>
              </a:rPr>
              <a:t>. </a:t>
            </a:r>
          </a:p>
        </p:txBody>
      </p:sp>
    </p:spTree>
  </p:cSld>
  <p:clrMapOvr>
    <a:masterClrMapping/>
  </p:clrMapOvr>
  <p:transition>
    <p:wipe dir="r"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3352800"/>
            <a:ext cx="2362200" cy="165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44" name="Rectangle 4"/>
          <p:cNvSpPr>
            <a:spLocks noGrp="1" noChangeArrowheads="1"/>
          </p:cNvSpPr>
          <p:nvPr>
            <p:ph type="title"/>
          </p:nvPr>
        </p:nvSpPr>
        <p:spPr>
          <a:xfrm>
            <a:off x="1066800" y="0"/>
            <a:ext cx="7924800" cy="9906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Análisis</a:t>
            </a: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espectroscópico</a:t>
            </a: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de AN y </a:t>
            </a:r>
            <a:r>
              <a:rPr lang="en-US" sz="28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criterios</a:t>
            </a: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de </a:t>
            </a:r>
            <a:r>
              <a:rPr lang="en-US" sz="28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pureza</a:t>
            </a:r>
            <a:endParaRPr lang="en-US" sz="28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0484" name="Text Box 10"/>
          <p:cNvSpPr txBox="1">
            <a:spLocks noChangeArrowheads="1"/>
          </p:cNvSpPr>
          <p:nvPr/>
        </p:nvSpPr>
        <p:spPr bwMode="auto">
          <a:xfrm>
            <a:off x="3429000" y="6491288"/>
            <a:ext cx="2895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spcBef>
                <a:spcPct val="50000"/>
              </a:spcBef>
              <a:buClr>
                <a:schemeClr val="hlink"/>
              </a:buClr>
              <a:buSzPct val="120000"/>
              <a:buFontTx/>
              <a:buChar char="•"/>
            </a:pPr>
            <a:endParaRPr lang="en-US" sz="1800" b="1">
              <a:solidFill>
                <a:srgbClr val="FFFFFF"/>
              </a:solidFill>
              <a:latin typeface="Arial" pitchFamily="34" charset="0"/>
            </a:endParaRPr>
          </a:p>
        </p:txBody>
      </p:sp>
      <p:pic>
        <p:nvPicPr>
          <p:cNvPr id="105474" name="Picture 2"/>
          <p:cNvPicPr>
            <a:picLocks noChangeAspect="1" noChangeArrowheads="1"/>
          </p:cNvPicPr>
          <p:nvPr/>
        </p:nvPicPr>
        <p:blipFill>
          <a:blip r:embed="rId3" cstate="print"/>
          <a:srcRect l="1334" t="4693" r="61100" b="5776"/>
          <a:stretch>
            <a:fillRect/>
          </a:stretch>
        </p:blipFill>
        <p:spPr bwMode="auto">
          <a:xfrm>
            <a:off x="1981200" y="1676400"/>
            <a:ext cx="33528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 l="60245" t="5776" r="1334" b="4693"/>
          <a:stretch>
            <a:fillRect/>
          </a:stretch>
        </p:blipFill>
        <p:spPr bwMode="auto">
          <a:xfrm>
            <a:off x="5562600" y="1676400"/>
            <a:ext cx="34290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475" name="Picture 3"/>
          <p:cNvPicPr>
            <a:picLocks noChangeAspect="1" noChangeArrowheads="1"/>
          </p:cNvPicPr>
          <p:nvPr/>
        </p:nvPicPr>
        <p:blipFill>
          <a:blip r:embed="rId4" cstate="print"/>
          <a:srcRect l="2439" t="3297" r="2168" b="5861"/>
          <a:stretch>
            <a:fillRect/>
          </a:stretch>
        </p:blipFill>
        <p:spPr bwMode="auto">
          <a:xfrm>
            <a:off x="2057400" y="4343400"/>
            <a:ext cx="33528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476" name="Picture 4"/>
          <p:cNvPicPr>
            <a:picLocks noChangeAspect="1" noChangeArrowheads="1"/>
          </p:cNvPicPr>
          <p:nvPr/>
        </p:nvPicPr>
        <p:blipFill>
          <a:blip r:embed="rId5" cstate="print"/>
          <a:srcRect l="3158" t="3030" r="4211" b="3030"/>
          <a:stretch>
            <a:fillRect/>
          </a:stretch>
        </p:blipFill>
        <p:spPr bwMode="auto">
          <a:xfrm>
            <a:off x="5638800" y="4343400"/>
            <a:ext cx="33528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Rectángulo"/>
          <p:cNvSpPr/>
          <p:nvPr/>
        </p:nvSpPr>
        <p:spPr>
          <a:xfrm>
            <a:off x="2133600" y="762000"/>
            <a:ext cx="5943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prstClr val="black"/>
                </a:solidFill>
                <a:latin typeface="Gill Sans MT"/>
              </a:rPr>
              <a:t>Relación</a:t>
            </a:r>
            <a:r>
              <a:rPr lang="en-US" dirty="0">
                <a:solidFill>
                  <a:prstClr val="black"/>
                </a:solidFill>
                <a:latin typeface="Gill Sans MT"/>
              </a:rPr>
              <a:t> Abs260/Abs230 </a:t>
            </a:r>
            <a:r>
              <a:rPr lang="en-US" b="1" dirty="0">
                <a:cs typeface="Arial" pitchFamily="34" charset="0"/>
              </a:rPr>
              <a:t>~</a:t>
            </a:r>
            <a:r>
              <a:rPr lang="en-US" dirty="0">
                <a:cs typeface="Arial" pitchFamily="34" charset="0"/>
              </a:rPr>
              <a:t> </a:t>
            </a:r>
            <a:r>
              <a:rPr lang="en-US" dirty="0">
                <a:solidFill>
                  <a:prstClr val="black"/>
                </a:solidFill>
                <a:latin typeface="Gill Sans MT"/>
              </a:rPr>
              <a:t>2.0 -2.2</a:t>
            </a:r>
            <a:endParaRPr lang="en-US" dirty="0"/>
          </a:p>
        </p:txBody>
      </p:sp>
      <p:sp>
        <p:nvSpPr>
          <p:cNvPr id="11" name="10 CuadroTexto"/>
          <p:cNvSpPr txBox="1"/>
          <p:nvPr/>
        </p:nvSpPr>
        <p:spPr>
          <a:xfrm>
            <a:off x="5849049" y="1295400"/>
            <a:ext cx="26853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2000" u="sng" dirty="0" err="1">
                <a:latin typeface="+mn-lt"/>
              </a:rPr>
              <a:t>Trizol</a:t>
            </a:r>
            <a:r>
              <a:rPr lang="es-AR" sz="2000" u="sng" dirty="0">
                <a:latin typeface="+mn-lt"/>
              </a:rPr>
              <a:t>:</a:t>
            </a:r>
            <a:r>
              <a:rPr lang="es-AR" sz="2000" dirty="0">
                <a:latin typeface="+mn-lt"/>
              </a:rPr>
              <a:t> 230 </a:t>
            </a:r>
            <a:r>
              <a:rPr lang="es-AR" sz="2000" dirty="0" err="1">
                <a:latin typeface="+mn-lt"/>
              </a:rPr>
              <a:t>nm</a:t>
            </a:r>
            <a:r>
              <a:rPr lang="es-AR" sz="2000" dirty="0">
                <a:latin typeface="+mn-lt"/>
              </a:rPr>
              <a:t> y 270 </a:t>
            </a:r>
            <a:r>
              <a:rPr lang="es-AR" sz="2000" dirty="0" err="1">
                <a:latin typeface="+mn-lt"/>
              </a:rPr>
              <a:t>nm</a:t>
            </a:r>
            <a:endParaRPr lang="en-US" sz="2000" dirty="0">
              <a:latin typeface="+mn-lt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2335988" y="1295400"/>
            <a:ext cx="27694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2000" u="sng" dirty="0">
                <a:latin typeface="+mn-lt"/>
              </a:rPr>
              <a:t>EDTA</a:t>
            </a:r>
            <a:r>
              <a:rPr lang="es-AR" sz="2000" dirty="0">
                <a:latin typeface="+mn-lt"/>
              </a:rPr>
              <a:t>, CH, fenol: 230 </a:t>
            </a:r>
            <a:r>
              <a:rPr lang="es-AR" sz="2000" dirty="0" err="1">
                <a:latin typeface="+mn-lt"/>
              </a:rPr>
              <a:t>nm</a:t>
            </a:r>
            <a:endParaRPr lang="en-US" sz="2000" dirty="0">
              <a:latin typeface="+mn-lt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2286000" y="4019490"/>
            <a:ext cx="26821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2000" u="sng" dirty="0" err="1">
                <a:latin typeface="+mn-lt"/>
              </a:rPr>
              <a:t>Guanidine</a:t>
            </a:r>
            <a:r>
              <a:rPr lang="es-AR" sz="2000" u="sng" dirty="0">
                <a:latin typeface="+mn-lt"/>
              </a:rPr>
              <a:t> </a:t>
            </a:r>
            <a:r>
              <a:rPr lang="es-AR" sz="2000" u="sng" dirty="0" err="1">
                <a:latin typeface="+mn-lt"/>
              </a:rPr>
              <a:t>HCl</a:t>
            </a:r>
            <a:r>
              <a:rPr lang="es-AR" sz="2000" dirty="0">
                <a:latin typeface="+mn-lt"/>
              </a:rPr>
              <a:t>: 230 </a:t>
            </a:r>
            <a:r>
              <a:rPr lang="es-AR" sz="2000" dirty="0" err="1">
                <a:latin typeface="+mn-lt"/>
              </a:rPr>
              <a:t>nm</a:t>
            </a:r>
            <a:r>
              <a:rPr lang="es-AR" sz="2000" dirty="0">
                <a:latin typeface="+mn-lt"/>
              </a:rPr>
              <a:t> </a:t>
            </a:r>
            <a:endParaRPr lang="en-US" sz="2000" dirty="0">
              <a:latin typeface="+mn-lt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5562600" y="4019490"/>
            <a:ext cx="3581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000" u="sng" dirty="0" err="1">
                <a:latin typeface="+mn-lt"/>
              </a:rPr>
              <a:t>Guanidine</a:t>
            </a:r>
            <a:r>
              <a:rPr lang="es-AR" sz="2000" u="sng" dirty="0">
                <a:latin typeface="+mn-lt"/>
              </a:rPr>
              <a:t> </a:t>
            </a:r>
            <a:r>
              <a:rPr lang="es-AR" sz="2000" u="sng" dirty="0" err="1">
                <a:latin typeface="+mn-lt"/>
              </a:rPr>
              <a:t>isotiocianato</a:t>
            </a:r>
            <a:r>
              <a:rPr lang="es-AR" sz="2000" dirty="0">
                <a:latin typeface="+mn-lt"/>
              </a:rPr>
              <a:t>: 260 </a:t>
            </a:r>
            <a:r>
              <a:rPr lang="es-AR" sz="2000" dirty="0" err="1">
                <a:latin typeface="+mn-lt"/>
              </a:rPr>
              <a:t>nm</a:t>
            </a:r>
            <a:r>
              <a:rPr lang="es-AR" sz="2000" dirty="0">
                <a:latin typeface="+mn-lt"/>
              </a:rPr>
              <a:t> </a:t>
            </a:r>
            <a:endParaRPr lang="en-US" sz="2000" dirty="0">
              <a:latin typeface="+mn-lt"/>
            </a:endParaRPr>
          </a:p>
        </p:txBody>
      </p:sp>
    </p:spTree>
  </p:cSld>
  <p:clrMapOvr>
    <a:masterClrMapping/>
  </p:clrMapOvr>
  <p:transition>
    <p:wipe dir="r"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228600"/>
            <a:ext cx="7498080" cy="1143000"/>
          </a:xfrm>
          <a:noFill/>
        </p:spPr>
        <p:txBody>
          <a:bodyPr/>
          <a:lstStyle/>
          <a:p>
            <a:pPr eaLnBrk="1" hangingPunct="1"/>
            <a:r>
              <a:rPr lang="es-ES_tradnl" sz="3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Factores que afectan el rendimiento, calidad y pureza de los AN purificados</a:t>
            </a:r>
            <a:endParaRPr lang="es-ES" sz="32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1435608" y="1828800"/>
            <a:ext cx="7498080" cy="3124200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s-ES_tradnl" sz="2800" dirty="0"/>
              <a:t>Cantidad de material de partida </a:t>
            </a:r>
          </a:p>
          <a:p>
            <a:pPr lvl="1" eaLnBrk="1" hangingPunct="1">
              <a:lnSpc>
                <a:spcPct val="90000"/>
              </a:lnSpc>
            </a:pPr>
            <a:r>
              <a:rPr lang="es-ES_tradnl" sz="2400" dirty="0"/>
              <a:t>Número de copias de las moléculas de AN</a:t>
            </a:r>
          </a:p>
          <a:p>
            <a:pPr lvl="1" eaLnBrk="1" hangingPunct="1">
              <a:lnSpc>
                <a:spcPct val="90000"/>
              </a:lnSpc>
            </a:pPr>
            <a:r>
              <a:rPr lang="es-ES_tradnl" sz="2400" dirty="0"/>
              <a:t>Cantidad de tejido </a:t>
            </a:r>
          </a:p>
          <a:p>
            <a:pPr eaLnBrk="1" hangingPunct="1">
              <a:lnSpc>
                <a:spcPct val="90000"/>
              </a:lnSpc>
            </a:pPr>
            <a:r>
              <a:rPr lang="es-ES_tradnl" sz="2800" dirty="0"/>
              <a:t>Condiciones en las que se encuentra el material de inicio (fresco, congelado, fijado)</a:t>
            </a:r>
          </a:p>
          <a:p>
            <a:pPr eaLnBrk="1" hangingPunct="1">
              <a:lnSpc>
                <a:spcPct val="90000"/>
              </a:lnSpc>
            </a:pPr>
            <a:r>
              <a:rPr lang="es-ES_tradnl" sz="2800" dirty="0"/>
              <a:t>Contaminantes e interferentes en el material biológico</a:t>
            </a:r>
            <a:endParaRPr lang="es-ES_tradnl" sz="2800" b="1" dirty="0"/>
          </a:p>
          <a:p>
            <a:pPr eaLnBrk="1" hangingPunct="1">
              <a:lnSpc>
                <a:spcPct val="90000"/>
              </a:lnSpc>
            </a:pPr>
            <a:endParaRPr lang="es-ES_tradnl" sz="2800" b="1" dirty="0"/>
          </a:p>
          <a:p>
            <a:pPr lvl="1" eaLnBrk="1" hangingPunct="1">
              <a:lnSpc>
                <a:spcPct val="90000"/>
              </a:lnSpc>
            </a:pPr>
            <a:endParaRPr lang="es-ES" dirty="0">
              <a:latin typeface="Comic Sans MS" pitchFamily="66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2133600" y="5345871"/>
            <a:ext cx="5943600" cy="97872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 eaLnBrk="1" hangingPunct="1">
              <a:lnSpc>
                <a:spcPct val="90000"/>
              </a:lnSpc>
            </a:pPr>
            <a:r>
              <a:rPr lang="es-ES_tradnl" sz="3200" dirty="0">
                <a:latin typeface="+mn-lt"/>
              </a:rPr>
              <a:t>Compromiso entre </a:t>
            </a:r>
            <a:r>
              <a:rPr lang="es-ES_tradnl" sz="32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rendimiento/calidad/pureza</a:t>
            </a:r>
          </a:p>
        </p:txBody>
      </p:sp>
    </p:spTree>
  </p:cSld>
  <p:clrMapOvr>
    <a:masterClrMapping/>
  </p:clrMapOvr>
  <p:transition>
    <p:wipe dir="r"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1295400" y="1524000"/>
            <a:ext cx="7391400" cy="4662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  <a:buFontTx/>
              <a:buChar char="•"/>
            </a:pPr>
            <a:r>
              <a:rPr lang="es-ES_tradnl" dirty="0">
                <a:solidFill>
                  <a:schemeClr val="tx2"/>
                </a:solidFill>
                <a:latin typeface="Arial" pitchFamily="34" charset="0"/>
              </a:rPr>
              <a:t>Centrifugación del cultivo</a:t>
            </a:r>
          </a:p>
          <a:p>
            <a:pPr marL="457200" indent="-457200">
              <a:spcBef>
                <a:spcPct val="50000"/>
              </a:spcBef>
              <a:buFontTx/>
              <a:buChar char="•"/>
            </a:pPr>
            <a:r>
              <a:rPr lang="es-ES_tradnl" dirty="0" err="1">
                <a:solidFill>
                  <a:schemeClr val="tx2"/>
                </a:solidFill>
                <a:latin typeface="Arial" pitchFamily="34" charset="0"/>
              </a:rPr>
              <a:t>Resuspensión</a:t>
            </a:r>
            <a:r>
              <a:rPr lang="es-ES_tradnl" dirty="0">
                <a:solidFill>
                  <a:schemeClr val="tx2"/>
                </a:solidFill>
                <a:latin typeface="Arial" pitchFamily="34" charset="0"/>
              </a:rPr>
              <a:t> en solución amortiguadora de pH + EDTA. </a:t>
            </a:r>
          </a:p>
          <a:p>
            <a:pPr marL="457200" indent="-457200">
              <a:spcBef>
                <a:spcPct val="50000"/>
              </a:spcBef>
              <a:buFontTx/>
              <a:buChar char="•"/>
            </a:pPr>
            <a:r>
              <a:rPr lang="es-ES_tradnl" dirty="0">
                <a:solidFill>
                  <a:schemeClr val="tx2"/>
                </a:solidFill>
                <a:latin typeface="Arial" pitchFamily="34" charset="0"/>
              </a:rPr>
              <a:t>Lisis y desnaturalización alcalina</a:t>
            </a:r>
          </a:p>
          <a:p>
            <a:pPr marL="914400" lvl="1" indent="-457200">
              <a:spcBef>
                <a:spcPct val="50000"/>
              </a:spcBef>
              <a:buFontTx/>
              <a:buAutoNum type="arabicPeriod"/>
            </a:pPr>
            <a:r>
              <a:rPr lang="es-ES" sz="2000" dirty="0">
                <a:solidFill>
                  <a:schemeClr val="tx2"/>
                </a:solidFill>
                <a:latin typeface="Arial" pitchFamily="34" charset="0"/>
              </a:rPr>
              <a:t>SDS</a:t>
            </a:r>
            <a:r>
              <a:rPr lang="es-ES_tradnl" sz="2000" dirty="0">
                <a:solidFill>
                  <a:schemeClr val="tx2"/>
                </a:solidFill>
                <a:latin typeface="Arial" pitchFamily="34" charset="0"/>
              </a:rPr>
              <a:t>, un detergente que disuelve lípidos de membrana. Desnaturalizante de proteínas. </a:t>
            </a:r>
          </a:p>
          <a:p>
            <a:pPr marL="914400" lvl="1" indent="-457200">
              <a:spcBef>
                <a:spcPct val="45000"/>
              </a:spcBef>
              <a:buFontTx/>
              <a:buAutoNum type="arabicPeriod"/>
            </a:pPr>
            <a:r>
              <a:rPr lang="es-ES" sz="2000" dirty="0" err="1">
                <a:solidFill>
                  <a:schemeClr val="tx2"/>
                </a:solidFill>
                <a:latin typeface="Arial" pitchFamily="34" charset="0"/>
              </a:rPr>
              <a:t>NaOH</a:t>
            </a:r>
            <a:r>
              <a:rPr lang="es-ES" sz="2000" dirty="0">
                <a:solidFill>
                  <a:schemeClr val="tx2"/>
                </a:solidFill>
                <a:latin typeface="Arial" pitchFamily="34" charset="0"/>
              </a:rPr>
              <a:t> </a:t>
            </a:r>
            <a:r>
              <a:rPr lang="es-ES_tradnl" sz="2000" dirty="0">
                <a:solidFill>
                  <a:schemeClr val="tx2"/>
                </a:solidFill>
                <a:latin typeface="Arial" pitchFamily="34" charset="0"/>
              </a:rPr>
              <a:t>(pH &gt;12):</a:t>
            </a:r>
          </a:p>
          <a:p>
            <a:pPr marL="1371600" lvl="2" indent="-457200">
              <a:spcBef>
                <a:spcPct val="45000"/>
              </a:spcBef>
              <a:buFontTx/>
              <a:buAutoNum type="arabicPeriod"/>
            </a:pPr>
            <a:r>
              <a:rPr lang="es-ES_tradnl" sz="2000" dirty="0">
                <a:solidFill>
                  <a:schemeClr val="tx2"/>
                </a:solidFill>
                <a:latin typeface="Arial" pitchFamily="34" charset="0"/>
              </a:rPr>
              <a:t>Debilita la pared celular y libera el contenido de la célula. Ayuda en la desnaturalización de proteínas.</a:t>
            </a:r>
          </a:p>
          <a:p>
            <a:pPr marL="1371600" lvl="2" indent="-457200">
              <a:spcBef>
                <a:spcPct val="45000"/>
              </a:spcBef>
              <a:buFontTx/>
              <a:buAutoNum type="arabicPeriod"/>
            </a:pPr>
            <a:r>
              <a:rPr lang="es-ES_tradnl" sz="2000" dirty="0">
                <a:solidFill>
                  <a:schemeClr val="tx2"/>
                </a:solidFill>
                <a:latin typeface="Arial" pitchFamily="34" charset="0"/>
              </a:rPr>
              <a:t>Desnaturaliza el </a:t>
            </a:r>
            <a:r>
              <a:rPr lang="es-ES" sz="2000" dirty="0">
                <a:solidFill>
                  <a:schemeClr val="tx2"/>
                </a:solidFill>
                <a:latin typeface="Arial" pitchFamily="34" charset="0"/>
              </a:rPr>
              <a:t>ADN. </a:t>
            </a:r>
            <a:r>
              <a:rPr lang="es-ES_tradnl" sz="2000" dirty="0">
                <a:solidFill>
                  <a:schemeClr val="tx2"/>
                </a:solidFill>
                <a:latin typeface="Arial" pitchFamily="34" charset="0"/>
              </a:rPr>
              <a:t>Las dos hebras del ADN (</a:t>
            </a:r>
            <a:r>
              <a:rPr lang="es-ES_tradnl" sz="2000" dirty="0" err="1">
                <a:solidFill>
                  <a:schemeClr val="tx2"/>
                </a:solidFill>
                <a:latin typeface="Arial" pitchFamily="34" charset="0"/>
              </a:rPr>
              <a:t>cromosomal</a:t>
            </a:r>
            <a:r>
              <a:rPr lang="es-ES_tradnl" sz="2000" dirty="0">
                <a:solidFill>
                  <a:schemeClr val="tx2"/>
                </a:solidFill>
                <a:latin typeface="Arial" pitchFamily="34" charset="0"/>
              </a:rPr>
              <a:t> y </a:t>
            </a:r>
            <a:r>
              <a:rPr lang="es-ES_tradnl" sz="2000" dirty="0" err="1">
                <a:solidFill>
                  <a:schemeClr val="tx2"/>
                </a:solidFill>
                <a:latin typeface="Arial" pitchFamily="34" charset="0"/>
              </a:rPr>
              <a:t>plasmídico</a:t>
            </a:r>
            <a:r>
              <a:rPr lang="es-ES_tradnl" sz="2000" dirty="0">
                <a:solidFill>
                  <a:schemeClr val="tx2"/>
                </a:solidFill>
                <a:latin typeface="Arial" pitchFamily="34" charset="0"/>
              </a:rPr>
              <a:t>) se</a:t>
            </a:r>
            <a:r>
              <a:rPr lang="es-ES_tradnl" sz="2000" dirty="0">
                <a:solidFill>
                  <a:srgbClr val="000099"/>
                </a:solidFill>
                <a:latin typeface="Arial" pitchFamily="34" charset="0"/>
              </a:rPr>
              <a:t> separan.</a:t>
            </a:r>
            <a:r>
              <a:rPr lang="es-ES" sz="2000" dirty="0">
                <a:solidFill>
                  <a:srgbClr val="000099"/>
                </a:solidFill>
                <a:latin typeface="Arial" pitchFamily="34" charset="0"/>
              </a:rPr>
              <a:t> </a:t>
            </a:r>
            <a:endParaRPr lang="es-ES_tradnl" sz="2000" dirty="0">
              <a:solidFill>
                <a:srgbClr val="000099"/>
              </a:solidFill>
              <a:latin typeface="Arial" pitchFamily="34" charset="0"/>
            </a:endParaRPr>
          </a:p>
        </p:txBody>
      </p:sp>
      <p:sp>
        <p:nvSpPr>
          <p:cNvPr id="118787" name="Text Box 3"/>
          <p:cNvSpPr txBox="1">
            <a:spLocks noChangeArrowheads="1"/>
          </p:cNvSpPr>
          <p:nvPr/>
        </p:nvSpPr>
        <p:spPr bwMode="auto">
          <a:xfrm>
            <a:off x="1143000" y="228600"/>
            <a:ext cx="8077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ES_tradnl" sz="3200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Extracción de ADN </a:t>
            </a:r>
            <a:r>
              <a:rPr lang="es-ES_tradnl" sz="3200" dirty="0" err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plasmídico</a:t>
            </a:r>
            <a:r>
              <a:rPr lang="es-ES_tradnl" sz="3200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 desde bacterias: Método de Lisis alcalina</a:t>
            </a:r>
            <a:endParaRPr lang="es-ES" sz="3200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</p:spTree>
  </p:cSld>
  <p:clrMapOvr>
    <a:masterClrMapping/>
  </p:clrMapOvr>
  <p:transition>
    <p:wipe dir="r"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1371600" y="1752600"/>
            <a:ext cx="7239000" cy="4343400"/>
          </a:xfrm>
          <a:noFill/>
        </p:spPr>
        <p:txBody>
          <a:bodyPr>
            <a:normAutofit fontScale="92500"/>
          </a:bodyPr>
          <a:lstStyle/>
          <a:p>
            <a:pPr marL="533400" indent="-533400" eaLnBrk="1" hangingPunct="1">
              <a:lnSpc>
                <a:spcPct val="90000"/>
              </a:lnSpc>
              <a:spcBef>
                <a:spcPct val="45000"/>
              </a:spcBef>
            </a:pPr>
            <a:r>
              <a:rPr lang="es-ES_tradnl" sz="2800" u="sng" dirty="0">
                <a:solidFill>
                  <a:schemeClr val="tx2"/>
                </a:solidFill>
              </a:rPr>
              <a:t>Neutralización en acetato de amonio pH </a:t>
            </a:r>
            <a:r>
              <a:rPr lang="es-ES_tradnl" sz="2800" u="sng" dirty="0">
                <a:solidFill>
                  <a:schemeClr val="tx2"/>
                </a:solidFill>
                <a:cs typeface="Times New Roman" pitchFamily="18" charset="0"/>
              </a:rPr>
              <a:t>~ 5.</a:t>
            </a:r>
          </a:p>
          <a:p>
            <a:pPr marL="533400" indent="-533400" eaLnBrk="1" hangingPunct="1">
              <a:lnSpc>
                <a:spcPct val="90000"/>
              </a:lnSpc>
              <a:spcBef>
                <a:spcPct val="45000"/>
              </a:spcBef>
              <a:buFontTx/>
              <a:buNone/>
            </a:pPr>
            <a:r>
              <a:rPr lang="es-ES_tradnl" sz="2800" b="1" dirty="0">
                <a:solidFill>
                  <a:schemeClr val="tx2"/>
                </a:solidFill>
                <a:cs typeface="Times New Roman" pitchFamily="18" charset="0"/>
              </a:rPr>
              <a:t> </a:t>
            </a:r>
          </a:p>
          <a:p>
            <a:pPr marL="914400" lvl="1" indent="-457200" eaLnBrk="1" hangingPunct="1">
              <a:lnSpc>
                <a:spcPct val="90000"/>
              </a:lnSpc>
              <a:buFontTx/>
              <a:buAutoNum type="arabicPeriod"/>
            </a:pPr>
            <a:r>
              <a:rPr lang="es-ES_tradnl" sz="2000" dirty="0">
                <a:solidFill>
                  <a:schemeClr val="tx2"/>
                </a:solidFill>
              </a:rPr>
              <a:t>El ADN c</a:t>
            </a:r>
            <a:r>
              <a:rPr lang="es-ES" sz="2000" dirty="0" err="1">
                <a:solidFill>
                  <a:schemeClr val="tx2"/>
                </a:solidFill>
              </a:rPr>
              <a:t>ircular</a:t>
            </a:r>
            <a:r>
              <a:rPr lang="es-ES_tradnl" sz="2000" dirty="0">
                <a:solidFill>
                  <a:schemeClr val="tx2"/>
                </a:solidFill>
              </a:rPr>
              <a:t> </a:t>
            </a:r>
            <a:r>
              <a:rPr lang="es-ES_tradnl" sz="2000" dirty="0" err="1">
                <a:solidFill>
                  <a:schemeClr val="tx2"/>
                </a:solidFill>
              </a:rPr>
              <a:t>plasmídico</a:t>
            </a:r>
            <a:r>
              <a:rPr lang="es-ES_tradnl" sz="2000" dirty="0">
                <a:solidFill>
                  <a:schemeClr val="tx2"/>
                </a:solidFill>
              </a:rPr>
              <a:t> se </a:t>
            </a:r>
            <a:r>
              <a:rPr lang="es-ES_tradnl" sz="2000" dirty="0" err="1">
                <a:solidFill>
                  <a:schemeClr val="tx2"/>
                </a:solidFill>
              </a:rPr>
              <a:t>renaturaliza</a:t>
            </a:r>
            <a:r>
              <a:rPr lang="es-ES" sz="2000" dirty="0">
                <a:solidFill>
                  <a:schemeClr val="tx2"/>
                </a:solidFill>
              </a:rPr>
              <a:t>.</a:t>
            </a:r>
            <a:r>
              <a:rPr lang="es-ES_tradnl" sz="2000" dirty="0">
                <a:solidFill>
                  <a:schemeClr val="tx2"/>
                </a:solidFill>
              </a:rPr>
              <a:t>  El ADN </a:t>
            </a:r>
            <a:r>
              <a:rPr lang="es-ES_tradnl" sz="2000" dirty="0" err="1">
                <a:solidFill>
                  <a:schemeClr val="tx2"/>
                </a:solidFill>
              </a:rPr>
              <a:t>cromosomal</a:t>
            </a:r>
            <a:r>
              <a:rPr lang="es-ES_tradnl" sz="2000" dirty="0">
                <a:solidFill>
                  <a:schemeClr val="tx2"/>
                </a:solidFill>
              </a:rPr>
              <a:t>, de alto peso molecular lineal permanece </a:t>
            </a:r>
            <a:r>
              <a:rPr lang="es-ES" sz="2000" dirty="0">
                <a:solidFill>
                  <a:schemeClr val="tx2"/>
                </a:solidFill>
              </a:rPr>
              <a:t>de</a:t>
            </a:r>
            <a:r>
              <a:rPr lang="es-ES_tradnl" sz="2000" dirty="0">
                <a:solidFill>
                  <a:schemeClr val="tx2"/>
                </a:solidFill>
              </a:rPr>
              <a:t>s</a:t>
            </a:r>
            <a:r>
              <a:rPr lang="es-ES" sz="2000" dirty="0" err="1">
                <a:solidFill>
                  <a:schemeClr val="tx2"/>
                </a:solidFill>
              </a:rPr>
              <a:t>natur</a:t>
            </a:r>
            <a:r>
              <a:rPr lang="es-ES_tradnl" sz="2000" dirty="0" err="1">
                <a:solidFill>
                  <a:schemeClr val="tx2"/>
                </a:solidFill>
              </a:rPr>
              <a:t>alizado</a:t>
            </a:r>
            <a:r>
              <a:rPr lang="es-ES_tradnl" sz="2000" dirty="0">
                <a:solidFill>
                  <a:schemeClr val="tx2"/>
                </a:solidFill>
              </a:rPr>
              <a:t> (</a:t>
            </a:r>
            <a:r>
              <a:rPr lang="es-ES_tradnl" sz="2000" dirty="0" err="1">
                <a:solidFill>
                  <a:schemeClr val="tx2"/>
                </a:solidFill>
              </a:rPr>
              <a:t>ssDNA</a:t>
            </a:r>
            <a:r>
              <a:rPr lang="es-ES_tradnl" sz="2000" dirty="0">
                <a:solidFill>
                  <a:schemeClr val="tx2"/>
                </a:solidFill>
              </a:rPr>
              <a:t>)</a:t>
            </a:r>
            <a:r>
              <a:rPr lang="es-ES" sz="2000" dirty="0">
                <a:solidFill>
                  <a:schemeClr val="tx2"/>
                </a:solidFill>
              </a:rPr>
              <a:t>.</a:t>
            </a:r>
          </a:p>
          <a:p>
            <a:pPr marL="533400" indent="-533400" eaLnBrk="1" hangingPunct="1">
              <a:lnSpc>
                <a:spcPct val="90000"/>
              </a:lnSpc>
            </a:pPr>
            <a:endParaRPr lang="es-ES" sz="2000" dirty="0">
              <a:solidFill>
                <a:schemeClr val="tx2"/>
              </a:solidFill>
            </a:endParaRPr>
          </a:p>
          <a:p>
            <a:pPr marL="914400" lvl="1" indent="-457200" eaLnBrk="1" hangingPunct="1">
              <a:lnSpc>
                <a:spcPct val="90000"/>
              </a:lnSpc>
              <a:buFontTx/>
              <a:buAutoNum type="arabicPeriod" startAt="2"/>
            </a:pPr>
            <a:r>
              <a:rPr lang="es-ES_tradnl" sz="2000" dirty="0">
                <a:solidFill>
                  <a:schemeClr val="tx2"/>
                </a:solidFill>
              </a:rPr>
              <a:t>El </a:t>
            </a:r>
            <a:r>
              <a:rPr lang="es-ES" sz="2000" dirty="0" err="1">
                <a:solidFill>
                  <a:schemeClr val="tx2"/>
                </a:solidFill>
              </a:rPr>
              <a:t>ssDNA</a:t>
            </a:r>
            <a:r>
              <a:rPr lang="es-ES" sz="2000" dirty="0">
                <a:solidFill>
                  <a:schemeClr val="tx2"/>
                </a:solidFill>
              </a:rPr>
              <a:t> </a:t>
            </a:r>
            <a:r>
              <a:rPr lang="es-ES_tradnl" sz="2000" dirty="0">
                <a:solidFill>
                  <a:schemeClr val="tx2"/>
                </a:solidFill>
              </a:rPr>
              <a:t>precipita ya que moléculas grandes de </a:t>
            </a:r>
            <a:r>
              <a:rPr lang="es-ES" sz="2000" dirty="0" err="1">
                <a:solidFill>
                  <a:schemeClr val="tx2"/>
                </a:solidFill>
              </a:rPr>
              <a:t>ssDNA</a:t>
            </a:r>
            <a:r>
              <a:rPr lang="es-ES" sz="2000" dirty="0">
                <a:solidFill>
                  <a:schemeClr val="tx2"/>
                </a:solidFill>
              </a:rPr>
              <a:t> </a:t>
            </a:r>
            <a:r>
              <a:rPr lang="es-ES_tradnl" sz="2000" dirty="0">
                <a:solidFill>
                  <a:schemeClr val="tx2"/>
                </a:solidFill>
              </a:rPr>
              <a:t>son insolubles en alta concentración de sales (5M). Co-precipitación de membranas y </a:t>
            </a:r>
            <a:r>
              <a:rPr lang="es-ES_tradnl" sz="2000" dirty="0" err="1">
                <a:solidFill>
                  <a:schemeClr val="tx2"/>
                </a:solidFill>
              </a:rPr>
              <a:t>debris</a:t>
            </a:r>
            <a:r>
              <a:rPr lang="es-ES_tradnl" sz="2000" dirty="0">
                <a:solidFill>
                  <a:schemeClr val="tx2"/>
                </a:solidFill>
              </a:rPr>
              <a:t> celular. </a:t>
            </a:r>
          </a:p>
          <a:p>
            <a:pPr marL="914400" lvl="1" indent="-457200" eaLnBrk="1" hangingPunct="1">
              <a:lnSpc>
                <a:spcPct val="90000"/>
              </a:lnSpc>
              <a:buFontTx/>
              <a:buAutoNum type="arabicPeriod" startAt="2"/>
            </a:pPr>
            <a:endParaRPr lang="es-ES_tradnl" sz="2000" dirty="0">
              <a:solidFill>
                <a:schemeClr val="tx2"/>
              </a:solidFill>
            </a:endParaRPr>
          </a:p>
          <a:p>
            <a:pPr marL="914400" lvl="1" indent="-457200" eaLnBrk="1" hangingPunct="1">
              <a:lnSpc>
                <a:spcPct val="90000"/>
              </a:lnSpc>
              <a:buFontTx/>
              <a:buAutoNum type="arabicPeriod" startAt="2"/>
            </a:pPr>
            <a:r>
              <a:rPr lang="es-ES_tradnl" sz="2000" dirty="0">
                <a:solidFill>
                  <a:schemeClr val="tx2"/>
                </a:solidFill>
              </a:rPr>
              <a:t>La adición de </a:t>
            </a:r>
            <a:r>
              <a:rPr lang="es-ES_tradnl" sz="2000" dirty="0" err="1">
                <a:solidFill>
                  <a:schemeClr val="tx2"/>
                </a:solidFill>
              </a:rPr>
              <a:t>KAc</a:t>
            </a:r>
            <a:r>
              <a:rPr lang="es-ES_tradnl" sz="2000" dirty="0">
                <a:solidFill>
                  <a:schemeClr val="tx2"/>
                </a:solidFill>
              </a:rPr>
              <a:t> (o Na Ac) al SDS forma </a:t>
            </a:r>
            <a:r>
              <a:rPr lang="es-ES" sz="2000" dirty="0">
                <a:solidFill>
                  <a:schemeClr val="tx2"/>
                </a:solidFill>
              </a:rPr>
              <a:t>KDS, </a:t>
            </a:r>
            <a:r>
              <a:rPr lang="es-ES_tradnl" sz="2000" dirty="0">
                <a:solidFill>
                  <a:schemeClr val="tx2"/>
                </a:solidFill>
              </a:rPr>
              <a:t>que es un complejo insoluble (ayuda a la remoción de SDS de la solución).</a:t>
            </a:r>
          </a:p>
          <a:p>
            <a:pPr marL="533400" indent="-533400" eaLnBrk="1" hangingPunct="1">
              <a:lnSpc>
                <a:spcPct val="90000"/>
              </a:lnSpc>
            </a:pPr>
            <a:endParaRPr lang="es-ES" sz="2400" dirty="0">
              <a:solidFill>
                <a:schemeClr val="tx2"/>
              </a:solidFill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066800" y="152400"/>
            <a:ext cx="8077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ES_tradnl" sz="3200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Extracción de ADN </a:t>
            </a:r>
            <a:r>
              <a:rPr lang="es-ES_tradnl" sz="3200" dirty="0" err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plasmídico</a:t>
            </a:r>
            <a:r>
              <a:rPr lang="es-ES_tradnl" sz="3200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 desde bacterias: Método de Lisis alcalina</a:t>
            </a:r>
            <a:endParaRPr lang="es-ES" sz="3200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</p:spTree>
  </p:cSld>
  <p:clrMapOvr>
    <a:masterClrMapping/>
  </p:clrMapOvr>
  <p:transition>
    <p:wipe dir="r"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108" name="Object 4"/>
          <p:cNvGraphicFramePr>
            <a:graphicFrameLocks noGrp="1"/>
          </p:cNvGraphicFramePr>
          <p:nvPr>
            <p:ph idx="1"/>
          </p:nvPr>
        </p:nvGraphicFramePr>
        <p:xfrm>
          <a:off x="1295401" y="1752600"/>
          <a:ext cx="7634288" cy="472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21" name="Image" r:id="rId3" imgW="7492063" imgH="4190476" progId="">
                  <p:embed/>
                </p:oleObj>
              </mc:Choice>
              <mc:Fallback>
                <p:oleObj name="Image" r:id="rId3" imgW="7492063" imgH="4190476" progId="">
                  <p:embed/>
                  <p:pic>
                    <p:nvPicPr>
                      <p:cNvPr id="0" name="Picture 4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1" y="1752600"/>
                        <a:ext cx="7634288" cy="472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066800" y="152400"/>
            <a:ext cx="80772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ES_tradnl" sz="3200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Extracción de ADN </a:t>
            </a:r>
            <a:r>
              <a:rPr lang="es-ES_tradnl" sz="3200" dirty="0" err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plasmídico</a:t>
            </a:r>
            <a:r>
              <a:rPr lang="es-ES_tradnl" sz="3200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: Método de Lisis alcalina en columnas </a:t>
            </a:r>
            <a:r>
              <a:rPr lang="es-ES_tradnl" sz="3200" dirty="0" err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colmerciales</a:t>
            </a:r>
            <a:endParaRPr lang="es-ES" sz="3200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</p:spTree>
  </p:cSld>
  <p:clrMapOvr>
    <a:masterClrMapping/>
  </p:clrMapOvr>
  <p:transition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152400"/>
            <a:ext cx="7620000" cy="1143000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En </a:t>
            </a:r>
            <a:r>
              <a:rPr lang="en-US" sz="4000" dirty="0" err="1"/>
              <a:t>una</a:t>
            </a:r>
            <a:r>
              <a:rPr lang="en-US" sz="4000" dirty="0"/>
              <a:t> </a:t>
            </a:r>
            <a:r>
              <a:rPr lang="en-US" sz="4000" dirty="0" err="1"/>
              <a:t>purificación</a:t>
            </a:r>
            <a:r>
              <a:rPr lang="en-US" sz="4000" dirty="0"/>
              <a:t> de ADN </a:t>
            </a:r>
            <a:r>
              <a:rPr lang="en-US" sz="4000" dirty="0" err="1"/>
              <a:t>es</a:t>
            </a:r>
            <a:r>
              <a:rPr lang="en-US" sz="4000" dirty="0"/>
              <a:t> </a:t>
            </a:r>
            <a:r>
              <a:rPr lang="en-US" sz="4000" dirty="0" err="1"/>
              <a:t>esencial</a:t>
            </a:r>
            <a:r>
              <a:rPr lang="en-US" sz="4000" dirty="0"/>
              <a:t>:</a:t>
            </a:r>
          </a:p>
        </p:txBody>
      </p:sp>
      <p:sp>
        <p:nvSpPr>
          <p:cNvPr id="7" name="6 Rectángulo"/>
          <p:cNvSpPr/>
          <p:nvPr/>
        </p:nvSpPr>
        <p:spPr>
          <a:xfrm>
            <a:off x="1219200" y="1524000"/>
            <a:ext cx="7620000" cy="4914166"/>
          </a:xfrm>
          <a:prstGeom prst="rect">
            <a:avLst/>
          </a:prstGeom>
          <a:solidFill>
            <a:srgbClr val="FFE4C9"/>
          </a:solidFill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dirty="0" err="1">
                <a:latin typeface="+mn-lt"/>
              </a:rPr>
              <a:t>Maximizar</a:t>
            </a:r>
            <a:r>
              <a:rPr lang="en-US" dirty="0">
                <a:latin typeface="+mn-lt"/>
              </a:rPr>
              <a:t> la</a:t>
            </a:r>
            <a:r>
              <a:rPr lang="en-US" b="1" dirty="0">
                <a:latin typeface="+mn-lt"/>
              </a:rPr>
              <a:t> </a:t>
            </a:r>
            <a:r>
              <a:rPr lang="en-US" b="1" dirty="0" err="1">
                <a:latin typeface="+mn-lt"/>
              </a:rPr>
              <a:t>cantidad</a:t>
            </a:r>
            <a:r>
              <a:rPr lang="en-US" b="1" dirty="0">
                <a:latin typeface="+mn-lt"/>
              </a:rPr>
              <a:t> </a:t>
            </a:r>
            <a:r>
              <a:rPr lang="en-US" dirty="0">
                <a:latin typeface="+mn-lt"/>
              </a:rPr>
              <a:t>de ADN </a:t>
            </a:r>
            <a:r>
              <a:rPr lang="en-US" dirty="0" err="1">
                <a:latin typeface="+mn-lt"/>
              </a:rPr>
              <a:t>recuperado</a:t>
            </a:r>
            <a:endParaRPr lang="en-US" dirty="0">
              <a:latin typeface="+mn-lt"/>
            </a:endParaRPr>
          </a:p>
          <a:p>
            <a:pPr marL="457200" indent="-457200">
              <a:lnSpc>
                <a:spcPct val="150000"/>
              </a:lnSpc>
              <a:buFontTx/>
              <a:buAutoNum type="arabicPeriod"/>
            </a:pPr>
            <a:r>
              <a:rPr lang="en-US" dirty="0" err="1">
                <a:latin typeface="+mn-lt"/>
              </a:rPr>
              <a:t>Maximizar</a:t>
            </a:r>
            <a:r>
              <a:rPr lang="en-US" dirty="0">
                <a:latin typeface="+mn-lt"/>
              </a:rPr>
              <a:t> la </a:t>
            </a:r>
            <a:r>
              <a:rPr lang="en-US" b="1" dirty="0" err="1">
                <a:latin typeface="+mn-lt"/>
              </a:rPr>
              <a:t>calidad</a:t>
            </a:r>
            <a:r>
              <a:rPr lang="en-US" b="1" dirty="0">
                <a:latin typeface="+mn-lt"/>
              </a:rPr>
              <a:t> </a:t>
            </a:r>
            <a:r>
              <a:rPr lang="en-US" dirty="0">
                <a:latin typeface="+mn-lt"/>
              </a:rPr>
              <a:t>del ADN</a:t>
            </a:r>
          </a:p>
          <a:p>
            <a:pPr marL="457200" indent="-457200">
              <a:lnSpc>
                <a:spcPct val="150000"/>
              </a:lnSpc>
              <a:buFontTx/>
              <a:buAutoNum type="arabicPeriod"/>
            </a:pPr>
            <a:r>
              <a:rPr lang="en-US" dirty="0">
                <a:latin typeface="+mn-lt"/>
              </a:rPr>
              <a:t>Remover or </a:t>
            </a:r>
            <a:r>
              <a:rPr lang="en-US" dirty="0" err="1">
                <a:latin typeface="+mn-lt"/>
              </a:rPr>
              <a:t>inhibir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nucleasas</a:t>
            </a:r>
            <a:endParaRPr lang="en-US" dirty="0">
              <a:latin typeface="+mn-lt"/>
            </a:endParaRP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dirty="0">
                <a:latin typeface="+mn-lt"/>
              </a:rPr>
              <a:t>Remover </a:t>
            </a:r>
            <a:r>
              <a:rPr lang="en-US" dirty="0" err="1">
                <a:latin typeface="+mn-lt"/>
              </a:rPr>
              <a:t>compuestos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que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puedan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inhibir</a:t>
            </a:r>
            <a:r>
              <a:rPr lang="en-US" dirty="0">
                <a:latin typeface="+mn-lt"/>
              </a:rPr>
              <a:t> o </a:t>
            </a:r>
            <a:r>
              <a:rPr lang="en-US" dirty="0" err="1">
                <a:latin typeface="+mn-lt"/>
              </a:rPr>
              <a:t>interferir</a:t>
            </a:r>
            <a:r>
              <a:rPr lang="en-US" dirty="0">
                <a:latin typeface="+mn-lt"/>
              </a:rPr>
              <a:t> con </a:t>
            </a:r>
            <a:r>
              <a:rPr lang="en-US" dirty="0" err="1">
                <a:latin typeface="+mn-lt"/>
              </a:rPr>
              <a:t>aplicaciones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subsiguientes</a:t>
            </a:r>
            <a:endParaRPr lang="en-US" dirty="0">
              <a:latin typeface="+mn-lt"/>
            </a:endParaRPr>
          </a:p>
          <a:p>
            <a:pPr marL="457200" indent="-457200">
              <a:lnSpc>
                <a:spcPts val="4000"/>
              </a:lnSpc>
              <a:buAutoNum type="arabicPeriod"/>
            </a:pPr>
            <a:r>
              <a:rPr lang="en-US" dirty="0" err="1">
                <a:latin typeface="+mn-lt"/>
              </a:rPr>
              <a:t>Obtener</a:t>
            </a:r>
            <a:r>
              <a:rPr lang="en-US" dirty="0">
                <a:latin typeface="+mn-lt"/>
              </a:rPr>
              <a:t> la forma </a:t>
            </a:r>
            <a:r>
              <a:rPr lang="en-US" dirty="0" err="1">
                <a:latin typeface="+mn-lt"/>
              </a:rPr>
              <a:t>requerida</a:t>
            </a:r>
            <a:r>
              <a:rPr lang="en-US" dirty="0">
                <a:latin typeface="+mn-lt"/>
              </a:rPr>
              <a:t> de </a:t>
            </a:r>
            <a:r>
              <a:rPr lang="en-US" dirty="0" err="1">
                <a:latin typeface="+mn-lt"/>
              </a:rPr>
              <a:t>acuerdo</a:t>
            </a:r>
            <a:r>
              <a:rPr lang="en-US" dirty="0">
                <a:latin typeface="+mn-lt"/>
              </a:rPr>
              <a:t> al </a:t>
            </a:r>
            <a:r>
              <a:rPr lang="en-US" dirty="0" err="1">
                <a:latin typeface="+mn-lt"/>
              </a:rPr>
              <a:t>uso</a:t>
            </a:r>
            <a:r>
              <a:rPr lang="en-US" dirty="0">
                <a:latin typeface="+mn-lt"/>
              </a:rPr>
              <a:t> posterior </a:t>
            </a:r>
            <a:r>
              <a:rPr lang="en-US" dirty="0" err="1">
                <a:latin typeface="+mn-lt"/>
              </a:rPr>
              <a:t>que</a:t>
            </a:r>
            <a:r>
              <a:rPr lang="en-US" dirty="0">
                <a:latin typeface="+mn-lt"/>
              </a:rPr>
              <a:t> se </a:t>
            </a:r>
            <a:r>
              <a:rPr lang="en-US" dirty="0" err="1">
                <a:latin typeface="+mn-lt"/>
              </a:rPr>
              <a:t>dará</a:t>
            </a:r>
            <a:r>
              <a:rPr lang="en-US" dirty="0">
                <a:latin typeface="+mn-lt"/>
              </a:rPr>
              <a:t>: </a:t>
            </a:r>
            <a:r>
              <a:rPr lang="en-US" dirty="0" err="1">
                <a:latin typeface="+mn-lt"/>
              </a:rPr>
              <a:t>doble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hebra</a:t>
            </a:r>
            <a:r>
              <a:rPr lang="en-US" dirty="0">
                <a:latin typeface="+mn-lt"/>
              </a:rPr>
              <a:t> (</a:t>
            </a:r>
            <a:r>
              <a:rPr lang="en-US" dirty="0" err="1">
                <a:latin typeface="+mn-lt"/>
              </a:rPr>
              <a:t>ds</a:t>
            </a:r>
            <a:r>
              <a:rPr lang="en-US" dirty="0">
                <a:latin typeface="+mn-lt"/>
              </a:rPr>
              <a:t>) vs. simple </a:t>
            </a:r>
            <a:r>
              <a:rPr lang="en-US" dirty="0" err="1">
                <a:latin typeface="+mn-lt"/>
              </a:rPr>
              <a:t>hebra</a:t>
            </a:r>
            <a:r>
              <a:rPr lang="en-US" dirty="0">
                <a:latin typeface="+mn-lt"/>
              </a:rPr>
              <a:t> (</a:t>
            </a:r>
            <a:r>
              <a:rPr lang="en-US" dirty="0" err="1">
                <a:latin typeface="+mn-lt"/>
              </a:rPr>
              <a:t>ss</a:t>
            </a:r>
            <a:r>
              <a:rPr lang="en-US" dirty="0">
                <a:latin typeface="+mn-lt"/>
              </a:rPr>
              <a:t>), </a:t>
            </a:r>
            <a:r>
              <a:rPr lang="en-US" dirty="0" err="1">
                <a:latin typeface="+mn-lt"/>
              </a:rPr>
              <a:t>genómico</a:t>
            </a:r>
            <a:r>
              <a:rPr lang="en-US" dirty="0">
                <a:latin typeface="+mn-lt"/>
              </a:rPr>
              <a:t> o </a:t>
            </a:r>
            <a:r>
              <a:rPr lang="en-US" dirty="0" err="1">
                <a:latin typeface="+mn-lt"/>
              </a:rPr>
              <a:t>plasmídico</a:t>
            </a:r>
            <a:r>
              <a:rPr lang="en-US" dirty="0">
                <a:latin typeface="+mn-lt"/>
              </a:rPr>
              <a:t>, </a:t>
            </a:r>
            <a:r>
              <a:rPr lang="en-US" dirty="0" err="1">
                <a:latin typeface="+mn-lt"/>
              </a:rPr>
              <a:t>fragmentos</a:t>
            </a:r>
            <a:r>
              <a:rPr lang="en-US" dirty="0">
                <a:latin typeface="+mn-lt"/>
              </a:rPr>
              <a:t> de ADN </a:t>
            </a:r>
            <a:r>
              <a:rPr lang="en-US" dirty="0" err="1">
                <a:latin typeface="+mn-lt"/>
              </a:rPr>
              <a:t>obtenidos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por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restricción</a:t>
            </a:r>
            <a:r>
              <a:rPr lang="en-US" dirty="0">
                <a:latin typeface="+mn-lt"/>
              </a:rPr>
              <a:t> o PCR.</a:t>
            </a:r>
            <a:endParaRPr lang="es-AR" dirty="0">
              <a:latin typeface="+mn-lt"/>
            </a:endParaRPr>
          </a:p>
        </p:txBody>
      </p:sp>
    </p:spTree>
  </p:cSld>
  <p:clrMapOvr>
    <a:masterClrMapping/>
  </p:clrMapOvr>
  <p:transition>
    <p:wipe dir="r"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2743201"/>
            <a:ext cx="2133600" cy="1676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4343400"/>
            <a:ext cx="1981200" cy="2183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7" name="Text Box 7"/>
          <p:cNvSpPr txBox="1">
            <a:spLocks noChangeArrowheads="1"/>
          </p:cNvSpPr>
          <p:nvPr/>
        </p:nvSpPr>
        <p:spPr bwMode="auto">
          <a:xfrm>
            <a:off x="4267200" y="4876800"/>
            <a:ext cx="4114800" cy="147732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800" b="1" dirty="0" err="1">
                <a:latin typeface="Arial" pitchFamily="34" charset="0"/>
              </a:rPr>
              <a:t>Velocidad</a:t>
            </a:r>
            <a:r>
              <a:rPr lang="en-US" sz="1800" b="1" dirty="0">
                <a:latin typeface="Arial" pitchFamily="34" charset="0"/>
              </a:rPr>
              <a:t> de </a:t>
            </a:r>
            <a:r>
              <a:rPr lang="en-US" sz="1800" b="1" dirty="0" err="1">
                <a:latin typeface="Arial" pitchFamily="34" charset="0"/>
              </a:rPr>
              <a:t>migración</a:t>
            </a:r>
            <a:r>
              <a:rPr lang="en-US" sz="1800" b="1" dirty="0">
                <a:latin typeface="Arial" pitchFamily="34" charset="0"/>
              </a:rPr>
              <a:t> en </a:t>
            </a:r>
            <a:r>
              <a:rPr lang="en-US" sz="1800" b="1" dirty="0" err="1">
                <a:latin typeface="Arial" pitchFamily="34" charset="0"/>
              </a:rPr>
              <a:t>geles</a:t>
            </a:r>
            <a:r>
              <a:rPr lang="en-US" sz="1800" b="1" dirty="0">
                <a:latin typeface="Arial" pitchFamily="34" charset="0"/>
              </a:rPr>
              <a:t> de </a:t>
            </a:r>
            <a:r>
              <a:rPr lang="en-US" sz="1800" b="1" dirty="0" err="1">
                <a:latin typeface="Arial" pitchFamily="34" charset="0"/>
              </a:rPr>
              <a:t>agarosa</a:t>
            </a:r>
            <a:r>
              <a:rPr lang="en-US" sz="1800" b="1" dirty="0">
                <a:latin typeface="Arial" pitchFamily="34" charset="0"/>
              </a:rPr>
              <a:t>: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sz="1800" dirty="0" err="1">
                <a:latin typeface="Arial" pitchFamily="34" charset="0"/>
              </a:rPr>
              <a:t>Superenrollado</a:t>
            </a:r>
            <a:r>
              <a:rPr lang="en-US" sz="1800" dirty="0">
                <a:latin typeface="Arial" pitchFamily="34" charset="0"/>
              </a:rPr>
              <a:t> &gt;lineal&gt;</a:t>
            </a:r>
            <a:r>
              <a:rPr lang="en-US" sz="1800" dirty="0" err="1">
                <a:latin typeface="Arial" pitchFamily="34" charset="0"/>
              </a:rPr>
              <a:t>nickeado</a:t>
            </a:r>
            <a:r>
              <a:rPr lang="en-US" sz="1800" dirty="0">
                <a:latin typeface="Arial" pitchFamily="34" charset="0"/>
              </a:rPr>
              <a:t>&gt;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sz="1800" dirty="0" err="1">
                <a:latin typeface="Arial" pitchFamily="34" charset="0"/>
              </a:rPr>
              <a:t>dímero</a:t>
            </a:r>
            <a:r>
              <a:rPr lang="en-US" sz="1800" dirty="0">
                <a:latin typeface="Arial" pitchFamily="34" charset="0"/>
              </a:rPr>
              <a:t>&gt;</a:t>
            </a:r>
            <a:r>
              <a:rPr lang="en-US" sz="1800" dirty="0" err="1">
                <a:latin typeface="Arial" pitchFamily="34" charset="0"/>
              </a:rPr>
              <a:t>trímero</a:t>
            </a:r>
            <a:r>
              <a:rPr lang="en-US" sz="1800" dirty="0">
                <a:latin typeface="Arial" pitchFamily="34" charset="0"/>
              </a:rPr>
              <a:t>&gt;etc.</a:t>
            </a:r>
          </a:p>
        </p:txBody>
      </p:sp>
      <p:sp>
        <p:nvSpPr>
          <p:cNvPr id="25608" name="Text Box 8"/>
          <p:cNvSpPr txBox="1">
            <a:spLocks noChangeArrowheads="1"/>
          </p:cNvSpPr>
          <p:nvPr/>
        </p:nvSpPr>
        <p:spPr bwMode="auto">
          <a:xfrm>
            <a:off x="1066800" y="49530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 sz="1800">
              <a:latin typeface="Tahoma" pitchFamily="34" charset="0"/>
            </a:endParaRPr>
          </a:p>
        </p:txBody>
      </p:sp>
      <p:pic>
        <p:nvPicPr>
          <p:cNvPr id="25609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9200" y="1474619"/>
            <a:ext cx="2209800" cy="3173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11 Título"/>
          <p:cNvSpPr>
            <a:spLocks noGrp="1"/>
          </p:cNvSpPr>
          <p:nvPr>
            <p:ph type="title"/>
          </p:nvPr>
        </p:nvSpPr>
        <p:spPr>
          <a:xfrm>
            <a:off x="1066800" y="-76200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es-AR" dirty="0"/>
              <a:t>Electroforesis de ADN </a:t>
            </a:r>
            <a:r>
              <a:rPr lang="es-AR" dirty="0" err="1"/>
              <a:t>plasmídico</a:t>
            </a:r>
            <a:endParaRPr lang="es-AR" dirty="0"/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95400" y="990600"/>
            <a:ext cx="2133822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5" name="Rectangle 7"/>
          <p:cNvSpPr>
            <a:spLocks noGrp="1" noRot="1" noChangeArrowheads="1"/>
          </p:cNvSpPr>
          <p:nvPr>
            <p:ph type="title"/>
          </p:nvPr>
        </p:nvSpPr>
        <p:spPr>
          <a:xfrm>
            <a:off x="1371599" y="228600"/>
            <a:ext cx="7470775" cy="1143000"/>
          </a:xfrm>
        </p:spPr>
        <p:txBody>
          <a:bodyPr>
            <a:normAutofit fontScale="90000"/>
          </a:bodyPr>
          <a:lstStyle/>
          <a:p>
            <a:r>
              <a:rPr lang="en-US" sz="4000" dirty="0" err="1"/>
              <a:t>Tinción</a:t>
            </a:r>
            <a:r>
              <a:rPr lang="en-US" sz="4000" dirty="0"/>
              <a:t> con </a:t>
            </a:r>
            <a:r>
              <a:rPr lang="en-US" sz="4000" dirty="0" err="1"/>
              <a:t>Bromuro</a:t>
            </a:r>
            <a:r>
              <a:rPr lang="en-US" sz="4000" dirty="0"/>
              <a:t> de </a:t>
            </a:r>
            <a:r>
              <a:rPr lang="en-US" sz="4000" dirty="0" err="1"/>
              <a:t>etidio</a:t>
            </a:r>
            <a:r>
              <a:rPr lang="en-US" sz="4000" dirty="0"/>
              <a:t> o </a:t>
            </a:r>
            <a:r>
              <a:rPr lang="en-US" sz="4000" dirty="0" err="1"/>
              <a:t>Sybr</a:t>
            </a:r>
            <a:r>
              <a:rPr lang="en-US" sz="4000" dirty="0"/>
              <a:t> Green </a:t>
            </a:r>
          </a:p>
        </p:txBody>
      </p:sp>
      <p:pic>
        <p:nvPicPr>
          <p:cNvPr id="37893" name="Picture 5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t="16509"/>
          <a:stretch>
            <a:fillRect/>
          </a:stretch>
        </p:blipFill>
        <p:spPr>
          <a:xfrm>
            <a:off x="1687513" y="1828800"/>
            <a:ext cx="2198687" cy="2124348"/>
          </a:xfrm>
        </p:spPr>
      </p:pic>
      <p:sp>
        <p:nvSpPr>
          <p:cNvPr id="37896" name="Rectangle 8"/>
          <p:cNvSpPr>
            <a:spLocks noGrp="1" noRot="1" noChangeArrowheads="1"/>
          </p:cNvSpPr>
          <p:nvPr>
            <p:ph type="body" sz="half" idx="3"/>
          </p:nvPr>
        </p:nvSpPr>
        <p:spPr>
          <a:xfrm>
            <a:off x="1219200" y="4343400"/>
            <a:ext cx="7543800" cy="217487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/>
              <a:t>DNA is </a:t>
            </a:r>
            <a:r>
              <a:rPr lang="en-US" sz="2400" dirty="0" err="1"/>
              <a:t>electrophoresed</a:t>
            </a:r>
            <a:r>
              <a:rPr lang="en-US" sz="2400" dirty="0"/>
              <a:t> and stained.  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Left – </a:t>
            </a:r>
            <a:r>
              <a:rPr lang="en-US" sz="2400" dirty="0" err="1"/>
              <a:t>Ethidium</a:t>
            </a:r>
            <a:r>
              <a:rPr lang="en-US" sz="2400" dirty="0"/>
              <a:t> Bromide Right – </a:t>
            </a:r>
            <a:r>
              <a:rPr lang="en-US" sz="2400" dirty="0" err="1"/>
              <a:t>Sybr</a:t>
            </a:r>
            <a:r>
              <a:rPr lang="en-US" sz="2400" dirty="0"/>
              <a:t> Green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The lane in the left side of the picture on the left is a “ladder” which has fragments of </a:t>
            </a:r>
            <a:r>
              <a:rPr lang="en-US" sz="2400" b="1" i="1" dirty="0"/>
              <a:t>known</a:t>
            </a:r>
            <a:r>
              <a:rPr lang="en-US" sz="2400" dirty="0"/>
              <a:t> base pair (</a:t>
            </a:r>
            <a:r>
              <a:rPr lang="en-US" sz="2400" dirty="0" err="1"/>
              <a:t>bp</a:t>
            </a:r>
            <a:r>
              <a:rPr lang="en-US" sz="2400" dirty="0"/>
              <a:t>) sizes.  This allows determination of the size of isolated fragments.</a:t>
            </a:r>
          </a:p>
        </p:txBody>
      </p:sp>
      <p:pic>
        <p:nvPicPr>
          <p:cNvPr id="37898" name="Picture 10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029200" y="1905000"/>
            <a:ext cx="2837374" cy="1828800"/>
          </a:xfrm>
          <a:noFill/>
          <a:ln/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1295400" y="1295400"/>
          <a:ext cx="1903457" cy="1423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3" name="Bitmap Image" r:id="rId3" imgW="7561905" imgH="5657143" progId="PBrush">
                  <p:embed/>
                </p:oleObj>
              </mc:Choice>
              <mc:Fallback>
                <p:oleObj name="Bitmap Image" r:id="rId3" imgW="7561905" imgH="5657143" progId="PBrush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1295400"/>
                        <a:ext cx="1903457" cy="1423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1" name="Object 3"/>
          <p:cNvGraphicFramePr>
            <a:graphicFrameLocks noChangeAspect="1"/>
          </p:cNvGraphicFramePr>
          <p:nvPr/>
        </p:nvGraphicFramePr>
        <p:xfrm>
          <a:off x="4114800" y="1257300"/>
          <a:ext cx="1981200" cy="148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4" name="Bitmap Image" r:id="rId5" imgW="7609524" imgH="5706272" progId="PBrush">
                  <p:embed/>
                </p:oleObj>
              </mc:Choice>
              <mc:Fallback>
                <p:oleObj name="Bitmap Image" r:id="rId5" imgW="7609524" imgH="5706272" progId="PBrush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1257300"/>
                        <a:ext cx="1981200" cy="148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2" name="Object 4"/>
          <p:cNvGraphicFramePr>
            <a:graphicFrameLocks noChangeAspect="1"/>
          </p:cNvGraphicFramePr>
          <p:nvPr/>
        </p:nvGraphicFramePr>
        <p:xfrm>
          <a:off x="6781800" y="1219200"/>
          <a:ext cx="1981200" cy="1479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5" name="Bitmap Image" r:id="rId7" imgW="7114286" imgH="5315692" progId="PBrush">
                  <p:embed/>
                </p:oleObj>
              </mc:Choice>
              <mc:Fallback>
                <p:oleObj name="Bitmap Image" r:id="rId7" imgW="7114286" imgH="5315692" progId="PBrush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1800" y="1219200"/>
                        <a:ext cx="1981200" cy="1479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3" name="Object 5"/>
          <p:cNvGraphicFramePr>
            <a:graphicFrameLocks noChangeAspect="1"/>
          </p:cNvGraphicFramePr>
          <p:nvPr/>
        </p:nvGraphicFramePr>
        <p:xfrm>
          <a:off x="1198562" y="3923748"/>
          <a:ext cx="2001838" cy="22484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6" name="Bitmap Image" r:id="rId9" imgW="5028571" imgH="5649114" progId="PBrush">
                  <p:embed/>
                </p:oleObj>
              </mc:Choice>
              <mc:Fallback>
                <p:oleObj name="Bitmap Image" r:id="rId9" imgW="5028571" imgH="5649114" progId="PBrush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8562" y="3923748"/>
                        <a:ext cx="2001838" cy="224845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4" name="Object 6"/>
          <p:cNvGraphicFramePr>
            <a:graphicFrameLocks noChangeAspect="1"/>
          </p:cNvGraphicFramePr>
          <p:nvPr/>
        </p:nvGraphicFramePr>
        <p:xfrm>
          <a:off x="6553200" y="3962400"/>
          <a:ext cx="2362200" cy="177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7" name="Bitmap Image" r:id="rId11" imgW="7609524" imgH="5706272" progId="PBrush">
                  <p:embed/>
                </p:oleObj>
              </mc:Choice>
              <mc:Fallback>
                <p:oleObj name="Bitmap Image" r:id="rId11" imgW="7609524" imgH="5706272" progId="PBrush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0" y="3962400"/>
                        <a:ext cx="2362200" cy="1771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1143" name="Text Box 7"/>
          <p:cNvSpPr txBox="1">
            <a:spLocks noChangeArrowheads="1"/>
          </p:cNvSpPr>
          <p:nvPr/>
        </p:nvSpPr>
        <p:spPr bwMode="auto">
          <a:xfrm>
            <a:off x="1066800" y="314980"/>
            <a:ext cx="7620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dirty="0" err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Extracción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 de ADN </a:t>
            </a:r>
            <a:r>
              <a:rPr lang="en-US" sz="2800" dirty="0" err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genómico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 </a:t>
            </a:r>
            <a:r>
              <a:rPr lang="en-US" sz="2800" dirty="0" err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desde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 </a:t>
            </a:r>
            <a:r>
              <a:rPr lang="en-US" sz="2800" dirty="0" err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Timo</a:t>
            </a:r>
            <a:endParaRPr lang="en-US" sz="2800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graphicFrame>
        <p:nvGraphicFramePr>
          <p:cNvPr id="2055" name="Object 8"/>
          <p:cNvGraphicFramePr>
            <a:graphicFrameLocks noChangeAspect="1"/>
          </p:cNvGraphicFramePr>
          <p:nvPr/>
        </p:nvGraphicFramePr>
        <p:xfrm>
          <a:off x="3886200" y="3810000"/>
          <a:ext cx="1981200" cy="2293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8" name="Bitmap Image" r:id="rId13" imgW="4885714" imgH="5657143" progId="PBrush">
                  <p:embed/>
                </p:oleObj>
              </mc:Choice>
              <mc:Fallback>
                <p:oleObj name="Bitmap Image" r:id="rId13" imgW="4885714" imgH="5657143" progId="PBrush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3810000"/>
                        <a:ext cx="1981200" cy="2293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7" name="Text Box 9"/>
          <p:cNvSpPr txBox="1">
            <a:spLocks noChangeArrowheads="1"/>
          </p:cNvSpPr>
          <p:nvPr/>
        </p:nvSpPr>
        <p:spPr bwMode="auto">
          <a:xfrm>
            <a:off x="1447800" y="2743200"/>
            <a:ext cx="1676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 err="1">
                <a:latin typeface="Arial" pitchFamily="34" charset="0"/>
              </a:rPr>
              <a:t>Tejido</a:t>
            </a:r>
            <a:r>
              <a:rPr lang="en-US" sz="1800" dirty="0">
                <a:latin typeface="Arial" pitchFamily="34" charset="0"/>
              </a:rPr>
              <a:t> de </a:t>
            </a:r>
            <a:r>
              <a:rPr lang="en-US" sz="1800" dirty="0" err="1">
                <a:latin typeface="Arial" pitchFamily="34" charset="0"/>
              </a:rPr>
              <a:t>timo</a:t>
            </a:r>
            <a:endParaRPr lang="en-US" sz="1800" dirty="0">
              <a:latin typeface="Arial" pitchFamily="34" charset="0"/>
            </a:endParaRPr>
          </a:p>
        </p:txBody>
      </p:sp>
      <p:sp>
        <p:nvSpPr>
          <p:cNvPr id="2058" name="Text Box 10"/>
          <p:cNvSpPr txBox="1">
            <a:spLocks noChangeArrowheads="1"/>
          </p:cNvSpPr>
          <p:nvPr/>
        </p:nvSpPr>
        <p:spPr bwMode="auto">
          <a:xfrm>
            <a:off x="4038600" y="2667000"/>
            <a:ext cx="2133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dirty="0" err="1">
                <a:latin typeface="Arial" pitchFamily="34" charset="0"/>
              </a:rPr>
              <a:t>Adición</a:t>
            </a:r>
            <a:r>
              <a:rPr lang="en-US" sz="1800" dirty="0">
                <a:latin typeface="Arial" pitchFamily="34" charset="0"/>
              </a:rPr>
              <a:t> de buffer con EDTA</a:t>
            </a:r>
          </a:p>
        </p:txBody>
      </p:sp>
      <p:sp>
        <p:nvSpPr>
          <p:cNvPr id="2059" name="Text Box 11"/>
          <p:cNvSpPr txBox="1">
            <a:spLocks noChangeArrowheads="1"/>
          </p:cNvSpPr>
          <p:nvPr/>
        </p:nvSpPr>
        <p:spPr bwMode="auto">
          <a:xfrm>
            <a:off x="6477000" y="2819400"/>
            <a:ext cx="2514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 err="1">
                <a:latin typeface="Arial" pitchFamily="34" charset="0"/>
              </a:rPr>
              <a:t>Adición</a:t>
            </a:r>
            <a:r>
              <a:rPr lang="en-US" sz="1800" dirty="0">
                <a:latin typeface="Arial" pitchFamily="34" charset="0"/>
              </a:rPr>
              <a:t> de </a:t>
            </a:r>
            <a:r>
              <a:rPr lang="en-US" sz="1800" dirty="0" err="1">
                <a:latin typeface="Arial" pitchFamily="34" charset="0"/>
              </a:rPr>
              <a:t>detergente</a:t>
            </a:r>
            <a:endParaRPr lang="en-US" sz="1800" dirty="0">
              <a:latin typeface="Arial" pitchFamily="34" charset="0"/>
            </a:endParaRPr>
          </a:p>
        </p:txBody>
      </p:sp>
      <p:sp>
        <p:nvSpPr>
          <p:cNvPr id="2060" name="Text Box 12"/>
          <p:cNvSpPr txBox="1">
            <a:spLocks noChangeArrowheads="1"/>
          </p:cNvSpPr>
          <p:nvPr/>
        </p:nvSpPr>
        <p:spPr bwMode="auto">
          <a:xfrm>
            <a:off x="1219200" y="6248400"/>
            <a:ext cx="1676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 err="1">
                <a:latin typeface="Arial" pitchFamily="34" charset="0"/>
              </a:rPr>
              <a:t>Molienda-lisis</a:t>
            </a:r>
            <a:endParaRPr lang="en-US" sz="1800" dirty="0">
              <a:latin typeface="Arial" pitchFamily="34" charset="0"/>
            </a:endParaRPr>
          </a:p>
        </p:txBody>
      </p:sp>
      <p:sp>
        <p:nvSpPr>
          <p:cNvPr id="2061" name="Text Box 13"/>
          <p:cNvSpPr txBox="1">
            <a:spLocks noChangeArrowheads="1"/>
          </p:cNvSpPr>
          <p:nvPr/>
        </p:nvSpPr>
        <p:spPr bwMode="auto">
          <a:xfrm>
            <a:off x="3962400" y="6248400"/>
            <a:ext cx="1752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 err="1">
                <a:latin typeface="Arial" pitchFamily="34" charset="0"/>
              </a:rPr>
              <a:t>Tomar</a:t>
            </a:r>
            <a:r>
              <a:rPr lang="en-US" sz="1800" dirty="0">
                <a:latin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</a:rPr>
              <a:t>alícuota</a:t>
            </a:r>
            <a:endParaRPr lang="en-US" sz="1800" dirty="0">
              <a:latin typeface="Arial" pitchFamily="34" charset="0"/>
            </a:endParaRPr>
          </a:p>
        </p:txBody>
      </p:sp>
      <p:sp>
        <p:nvSpPr>
          <p:cNvPr id="2062" name="Text Box 14"/>
          <p:cNvSpPr txBox="1">
            <a:spLocks noChangeArrowheads="1"/>
          </p:cNvSpPr>
          <p:nvPr/>
        </p:nvSpPr>
        <p:spPr bwMode="auto">
          <a:xfrm>
            <a:off x="6629400" y="5867400"/>
            <a:ext cx="2209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 err="1">
                <a:latin typeface="Arial" pitchFamily="34" charset="0"/>
              </a:rPr>
              <a:t>Adición</a:t>
            </a:r>
            <a:r>
              <a:rPr lang="en-US" sz="1800" dirty="0">
                <a:latin typeface="Arial" pitchFamily="34" charset="0"/>
              </a:rPr>
              <a:t> de </a:t>
            </a:r>
            <a:r>
              <a:rPr lang="en-US" sz="1800" dirty="0" err="1">
                <a:latin typeface="Arial" pitchFamily="34" charset="0"/>
              </a:rPr>
              <a:t>una</a:t>
            </a:r>
            <a:r>
              <a:rPr lang="en-US" sz="1800" dirty="0">
                <a:latin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</a:rPr>
              <a:t>sal</a:t>
            </a:r>
            <a:r>
              <a:rPr lang="en-US" sz="1800" dirty="0">
                <a:latin typeface="Arial" pitchFamily="34" charset="0"/>
              </a:rPr>
              <a:t> (NaCl) (salting out)</a:t>
            </a:r>
          </a:p>
        </p:txBody>
      </p:sp>
      <p:sp>
        <p:nvSpPr>
          <p:cNvPr id="2063" name="AutoShape 15"/>
          <p:cNvSpPr>
            <a:spLocks noChangeArrowheads="1"/>
          </p:cNvSpPr>
          <p:nvPr/>
        </p:nvSpPr>
        <p:spPr bwMode="auto">
          <a:xfrm>
            <a:off x="3505200" y="1905000"/>
            <a:ext cx="533400" cy="381000"/>
          </a:xfrm>
          <a:prstGeom prst="rightArrow">
            <a:avLst>
              <a:gd name="adj1" fmla="val 50000"/>
              <a:gd name="adj2" fmla="val 35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CL"/>
          </a:p>
        </p:txBody>
      </p:sp>
      <p:sp>
        <p:nvSpPr>
          <p:cNvPr id="2064" name="AutoShape 16"/>
          <p:cNvSpPr>
            <a:spLocks noChangeArrowheads="1"/>
          </p:cNvSpPr>
          <p:nvPr/>
        </p:nvSpPr>
        <p:spPr bwMode="auto">
          <a:xfrm>
            <a:off x="6172200" y="1905000"/>
            <a:ext cx="533400" cy="381000"/>
          </a:xfrm>
          <a:prstGeom prst="rightArrow">
            <a:avLst>
              <a:gd name="adj1" fmla="val 50000"/>
              <a:gd name="adj2" fmla="val 35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CL"/>
          </a:p>
        </p:txBody>
      </p:sp>
      <p:sp>
        <p:nvSpPr>
          <p:cNvPr id="2065" name="AutoShape 17"/>
          <p:cNvSpPr>
            <a:spLocks noChangeArrowheads="1"/>
          </p:cNvSpPr>
          <p:nvPr/>
        </p:nvSpPr>
        <p:spPr bwMode="auto">
          <a:xfrm>
            <a:off x="533400" y="4876800"/>
            <a:ext cx="533400" cy="381000"/>
          </a:xfrm>
          <a:prstGeom prst="rightArrow">
            <a:avLst>
              <a:gd name="adj1" fmla="val 50000"/>
              <a:gd name="adj2" fmla="val 35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CL"/>
          </a:p>
        </p:txBody>
      </p:sp>
      <p:sp>
        <p:nvSpPr>
          <p:cNvPr id="2066" name="AutoShape 18"/>
          <p:cNvSpPr>
            <a:spLocks noChangeArrowheads="1"/>
          </p:cNvSpPr>
          <p:nvPr/>
        </p:nvSpPr>
        <p:spPr bwMode="auto">
          <a:xfrm>
            <a:off x="3276600" y="4800600"/>
            <a:ext cx="533400" cy="381000"/>
          </a:xfrm>
          <a:prstGeom prst="rightArrow">
            <a:avLst>
              <a:gd name="adj1" fmla="val 50000"/>
              <a:gd name="adj2" fmla="val 35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CL"/>
          </a:p>
        </p:txBody>
      </p:sp>
      <p:sp>
        <p:nvSpPr>
          <p:cNvPr id="2067" name="AutoShape 19"/>
          <p:cNvSpPr>
            <a:spLocks noChangeArrowheads="1"/>
          </p:cNvSpPr>
          <p:nvPr/>
        </p:nvSpPr>
        <p:spPr bwMode="auto">
          <a:xfrm>
            <a:off x="5943600" y="4724400"/>
            <a:ext cx="533400" cy="381000"/>
          </a:xfrm>
          <a:prstGeom prst="rightArrow">
            <a:avLst>
              <a:gd name="adj1" fmla="val 50000"/>
              <a:gd name="adj2" fmla="val 35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CL"/>
          </a:p>
        </p:txBody>
      </p:sp>
    </p:spTree>
  </p:cSld>
  <p:clrMapOvr>
    <a:masterClrMapping/>
  </p:clrMapOvr>
  <p:transition>
    <p:wipe dir="r"/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1295400" y="914400"/>
          <a:ext cx="2606698" cy="2208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3" name="Bitmap Image" r:id="rId3" imgW="8040222" imgH="6811326" progId="PBrush">
                  <p:embed/>
                </p:oleObj>
              </mc:Choice>
              <mc:Fallback>
                <p:oleObj name="Bitmap Image" r:id="rId3" imgW="8040222" imgH="6811326" progId="PBrush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914400"/>
                        <a:ext cx="2606698" cy="2208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4650782" y="914847"/>
          <a:ext cx="2969218" cy="22125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4" name="Bitmap Image" r:id="rId5" imgW="7552381" imgH="5630061" progId="PBrush">
                  <p:embed/>
                </p:oleObj>
              </mc:Choice>
              <mc:Fallback>
                <p:oleObj name="Bitmap Image" r:id="rId5" imgW="7552381" imgH="5630061" progId="PBrush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50782" y="914847"/>
                        <a:ext cx="2969218" cy="221252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6" name="Object 4"/>
          <p:cNvGraphicFramePr>
            <a:graphicFrameLocks noChangeAspect="1"/>
          </p:cNvGraphicFramePr>
          <p:nvPr/>
        </p:nvGraphicFramePr>
        <p:xfrm>
          <a:off x="1124136" y="4010674"/>
          <a:ext cx="2762064" cy="22758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5" name="Bitmap Image" r:id="rId7" imgW="6171429" imgH="5087060" progId="PBrush">
                  <p:embed/>
                </p:oleObj>
              </mc:Choice>
              <mc:Fallback>
                <p:oleObj name="Bitmap Image" r:id="rId7" imgW="6171429" imgH="5087060" progId="PBrush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4136" y="4010674"/>
                        <a:ext cx="2762064" cy="227582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7" name="Object 5"/>
          <p:cNvGraphicFramePr>
            <a:graphicFrameLocks noChangeAspect="1"/>
          </p:cNvGraphicFramePr>
          <p:nvPr/>
        </p:nvGraphicFramePr>
        <p:xfrm>
          <a:off x="4643632" y="4099173"/>
          <a:ext cx="2900167" cy="21952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6" name="Bitmap Image" r:id="rId9" imgW="7523810" imgH="5695238" progId="PBrush">
                  <p:embed/>
                </p:oleObj>
              </mc:Choice>
              <mc:Fallback>
                <p:oleObj name="Bitmap Image" r:id="rId9" imgW="7523810" imgH="5695238" progId="PBrush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3632" y="4099173"/>
                        <a:ext cx="2900167" cy="219526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1530560" y="3124200"/>
            <a:ext cx="205084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 err="1">
                <a:latin typeface="Arial" pitchFamily="34" charset="0"/>
              </a:rPr>
              <a:t>Centrifugación</a:t>
            </a:r>
            <a:endParaRPr lang="en-US" sz="1800" b="1" dirty="0">
              <a:latin typeface="Arial" pitchFamily="34" charset="0"/>
            </a:endParaRPr>
          </a:p>
        </p:txBody>
      </p:sp>
      <p:sp>
        <p:nvSpPr>
          <p:cNvPr id="3079" name="Text Box 8"/>
          <p:cNvSpPr txBox="1">
            <a:spLocks noChangeArrowheads="1"/>
          </p:cNvSpPr>
          <p:nvPr/>
        </p:nvSpPr>
        <p:spPr bwMode="auto">
          <a:xfrm>
            <a:off x="4267200" y="6336268"/>
            <a:ext cx="4876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latin typeface="Arial" pitchFamily="34" charset="0"/>
              </a:rPr>
              <a:t>ADN </a:t>
            </a:r>
            <a:r>
              <a:rPr lang="en-US" sz="1800" b="1" dirty="0" err="1">
                <a:latin typeface="Arial" pitchFamily="34" charset="0"/>
              </a:rPr>
              <a:t>es</a:t>
            </a:r>
            <a:r>
              <a:rPr lang="en-US" sz="1800" b="1" dirty="0">
                <a:latin typeface="Arial" pitchFamily="34" charset="0"/>
              </a:rPr>
              <a:t> insoluble en </a:t>
            </a:r>
            <a:r>
              <a:rPr lang="en-US" sz="1800" b="1" dirty="0" err="1">
                <a:latin typeface="Arial" pitchFamily="34" charset="0"/>
              </a:rPr>
              <a:t>solución</a:t>
            </a:r>
            <a:r>
              <a:rPr lang="en-US" sz="1800" b="1" dirty="0">
                <a:latin typeface="Arial" pitchFamily="34" charset="0"/>
              </a:rPr>
              <a:t> </a:t>
            </a:r>
            <a:r>
              <a:rPr lang="en-US" sz="1800" b="1" dirty="0" err="1">
                <a:latin typeface="Arial" pitchFamily="34" charset="0"/>
              </a:rPr>
              <a:t>alcohólica</a:t>
            </a:r>
            <a:endParaRPr lang="en-US" sz="1800" b="1" dirty="0">
              <a:latin typeface="Arial" pitchFamily="34" charset="0"/>
            </a:endParaRPr>
          </a:p>
        </p:txBody>
      </p:sp>
      <p:sp>
        <p:nvSpPr>
          <p:cNvPr id="3080" name="Text Box 9"/>
          <p:cNvSpPr txBox="1">
            <a:spLocks noChangeArrowheads="1"/>
          </p:cNvSpPr>
          <p:nvPr/>
        </p:nvSpPr>
        <p:spPr bwMode="auto">
          <a:xfrm>
            <a:off x="1326183" y="6336268"/>
            <a:ext cx="217901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 err="1">
                <a:latin typeface="Arial" pitchFamily="34" charset="0"/>
              </a:rPr>
              <a:t>Adición</a:t>
            </a:r>
            <a:r>
              <a:rPr lang="en-US" sz="1800" b="1" dirty="0">
                <a:latin typeface="Arial" pitchFamily="34" charset="0"/>
              </a:rPr>
              <a:t> de </a:t>
            </a:r>
            <a:r>
              <a:rPr lang="en-US" sz="1800" b="1" dirty="0" err="1">
                <a:latin typeface="Arial" pitchFamily="34" charset="0"/>
              </a:rPr>
              <a:t>etanol</a:t>
            </a:r>
            <a:endParaRPr lang="en-US" sz="1800" b="1" dirty="0">
              <a:latin typeface="Arial" pitchFamily="34" charset="0"/>
            </a:endParaRPr>
          </a:p>
        </p:txBody>
      </p:sp>
      <p:sp>
        <p:nvSpPr>
          <p:cNvPr id="3081" name="Line 10"/>
          <p:cNvSpPr>
            <a:spLocks noChangeShapeType="1"/>
          </p:cNvSpPr>
          <p:nvPr/>
        </p:nvSpPr>
        <p:spPr bwMode="auto">
          <a:xfrm flipH="1">
            <a:off x="6502736" y="2133600"/>
            <a:ext cx="1193464" cy="304800"/>
          </a:xfrm>
          <a:prstGeom prst="line">
            <a:avLst/>
          </a:prstGeom>
          <a:noFill/>
          <a:ln w="31750">
            <a:solidFill>
              <a:srgbClr val="FFFF00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s-AR"/>
          </a:p>
        </p:txBody>
      </p:sp>
      <p:sp>
        <p:nvSpPr>
          <p:cNvPr id="3082" name="Line 11"/>
          <p:cNvSpPr>
            <a:spLocks noChangeShapeType="1"/>
          </p:cNvSpPr>
          <p:nvPr/>
        </p:nvSpPr>
        <p:spPr bwMode="auto">
          <a:xfrm flipH="1">
            <a:off x="6350336" y="1331142"/>
            <a:ext cx="1345864" cy="345258"/>
          </a:xfrm>
          <a:prstGeom prst="line">
            <a:avLst/>
          </a:prstGeom>
          <a:noFill/>
          <a:ln w="31750">
            <a:solidFill>
              <a:srgbClr val="FFFF00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s-AR"/>
          </a:p>
        </p:txBody>
      </p:sp>
      <p:sp>
        <p:nvSpPr>
          <p:cNvPr id="3083" name="Text Box 12"/>
          <p:cNvSpPr txBox="1">
            <a:spLocks noChangeArrowheads="1"/>
          </p:cNvSpPr>
          <p:nvPr/>
        </p:nvSpPr>
        <p:spPr bwMode="auto">
          <a:xfrm>
            <a:off x="7798136" y="838200"/>
            <a:ext cx="134586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>
                <a:schemeClr val="hlink"/>
              </a:buClr>
              <a:buSzPct val="120000"/>
            </a:pPr>
            <a:r>
              <a:rPr lang="en-US" sz="1800" b="1" dirty="0">
                <a:latin typeface="Arial" pitchFamily="34" charset="0"/>
              </a:rPr>
              <a:t>ADN en </a:t>
            </a:r>
            <a:r>
              <a:rPr lang="en-US" sz="1800" b="1" dirty="0" err="1">
                <a:latin typeface="Arial" pitchFamily="34" charset="0"/>
              </a:rPr>
              <a:t>solucion</a:t>
            </a:r>
            <a:r>
              <a:rPr lang="en-US" sz="1800" b="1" dirty="0">
                <a:latin typeface="Arial" pitchFamily="34" charset="0"/>
              </a:rPr>
              <a:t> </a:t>
            </a:r>
            <a:r>
              <a:rPr lang="en-US" sz="1800" b="1" dirty="0" err="1">
                <a:latin typeface="Arial" pitchFamily="34" charset="0"/>
              </a:rPr>
              <a:t>acuosa</a:t>
            </a:r>
            <a:endParaRPr lang="en-US" sz="1800" b="1" dirty="0">
              <a:latin typeface="Arial" pitchFamily="34" charset="0"/>
            </a:endParaRPr>
          </a:p>
        </p:txBody>
      </p:sp>
      <p:sp>
        <p:nvSpPr>
          <p:cNvPr id="3084" name="Text Box 13"/>
          <p:cNvSpPr txBox="1">
            <a:spLocks noChangeArrowheads="1"/>
          </p:cNvSpPr>
          <p:nvPr/>
        </p:nvSpPr>
        <p:spPr bwMode="auto">
          <a:xfrm>
            <a:off x="7786025" y="1828800"/>
            <a:ext cx="12817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>
            <a:spAutoFit/>
          </a:bodyPr>
          <a:lstStyle/>
          <a:p>
            <a:pPr>
              <a:spcBef>
                <a:spcPct val="50000"/>
              </a:spcBef>
              <a:buClr>
                <a:schemeClr val="hlink"/>
              </a:buClr>
              <a:buSzPct val="120000"/>
            </a:pPr>
            <a:r>
              <a:rPr lang="en-US" sz="1800" b="1" dirty="0" err="1">
                <a:latin typeface="Arial" pitchFamily="34" charset="0"/>
              </a:rPr>
              <a:t>Proteina</a:t>
            </a:r>
            <a:r>
              <a:rPr lang="en-US" sz="1800" b="1" dirty="0">
                <a:latin typeface="Arial" pitchFamily="34" charset="0"/>
              </a:rPr>
              <a:t> insoluble</a:t>
            </a:r>
          </a:p>
        </p:txBody>
      </p:sp>
      <p:sp>
        <p:nvSpPr>
          <p:cNvPr id="3085" name="AutoShape 14"/>
          <p:cNvSpPr>
            <a:spLocks noChangeArrowheads="1"/>
          </p:cNvSpPr>
          <p:nvPr/>
        </p:nvSpPr>
        <p:spPr bwMode="auto">
          <a:xfrm>
            <a:off x="3818578" y="1733586"/>
            <a:ext cx="448621" cy="552413"/>
          </a:xfrm>
          <a:prstGeom prst="rightArrow">
            <a:avLst>
              <a:gd name="adj1" fmla="val 50000"/>
              <a:gd name="adj2" fmla="val 2500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CL"/>
          </a:p>
        </p:txBody>
      </p:sp>
      <p:sp>
        <p:nvSpPr>
          <p:cNvPr id="3086" name="AutoShape 15"/>
          <p:cNvSpPr>
            <a:spLocks noChangeArrowheads="1"/>
          </p:cNvSpPr>
          <p:nvPr/>
        </p:nvSpPr>
        <p:spPr bwMode="auto">
          <a:xfrm>
            <a:off x="4047179" y="1635942"/>
            <a:ext cx="448621" cy="345258"/>
          </a:xfrm>
          <a:prstGeom prst="rightArrow">
            <a:avLst>
              <a:gd name="adj1" fmla="val 50000"/>
              <a:gd name="adj2" fmla="val 35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CL"/>
          </a:p>
        </p:txBody>
      </p:sp>
      <p:sp>
        <p:nvSpPr>
          <p:cNvPr id="3087" name="AutoShape 16"/>
          <p:cNvSpPr>
            <a:spLocks noChangeArrowheads="1"/>
          </p:cNvSpPr>
          <p:nvPr/>
        </p:nvSpPr>
        <p:spPr bwMode="auto">
          <a:xfrm>
            <a:off x="4047179" y="4836342"/>
            <a:ext cx="448621" cy="345258"/>
          </a:xfrm>
          <a:prstGeom prst="rightArrow">
            <a:avLst>
              <a:gd name="adj1" fmla="val 50000"/>
              <a:gd name="adj2" fmla="val 35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CL"/>
          </a:p>
        </p:txBody>
      </p:sp>
      <p:sp>
        <p:nvSpPr>
          <p:cNvPr id="3088" name="AutoShape 17"/>
          <p:cNvSpPr>
            <a:spLocks noChangeArrowheads="1"/>
          </p:cNvSpPr>
          <p:nvPr/>
        </p:nvSpPr>
        <p:spPr bwMode="auto">
          <a:xfrm rot="8282902">
            <a:off x="3895861" y="3355625"/>
            <a:ext cx="448621" cy="345258"/>
          </a:xfrm>
          <a:prstGeom prst="rightArrow">
            <a:avLst>
              <a:gd name="adj1" fmla="val 50000"/>
              <a:gd name="adj2" fmla="val 35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CL"/>
          </a:p>
        </p:txBody>
      </p:sp>
      <p:sp>
        <p:nvSpPr>
          <p:cNvPr id="3089" name="AutoShape 18"/>
          <p:cNvSpPr>
            <a:spLocks noChangeArrowheads="1"/>
          </p:cNvSpPr>
          <p:nvPr/>
        </p:nvSpPr>
        <p:spPr bwMode="auto">
          <a:xfrm>
            <a:off x="7857178" y="4912542"/>
            <a:ext cx="448621" cy="345258"/>
          </a:xfrm>
          <a:prstGeom prst="rightArrow">
            <a:avLst>
              <a:gd name="adj1" fmla="val 50000"/>
              <a:gd name="adj2" fmla="val 35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CL"/>
          </a:p>
        </p:txBody>
      </p:sp>
      <p:sp>
        <p:nvSpPr>
          <p:cNvPr id="19" name="Text Box 7"/>
          <p:cNvSpPr txBox="1">
            <a:spLocks noChangeArrowheads="1"/>
          </p:cNvSpPr>
          <p:nvPr/>
        </p:nvSpPr>
        <p:spPr bwMode="auto">
          <a:xfrm>
            <a:off x="1066800" y="152400"/>
            <a:ext cx="7620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dirty="0" err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Extracción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 de ADN </a:t>
            </a:r>
            <a:r>
              <a:rPr lang="en-US" sz="2800" dirty="0" err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genómico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 </a:t>
            </a:r>
            <a:r>
              <a:rPr lang="en-US" sz="2800" dirty="0" err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desde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 </a:t>
            </a:r>
            <a:r>
              <a:rPr lang="en-US" sz="2800" dirty="0" err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Timo</a:t>
            </a:r>
            <a:endParaRPr lang="en-US" sz="2800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</p:spTree>
  </p:cSld>
  <p:clrMapOvr>
    <a:masterClrMapping/>
  </p:clrMapOvr>
  <p:transition>
    <p:wipe dir="r"/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4"/>
          <p:cNvSpPr txBox="1">
            <a:spLocks noChangeArrowheads="1"/>
          </p:cNvSpPr>
          <p:nvPr/>
        </p:nvSpPr>
        <p:spPr bwMode="auto">
          <a:xfrm>
            <a:off x="2438400" y="5867400"/>
            <a:ext cx="24201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 dirty="0" err="1">
                <a:latin typeface="Arial" pitchFamily="34" charset="0"/>
              </a:rPr>
              <a:t>Disolución</a:t>
            </a:r>
            <a:r>
              <a:rPr lang="en-US" sz="1800" b="1" dirty="0">
                <a:latin typeface="Arial" pitchFamily="34" charset="0"/>
              </a:rPr>
              <a:t> en </a:t>
            </a:r>
            <a:r>
              <a:rPr lang="en-US" sz="1800" b="1" dirty="0" err="1">
                <a:latin typeface="Arial" pitchFamily="34" charset="0"/>
              </a:rPr>
              <a:t>agua</a:t>
            </a:r>
            <a:endParaRPr lang="en-US" sz="1800" b="1" dirty="0">
              <a:latin typeface="Arial" pitchFamily="34" charset="0"/>
            </a:endParaRPr>
          </a:p>
        </p:txBody>
      </p:sp>
      <p:sp>
        <p:nvSpPr>
          <p:cNvPr id="4100" name="Text Box 6"/>
          <p:cNvSpPr txBox="1">
            <a:spLocks noChangeArrowheads="1"/>
          </p:cNvSpPr>
          <p:nvPr/>
        </p:nvSpPr>
        <p:spPr bwMode="auto">
          <a:xfrm>
            <a:off x="2057400" y="4038600"/>
            <a:ext cx="1865376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latin typeface="Arial" pitchFamily="34" charset="0"/>
              </a:rPr>
              <a:t>Centrifugación</a:t>
            </a:r>
          </a:p>
        </p:txBody>
      </p:sp>
      <p:sp>
        <p:nvSpPr>
          <p:cNvPr id="4101" name="AutoShape 8"/>
          <p:cNvSpPr>
            <a:spLocks noChangeArrowheads="1"/>
          </p:cNvSpPr>
          <p:nvPr/>
        </p:nvSpPr>
        <p:spPr bwMode="auto">
          <a:xfrm>
            <a:off x="1143000" y="1524000"/>
            <a:ext cx="457200" cy="381000"/>
          </a:xfrm>
          <a:prstGeom prst="rightArrow">
            <a:avLst>
              <a:gd name="adj1" fmla="val 50000"/>
              <a:gd name="adj2" fmla="val 35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CL"/>
          </a:p>
        </p:txBody>
      </p:sp>
      <p:sp>
        <p:nvSpPr>
          <p:cNvPr id="4102" name="AutoShape 9"/>
          <p:cNvSpPr>
            <a:spLocks noChangeArrowheads="1"/>
          </p:cNvSpPr>
          <p:nvPr/>
        </p:nvSpPr>
        <p:spPr bwMode="auto">
          <a:xfrm rot="5400000">
            <a:off x="2613660" y="3482340"/>
            <a:ext cx="533400" cy="274320"/>
          </a:xfrm>
          <a:prstGeom prst="rightArrow">
            <a:avLst>
              <a:gd name="adj1" fmla="val 50000"/>
              <a:gd name="adj2" fmla="val 35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CL"/>
          </a:p>
        </p:txBody>
      </p:sp>
      <p:sp>
        <p:nvSpPr>
          <p:cNvPr id="4103" name="AutoShape 10"/>
          <p:cNvSpPr>
            <a:spLocks noChangeArrowheads="1"/>
          </p:cNvSpPr>
          <p:nvPr/>
        </p:nvSpPr>
        <p:spPr bwMode="auto">
          <a:xfrm rot="3227845">
            <a:off x="3309759" y="4580643"/>
            <a:ext cx="533400" cy="274321"/>
          </a:xfrm>
          <a:prstGeom prst="rightArrow">
            <a:avLst>
              <a:gd name="adj1" fmla="val 50000"/>
              <a:gd name="adj2" fmla="val 35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CL"/>
          </a:p>
        </p:txBody>
      </p:sp>
      <p:sp>
        <p:nvSpPr>
          <p:cNvPr id="4104" name="AutoShape 11"/>
          <p:cNvSpPr>
            <a:spLocks noChangeArrowheads="1"/>
          </p:cNvSpPr>
          <p:nvPr/>
        </p:nvSpPr>
        <p:spPr bwMode="auto">
          <a:xfrm rot="7148884">
            <a:off x="2010815" y="4523160"/>
            <a:ext cx="533400" cy="274320"/>
          </a:xfrm>
          <a:prstGeom prst="rightArrow">
            <a:avLst>
              <a:gd name="adj1" fmla="val 50000"/>
              <a:gd name="adj2" fmla="val 35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CL"/>
          </a:p>
        </p:txBody>
      </p:sp>
      <p:sp>
        <p:nvSpPr>
          <p:cNvPr id="4105" name="Text Box 12"/>
          <p:cNvSpPr txBox="1">
            <a:spLocks noChangeArrowheads="1"/>
          </p:cNvSpPr>
          <p:nvPr/>
        </p:nvSpPr>
        <p:spPr bwMode="auto">
          <a:xfrm>
            <a:off x="3124200" y="4953000"/>
            <a:ext cx="1371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Clr>
                <a:schemeClr val="hlink"/>
              </a:buClr>
              <a:buSzPct val="120000"/>
            </a:pPr>
            <a:r>
              <a:rPr lang="en-US" sz="1800" b="1" dirty="0" err="1">
                <a:latin typeface="Arial" pitchFamily="34" charset="0"/>
              </a:rPr>
              <a:t>Sedimento</a:t>
            </a:r>
            <a:endParaRPr lang="en-US" sz="1800" b="1" dirty="0">
              <a:latin typeface="Arial" pitchFamily="34" charset="0"/>
            </a:endParaRPr>
          </a:p>
        </p:txBody>
      </p:sp>
      <p:sp>
        <p:nvSpPr>
          <p:cNvPr id="4106" name="Text Box 13"/>
          <p:cNvSpPr txBox="1">
            <a:spLocks noChangeArrowheads="1"/>
          </p:cNvSpPr>
          <p:nvPr/>
        </p:nvSpPr>
        <p:spPr bwMode="auto">
          <a:xfrm>
            <a:off x="1219200" y="4953000"/>
            <a:ext cx="1752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Clr>
                <a:schemeClr val="hlink"/>
              </a:buClr>
              <a:buSzPct val="120000"/>
            </a:pPr>
            <a:r>
              <a:rPr lang="en-US" sz="1800" b="1" dirty="0" err="1">
                <a:latin typeface="Arial" pitchFamily="34" charset="0"/>
              </a:rPr>
              <a:t>Sobrenadante</a:t>
            </a:r>
            <a:endParaRPr lang="en-US" sz="1800" b="1" dirty="0">
              <a:latin typeface="Arial" pitchFamily="34" charset="0"/>
            </a:endParaRPr>
          </a:p>
        </p:txBody>
      </p:sp>
      <p:sp>
        <p:nvSpPr>
          <p:cNvPr id="4107" name="AutoShape 15"/>
          <p:cNvSpPr>
            <a:spLocks noChangeArrowheads="1"/>
          </p:cNvSpPr>
          <p:nvPr/>
        </p:nvSpPr>
        <p:spPr bwMode="auto">
          <a:xfrm rot="5400000">
            <a:off x="3528060" y="5463540"/>
            <a:ext cx="533400" cy="274320"/>
          </a:xfrm>
          <a:prstGeom prst="rightArrow">
            <a:avLst>
              <a:gd name="adj1" fmla="val 50000"/>
              <a:gd name="adj2" fmla="val 35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CL"/>
          </a:p>
        </p:txBody>
      </p:sp>
      <p:pic>
        <p:nvPicPr>
          <p:cNvPr id="4108" name="Pictur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60969" y="3200400"/>
            <a:ext cx="4183031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111" name="Object 3"/>
          <p:cNvGraphicFramePr>
            <a:graphicFrameLocks noChangeAspect="1"/>
          </p:cNvGraphicFramePr>
          <p:nvPr/>
        </p:nvGraphicFramePr>
        <p:xfrm>
          <a:off x="1676400" y="914400"/>
          <a:ext cx="2883832" cy="220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4" name="Bitmap Image" r:id="rId4" imgW="7361905" imgH="5638095" progId="PBrush">
                  <p:embed/>
                </p:oleObj>
              </mc:Choice>
              <mc:Fallback>
                <p:oleObj name="Bitmap Image" r:id="rId4" imgW="7361905" imgH="5638095" progId="PBrush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914400"/>
                        <a:ext cx="2883832" cy="220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1066800" y="238780"/>
            <a:ext cx="7620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dirty="0" err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Extracción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 de ADN </a:t>
            </a:r>
            <a:r>
              <a:rPr lang="en-US" sz="2800" dirty="0" err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genómico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 </a:t>
            </a:r>
            <a:r>
              <a:rPr lang="en-US" sz="2800" dirty="0" err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desde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 </a:t>
            </a:r>
            <a:r>
              <a:rPr lang="en-US" sz="2800" dirty="0" err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Timo</a:t>
            </a:r>
            <a:endParaRPr lang="en-US" sz="2800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</p:spTree>
  </p:cSld>
  <p:clrMapOvr>
    <a:masterClrMapping/>
  </p:clrMapOvr>
  <p:transition>
    <p:wipe dir="r"/>
  </p:transition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Purificación</a:t>
            </a:r>
            <a:r>
              <a:rPr lang="en-US" dirty="0"/>
              <a:t> de RNA</a:t>
            </a:r>
          </a:p>
        </p:txBody>
      </p:sp>
      <p:sp>
        <p:nvSpPr>
          <p:cNvPr id="21507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Requires STRICT precautions to avoid sample degradation.</a:t>
            </a:r>
          </a:p>
          <a:p>
            <a:r>
              <a:rPr lang="en-US"/>
              <a:t>RNA especially labile.</a:t>
            </a:r>
          </a:p>
          <a:p>
            <a:endParaRPr lang="en-US"/>
          </a:p>
        </p:txBody>
      </p:sp>
    </p:spTree>
  </p:cSld>
  <p:clrMapOvr>
    <a:masterClrMapping/>
  </p:clrMapOvr>
  <p:transition>
    <p:wipe dir="r"/>
  </p:transition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143000" y="152400"/>
            <a:ext cx="7498080" cy="1143000"/>
          </a:xfrm>
        </p:spPr>
        <p:txBody>
          <a:bodyPr>
            <a:noAutofit/>
          </a:bodyPr>
          <a:lstStyle/>
          <a:p>
            <a:r>
              <a:rPr lang="en-US" sz="4000" dirty="0" err="1"/>
              <a:t>Extracción</a:t>
            </a:r>
            <a:r>
              <a:rPr lang="en-US" sz="4000" dirty="0"/>
              <a:t> y </a:t>
            </a:r>
            <a:r>
              <a:rPr lang="en-US" sz="4000" dirty="0" err="1"/>
              <a:t>Purificación</a:t>
            </a:r>
            <a:r>
              <a:rPr lang="en-US" sz="4000" dirty="0"/>
              <a:t> de ARN</a:t>
            </a:r>
            <a:br>
              <a:rPr lang="en-US" sz="4000" dirty="0"/>
            </a:br>
            <a:endParaRPr lang="en-US" sz="4000" dirty="0"/>
          </a:p>
        </p:txBody>
      </p:sp>
      <p:sp>
        <p:nvSpPr>
          <p:cNvPr id="27651" name="Rectangle 1027"/>
          <p:cNvSpPr>
            <a:spLocks noGrp="1" noChangeArrowheads="1"/>
          </p:cNvSpPr>
          <p:nvPr>
            <p:ph idx="1"/>
          </p:nvPr>
        </p:nvSpPr>
        <p:spPr>
          <a:xfrm>
            <a:off x="762000" y="1524000"/>
            <a:ext cx="8229600" cy="5181600"/>
          </a:xfrm>
        </p:spPr>
        <p:txBody>
          <a:bodyPr>
            <a:normAutofit lnSpcReduction="10000"/>
          </a:bodyPr>
          <a:lstStyle/>
          <a:p>
            <a:pPr lvl="1" eaLnBrk="1" hangingPunct="1">
              <a:lnSpc>
                <a:spcPct val="110000"/>
              </a:lnSpc>
            </a:pPr>
            <a:r>
              <a:rPr lang="en-US" sz="2200" dirty="0" err="1"/>
              <a:t>Minimizar</a:t>
            </a:r>
            <a:r>
              <a:rPr lang="en-US" sz="2200" dirty="0"/>
              <a:t> la </a:t>
            </a:r>
            <a:r>
              <a:rPr lang="en-US" sz="2200" dirty="0" err="1"/>
              <a:t>actividad</a:t>
            </a:r>
            <a:r>
              <a:rPr lang="en-US" sz="2200" dirty="0"/>
              <a:t> de </a:t>
            </a:r>
            <a:r>
              <a:rPr lang="en-US" sz="2200" dirty="0" err="1"/>
              <a:t>RNAasas</a:t>
            </a:r>
            <a:r>
              <a:rPr lang="en-US" sz="2200" dirty="0"/>
              <a:t> </a:t>
            </a:r>
            <a:r>
              <a:rPr lang="en-US" sz="2200" dirty="0" err="1"/>
              <a:t>liberadas</a:t>
            </a:r>
            <a:r>
              <a:rPr lang="en-US" sz="2200" dirty="0"/>
              <a:t> </a:t>
            </a:r>
            <a:r>
              <a:rPr lang="en-US" sz="2200" dirty="0" err="1"/>
              <a:t>desde</a:t>
            </a:r>
            <a:r>
              <a:rPr lang="en-US" sz="2200" dirty="0"/>
              <a:t> </a:t>
            </a:r>
            <a:r>
              <a:rPr lang="en-US" sz="2200" dirty="0" err="1"/>
              <a:t>las</a:t>
            </a:r>
            <a:r>
              <a:rPr lang="en-US" sz="2200" dirty="0"/>
              <a:t> </a:t>
            </a:r>
            <a:r>
              <a:rPr lang="en-US" sz="2200" dirty="0" err="1"/>
              <a:t>células</a:t>
            </a:r>
            <a:r>
              <a:rPr lang="en-US" sz="2200" dirty="0"/>
              <a:t> </a:t>
            </a:r>
            <a:r>
              <a:rPr lang="en-US" sz="2200" dirty="0" err="1"/>
              <a:t>lisadas</a:t>
            </a:r>
            <a:r>
              <a:rPr lang="en-US" sz="2200" dirty="0"/>
              <a:t> </a:t>
            </a:r>
            <a:r>
              <a:rPr lang="en-US" sz="2200" dirty="0" err="1"/>
              <a:t>durante</a:t>
            </a:r>
            <a:r>
              <a:rPr lang="en-US" sz="2200" dirty="0"/>
              <a:t> el </a:t>
            </a:r>
            <a:r>
              <a:rPr lang="en-US" sz="2200" dirty="0" err="1"/>
              <a:t>proceso</a:t>
            </a:r>
            <a:r>
              <a:rPr lang="en-US" sz="2200" dirty="0"/>
              <a:t> de </a:t>
            </a:r>
            <a:r>
              <a:rPr lang="en-US" sz="2200" dirty="0" err="1"/>
              <a:t>extracción</a:t>
            </a:r>
            <a:r>
              <a:rPr lang="en-US" sz="2200" dirty="0"/>
              <a:t> </a:t>
            </a:r>
          </a:p>
          <a:p>
            <a:pPr lvl="1" eaLnBrk="1" hangingPunct="1">
              <a:lnSpc>
                <a:spcPct val="110000"/>
              </a:lnSpc>
            </a:pPr>
            <a:r>
              <a:rPr lang="en-US" sz="2200" dirty="0"/>
              <a:t>La </a:t>
            </a:r>
            <a:r>
              <a:rPr lang="en-US" sz="2200" dirty="0" err="1"/>
              <a:t>cantidad</a:t>
            </a:r>
            <a:r>
              <a:rPr lang="en-US" sz="2200" dirty="0"/>
              <a:t> de </a:t>
            </a:r>
            <a:r>
              <a:rPr lang="en-US" sz="2200" dirty="0" err="1"/>
              <a:t>RNasa</a:t>
            </a:r>
            <a:r>
              <a:rPr lang="en-US" sz="2200" dirty="0"/>
              <a:t> </a:t>
            </a:r>
            <a:r>
              <a:rPr lang="en-US" sz="2200" dirty="0" err="1"/>
              <a:t>depende</a:t>
            </a:r>
            <a:r>
              <a:rPr lang="en-US" sz="2200" dirty="0"/>
              <a:t> del </a:t>
            </a:r>
            <a:r>
              <a:rPr lang="en-US" sz="2200" dirty="0" err="1"/>
              <a:t>tipo</a:t>
            </a:r>
            <a:r>
              <a:rPr lang="en-US" sz="2200" dirty="0"/>
              <a:t> de </a:t>
            </a:r>
            <a:r>
              <a:rPr lang="en-US" sz="2200" dirty="0" err="1"/>
              <a:t>células</a:t>
            </a:r>
            <a:endParaRPr lang="en-US" sz="2200" dirty="0"/>
          </a:p>
          <a:p>
            <a:pPr lvl="1" eaLnBrk="1" hangingPunct="1">
              <a:lnSpc>
                <a:spcPct val="110000"/>
              </a:lnSpc>
            </a:pPr>
            <a:r>
              <a:rPr lang="en-US" sz="2200" dirty="0"/>
              <a:t>Las </a:t>
            </a:r>
            <a:r>
              <a:rPr lang="en-US" sz="2200" dirty="0" err="1"/>
              <a:t>RNAasas</a:t>
            </a:r>
            <a:r>
              <a:rPr lang="en-US" sz="2200" dirty="0"/>
              <a:t> son </a:t>
            </a:r>
            <a:r>
              <a:rPr lang="en-US" sz="2200" dirty="0" err="1"/>
              <a:t>muy</a:t>
            </a:r>
            <a:r>
              <a:rPr lang="en-US" sz="2200" dirty="0"/>
              <a:t> </a:t>
            </a:r>
            <a:r>
              <a:rPr lang="en-US" sz="2200" dirty="0" err="1"/>
              <a:t>resistentes</a:t>
            </a:r>
            <a:r>
              <a:rPr lang="en-US" sz="2200" dirty="0"/>
              <a:t> (</a:t>
            </a:r>
            <a:r>
              <a:rPr lang="en-US" sz="2200" dirty="0" err="1"/>
              <a:t>resisten</a:t>
            </a:r>
            <a:r>
              <a:rPr lang="en-US" sz="2200" dirty="0"/>
              <a:t> Tº de </a:t>
            </a:r>
            <a:r>
              <a:rPr lang="en-US" sz="2200" dirty="0" err="1"/>
              <a:t>ebullición</a:t>
            </a:r>
            <a:r>
              <a:rPr lang="en-US" sz="2200" dirty="0"/>
              <a:t>, </a:t>
            </a:r>
            <a:r>
              <a:rPr lang="en-US" sz="2200" dirty="0" err="1"/>
              <a:t>autoclavado</a:t>
            </a:r>
            <a:r>
              <a:rPr lang="en-US" sz="2200" dirty="0"/>
              <a:t>, </a:t>
            </a:r>
            <a:r>
              <a:rPr lang="en-US" sz="2200" dirty="0" err="1"/>
              <a:t>desnaturalización</a:t>
            </a:r>
            <a:r>
              <a:rPr lang="en-US" sz="2200" dirty="0"/>
              <a:t> con </a:t>
            </a:r>
            <a:r>
              <a:rPr lang="en-US" sz="2200" dirty="0" err="1"/>
              <a:t>desnaturalizantes</a:t>
            </a:r>
            <a:r>
              <a:rPr lang="en-US" sz="2200" dirty="0"/>
              <a:t> </a:t>
            </a:r>
            <a:r>
              <a:rPr lang="en-US" sz="2200" dirty="0" err="1"/>
              <a:t>fuertes</a:t>
            </a:r>
            <a:r>
              <a:rPr lang="en-US" sz="2200" dirty="0"/>
              <a:t>). </a:t>
            </a:r>
          </a:p>
          <a:p>
            <a:pPr lvl="1" eaLnBrk="1" hangingPunct="1">
              <a:lnSpc>
                <a:spcPct val="110000"/>
              </a:lnSpc>
            </a:pPr>
            <a:r>
              <a:rPr lang="en-US" sz="2200" dirty="0" err="1"/>
              <a:t>Por</a:t>
            </a:r>
            <a:r>
              <a:rPr lang="en-US" sz="2200" dirty="0"/>
              <a:t> lo </a:t>
            </a:r>
            <a:r>
              <a:rPr lang="en-US" sz="2200" dirty="0" err="1"/>
              <a:t>tanto</a:t>
            </a:r>
            <a:r>
              <a:rPr lang="en-US" sz="2200" dirty="0"/>
              <a:t>, en lo </a:t>
            </a:r>
            <a:r>
              <a:rPr lang="en-US" sz="2200" dirty="0" err="1"/>
              <a:t>posible</a:t>
            </a:r>
            <a:r>
              <a:rPr lang="en-US" sz="2200" dirty="0"/>
              <a:t> </a:t>
            </a:r>
            <a:r>
              <a:rPr lang="en-US" sz="2200" dirty="0" err="1"/>
              <a:t>deben</a:t>
            </a:r>
            <a:r>
              <a:rPr lang="en-US" sz="2200" dirty="0"/>
              <a:t> ser </a:t>
            </a:r>
            <a:r>
              <a:rPr lang="en-US" sz="2200" dirty="0" err="1"/>
              <a:t>eliminadas</a:t>
            </a:r>
            <a:r>
              <a:rPr lang="en-US" sz="2200" dirty="0"/>
              <a:t>, no </a:t>
            </a:r>
            <a:r>
              <a:rPr lang="en-US" sz="2200" dirty="0" err="1"/>
              <a:t>sólo</a:t>
            </a:r>
            <a:r>
              <a:rPr lang="en-US" sz="2200" dirty="0"/>
              <a:t> </a:t>
            </a:r>
            <a:r>
              <a:rPr lang="en-US" sz="2200" dirty="0" err="1"/>
              <a:t>inhibidas</a:t>
            </a:r>
            <a:r>
              <a:rPr lang="en-US" sz="2200" dirty="0"/>
              <a:t>:</a:t>
            </a:r>
          </a:p>
          <a:p>
            <a:pPr lvl="2" eaLnBrk="1" hangingPunct="1">
              <a:lnSpc>
                <a:spcPct val="110000"/>
              </a:lnSpc>
            </a:pPr>
            <a:r>
              <a:rPr lang="en-US" sz="2200" dirty="0" err="1"/>
              <a:t>tratamiento</a:t>
            </a:r>
            <a:r>
              <a:rPr lang="en-US" sz="2200" dirty="0"/>
              <a:t> del material de </a:t>
            </a:r>
            <a:r>
              <a:rPr lang="en-US" sz="2200" dirty="0" err="1"/>
              <a:t>vidrio</a:t>
            </a:r>
            <a:r>
              <a:rPr lang="en-US" sz="2200" dirty="0"/>
              <a:t> y de la </a:t>
            </a:r>
            <a:r>
              <a:rPr lang="en-US" sz="2200" dirty="0" err="1"/>
              <a:t>soluciones</a:t>
            </a:r>
            <a:r>
              <a:rPr lang="en-US" sz="2200" dirty="0"/>
              <a:t>, </a:t>
            </a:r>
          </a:p>
          <a:p>
            <a:pPr lvl="2" eaLnBrk="1" hangingPunct="1">
              <a:lnSpc>
                <a:spcPct val="110000"/>
              </a:lnSpc>
            </a:pPr>
            <a:r>
              <a:rPr lang="en-US" sz="2200" dirty="0" err="1"/>
              <a:t>uso</a:t>
            </a:r>
            <a:r>
              <a:rPr lang="en-US" sz="2200" dirty="0"/>
              <a:t> de </a:t>
            </a:r>
            <a:r>
              <a:rPr lang="en-US" sz="2200" dirty="0" err="1"/>
              <a:t>guantes</a:t>
            </a:r>
            <a:r>
              <a:rPr lang="en-US" sz="2200" dirty="0"/>
              <a:t>,  </a:t>
            </a:r>
          </a:p>
          <a:p>
            <a:pPr lvl="2" eaLnBrk="1" hangingPunct="1">
              <a:lnSpc>
                <a:spcPct val="110000"/>
              </a:lnSpc>
            </a:pPr>
            <a:r>
              <a:rPr lang="en-US" sz="2200" dirty="0" err="1"/>
              <a:t>ambiente</a:t>
            </a:r>
            <a:r>
              <a:rPr lang="en-US" sz="2200" dirty="0"/>
              <a:t> </a:t>
            </a:r>
            <a:r>
              <a:rPr lang="en-US" sz="2200" dirty="0" err="1"/>
              <a:t>libre</a:t>
            </a:r>
            <a:r>
              <a:rPr lang="en-US" sz="2200" dirty="0"/>
              <a:t> de </a:t>
            </a:r>
            <a:r>
              <a:rPr lang="en-US" sz="2200" dirty="0" err="1"/>
              <a:t>Rnasas</a:t>
            </a:r>
            <a:r>
              <a:rPr lang="en-US" sz="2200" dirty="0"/>
              <a:t>.</a:t>
            </a:r>
          </a:p>
          <a:p>
            <a:pPr lvl="2" eaLnBrk="1" hangingPunct="1">
              <a:lnSpc>
                <a:spcPct val="110000"/>
              </a:lnSpc>
            </a:pPr>
            <a:r>
              <a:rPr lang="en-US" sz="2200" dirty="0" err="1"/>
              <a:t>inhibidores</a:t>
            </a:r>
            <a:r>
              <a:rPr lang="en-US" sz="2200" dirty="0"/>
              <a:t> de </a:t>
            </a:r>
            <a:r>
              <a:rPr lang="en-US" sz="2200" dirty="0" err="1"/>
              <a:t>RNAasas</a:t>
            </a:r>
            <a:endParaRPr lang="en-US" sz="2200" dirty="0"/>
          </a:p>
          <a:p>
            <a:pPr lvl="2" eaLnBrk="1" hangingPunct="1">
              <a:lnSpc>
                <a:spcPct val="110000"/>
              </a:lnSpc>
            </a:pPr>
            <a:r>
              <a:rPr lang="en-US" sz="2200" dirty="0" err="1"/>
              <a:t>desnaturalizantes</a:t>
            </a:r>
            <a:r>
              <a:rPr lang="en-US" sz="2200" dirty="0"/>
              <a:t> </a:t>
            </a:r>
            <a:r>
              <a:rPr lang="en-US" sz="2200" dirty="0" err="1"/>
              <a:t>fuertes</a:t>
            </a:r>
            <a:r>
              <a:rPr lang="en-US" sz="2200" dirty="0"/>
              <a:t> (</a:t>
            </a:r>
            <a:r>
              <a:rPr lang="en-US" sz="2200" dirty="0" err="1"/>
              <a:t>HCl</a:t>
            </a:r>
            <a:r>
              <a:rPr lang="en-US" sz="2200" dirty="0"/>
              <a:t> </a:t>
            </a:r>
            <a:r>
              <a:rPr lang="en-US" sz="2200" dirty="0" err="1"/>
              <a:t>Guanidina</a:t>
            </a:r>
            <a:r>
              <a:rPr lang="en-US" sz="2200" dirty="0"/>
              <a:t> o </a:t>
            </a:r>
            <a:r>
              <a:rPr lang="en-US" sz="2200" u="sng" dirty="0" err="1"/>
              <a:t>isotiocianato</a:t>
            </a:r>
            <a:r>
              <a:rPr lang="en-US" sz="2200" u="sng" dirty="0"/>
              <a:t> de </a:t>
            </a:r>
            <a:r>
              <a:rPr lang="en-US" sz="2200" u="sng" dirty="0" err="1"/>
              <a:t>guanidinina</a:t>
            </a:r>
            <a:r>
              <a:rPr lang="en-US" sz="2200" u="sng" dirty="0"/>
              <a:t> </a:t>
            </a:r>
            <a:r>
              <a:rPr lang="en-US" sz="2200" dirty="0"/>
              <a:t>con </a:t>
            </a:r>
            <a:r>
              <a:rPr lang="en-US" sz="2200" dirty="0" err="1"/>
              <a:t>agentes</a:t>
            </a:r>
            <a:r>
              <a:rPr lang="en-US" sz="2200" dirty="0"/>
              <a:t> </a:t>
            </a:r>
            <a:r>
              <a:rPr lang="en-US" sz="2200" dirty="0" err="1"/>
              <a:t>reductores</a:t>
            </a:r>
            <a:r>
              <a:rPr lang="en-US" sz="2200" dirty="0"/>
              <a:t>).  </a:t>
            </a:r>
          </a:p>
        </p:txBody>
      </p:sp>
      <p:sp>
        <p:nvSpPr>
          <p:cNvPr id="4" name="3 Rectángulo"/>
          <p:cNvSpPr/>
          <p:nvPr/>
        </p:nvSpPr>
        <p:spPr>
          <a:xfrm>
            <a:off x="1447800" y="914400"/>
            <a:ext cx="6934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ARN total o Sub-celular (</a:t>
            </a:r>
            <a:r>
              <a:rPr lang="es-AR" b="1" dirty="0" err="1">
                <a:solidFill>
                  <a:schemeClr val="accent3">
                    <a:lumMod val="50000"/>
                  </a:schemeClr>
                </a:solidFill>
                <a:latin typeface="+mn-lt"/>
              </a:rPr>
              <a:t>citosólico</a:t>
            </a:r>
            <a:r>
              <a:rPr lang="es-AR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 y nuclear)</a:t>
            </a:r>
          </a:p>
        </p:txBody>
      </p:sp>
    </p:spTree>
  </p:cSld>
  <p:clrMapOvr>
    <a:masterClrMapping/>
  </p:clrMapOvr>
  <p:transition>
    <p:wipe dir="r"/>
  </p:transition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Total RNA</a:t>
            </a:r>
          </a:p>
        </p:txBody>
      </p:sp>
      <p:sp>
        <p:nvSpPr>
          <p:cNvPr id="3481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1435608" y="1981200"/>
            <a:ext cx="6946392" cy="4267200"/>
          </a:xfrm>
        </p:spPr>
        <p:txBody>
          <a:bodyPr/>
          <a:lstStyle/>
          <a:p>
            <a:r>
              <a:rPr lang="en-US" dirty="0"/>
              <a:t>80-90% of total RNA is ribosomal RNA.</a:t>
            </a:r>
          </a:p>
          <a:p>
            <a:r>
              <a:rPr lang="en-US" dirty="0"/>
              <a:t>2.5-5% is messenger RNA</a:t>
            </a:r>
          </a:p>
        </p:txBody>
      </p:sp>
    </p:spTree>
  </p:cSld>
  <p:clrMapOvr>
    <a:masterClrMapping/>
  </p:clrMapOvr>
  <p:transition>
    <p:wipe dir="r"/>
  </p:transition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err="1"/>
              <a:t>Extracción</a:t>
            </a:r>
            <a:r>
              <a:rPr lang="en-US" sz="4000" dirty="0"/>
              <a:t> y </a:t>
            </a:r>
            <a:r>
              <a:rPr lang="en-US" sz="4000" dirty="0" err="1"/>
              <a:t>Purificación</a:t>
            </a:r>
            <a:r>
              <a:rPr lang="en-US" sz="4000" dirty="0"/>
              <a:t> de ARN total</a:t>
            </a:r>
            <a:br>
              <a:rPr lang="en-US" sz="4000" dirty="0"/>
            </a:br>
            <a:endParaRPr lang="en-US" sz="4000" dirty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indent="-360000" eaLnBrk="1" hangingPunct="1">
              <a:lnSpc>
                <a:spcPts val="3000"/>
              </a:lnSpc>
            </a:pPr>
            <a:r>
              <a:rPr lang="en-US" sz="2400" dirty="0" err="1"/>
              <a:t>Lisis</a:t>
            </a:r>
            <a:r>
              <a:rPr lang="en-US" sz="2400" dirty="0"/>
              <a:t> en </a:t>
            </a:r>
            <a:r>
              <a:rPr lang="en-US" sz="2400" dirty="0" err="1"/>
              <a:t>presencia</a:t>
            </a:r>
            <a:r>
              <a:rPr lang="en-US" sz="2400" dirty="0"/>
              <a:t> de </a:t>
            </a:r>
            <a:r>
              <a:rPr lang="en-US" sz="2400" dirty="0" err="1"/>
              <a:t>agentes</a:t>
            </a:r>
            <a:r>
              <a:rPr lang="en-US" sz="2400" dirty="0"/>
              <a:t> </a:t>
            </a:r>
            <a:r>
              <a:rPr lang="en-US" sz="2400" dirty="0" err="1"/>
              <a:t>desnaturalizantes</a:t>
            </a:r>
            <a:r>
              <a:rPr lang="en-US" sz="2400" dirty="0"/>
              <a:t> </a:t>
            </a:r>
            <a:r>
              <a:rPr lang="en-US" sz="2400" dirty="0" err="1"/>
              <a:t>fuertes</a:t>
            </a:r>
            <a:r>
              <a:rPr lang="en-US" sz="2400" dirty="0"/>
              <a:t> de </a:t>
            </a:r>
            <a:r>
              <a:rPr lang="en-US" sz="2400" dirty="0" err="1"/>
              <a:t>proteínas</a:t>
            </a:r>
            <a:r>
              <a:rPr lang="en-US" sz="2400" dirty="0"/>
              <a:t> (</a:t>
            </a:r>
            <a:r>
              <a:rPr lang="en-US" sz="2400" dirty="0" err="1"/>
              <a:t>Tiocianato</a:t>
            </a:r>
            <a:r>
              <a:rPr lang="en-US" sz="2400" dirty="0"/>
              <a:t> de </a:t>
            </a:r>
            <a:r>
              <a:rPr lang="en-US" sz="2400" dirty="0" err="1"/>
              <a:t>guanidina</a:t>
            </a:r>
            <a:r>
              <a:rPr lang="en-US" sz="2400" dirty="0"/>
              <a:t>, </a:t>
            </a:r>
            <a:r>
              <a:rPr lang="en-US" sz="2400" dirty="0" err="1"/>
              <a:t>fenol</a:t>
            </a:r>
            <a:r>
              <a:rPr lang="en-US" sz="2400" dirty="0"/>
              <a:t> </a:t>
            </a:r>
            <a:r>
              <a:rPr lang="en-US" sz="2400" dirty="0" err="1"/>
              <a:t>ácido</a:t>
            </a:r>
            <a:r>
              <a:rPr lang="en-US" sz="2400" dirty="0"/>
              <a:t>) para INACTIVACION DE </a:t>
            </a:r>
            <a:r>
              <a:rPr lang="en-US" sz="2400" dirty="0" err="1"/>
              <a:t>RNasas</a:t>
            </a:r>
            <a:endParaRPr lang="en-US" sz="2400" dirty="0"/>
          </a:p>
          <a:p>
            <a:pPr indent="-360000" eaLnBrk="1" hangingPunct="1">
              <a:lnSpc>
                <a:spcPts val="3000"/>
              </a:lnSpc>
            </a:pPr>
            <a:r>
              <a:rPr lang="en-US" sz="2400" dirty="0" err="1"/>
              <a:t>Extracción</a:t>
            </a:r>
            <a:r>
              <a:rPr lang="en-US" sz="2400" dirty="0"/>
              <a:t> con </a:t>
            </a:r>
            <a:r>
              <a:rPr lang="en-US" sz="2400" dirty="0" err="1"/>
              <a:t>fenol</a:t>
            </a:r>
            <a:r>
              <a:rPr lang="en-US" sz="2400" dirty="0"/>
              <a:t> </a:t>
            </a:r>
            <a:r>
              <a:rPr lang="en-US" sz="2400" dirty="0" err="1"/>
              <a:t>ácido</a:t>
            </a:r>
            <a:r>
              <a:rPr lang="en-US" sz="2400" dirty="0"/>
              <a:t> (pH 4.5) </a:t>
            </a:r>
          </a:p>
          <a:p>
            <a:pPr indent="-360000" eaLnBrk="1" hangingPunct="1">
              <a:lnSpc>
                <a:spcPts val="3000"/>
              </a:lnSpc>
            </a:pPr>
            <a:r>
              <a:rPr lang="en-US" sz="2400" dirty="0" err="1"/>
              <a:t>Precipitación</a:t>
            </a:r>
            <a:r>
              <a:rPr lang="en-US" sz="2400" dirty="0"/>
              <a:t> con </a:t>
            </a:r>
            <a:r>
              <a:rPr lang="en-US" sz="2400" dirty="0" err="1"/>
              <a:t>etanol</a:t>
            </a:r>
            <a:endParaRPr lang="en-US" sz="2400" dirty="0"/>
          </a:p>
          <a:p>
            <a:pPr indent="-360000" eaLnBrk="1" hangingPunct="1">
              <a:lnSpc>
                <a:spcPts val="3000"/>
              </a:lnSpc>
            </a:pPr>
            <a:r>
              <a:rPr lang="en-US" sz="2400" dirty="0"/>
              <a:t>Se </a:t>
            </a:r>
            <a:r>
              <a:rPr lang="en-US" sz="2400" dirty="0" err="1"/>
              <a:t>obtiene</a:t>
            </a:r>
            <a:r>
              <a:rPr lang="en-US" sz="2400" dirty="0"/>
              <a:t> </a:t>
            </a:r>
            <a:r>
              <a:rPr lang="en-US" sz="2400" dirty="0" err="1"/>
              <a:t>mezcla</a:t>
            </a:r>
            <a:r>
              <a:rPr lang="en-US" sz="2400" dirty="0"/>
              <a:t> de mRNA, </a:t>
            </a:r>
            <a:r>
              <a:rPr lang="en-US" sz="2400" dirty="0" err="1"/>
              <a:t>rRNA</a:t>
            </a:r>
            <a:r>
              <a:rPr lang="en-US" sz="2400" dirty="0"/>
              <a:t> y </a:t>
            </a:r>
            <a:r>
              <a:rPr lang="en-US" sz="2400" dirty="0" err="1"/>
              <a:t>tRNA</a:t>
            </a:r>
            <a:endParaRPr lang="en-US" sz="2400" dirty="0"/>
          </a:p>
          <a:p>
            <a:pPr indent="-360000" eaLnBrk="1" hangingPunct="1">
              <a:lnSpc>
                <a:spcPts val="3000"/>
              </a:lnSpc>
            </a:pPr>
            <a:r>
              <a:rPr lang="en-US" sz="2400" dirty="0" err="1"/>
              <a:t>Purificación</a:t>
            </a:r>
            <a:r>
              <a:rPr lang="en-US" sz="2400" dirty="0"/>
              <a:t> de mRNA </a:t>
            </a:r>
            <a:r>
              <a:rPr lang="en-US" sz="2400" dirty="0" err="1"/>
              <a:t>mediante</a:t>
            </a:r>
            <a:r>
              <a:rPr lang="en-US" sz="2400" dirty="0"/>
              <a:t> </a:t>
            </a:r>
            <a:r>
              <a:rPr lang="en-US" sz="2400" dirty="0" err="1"/>
              <a:t>cromatografía</a:t>
            </a:r>
            <a:r>
              <a:rPr lang="en-US" sz="2400" dirty="0"/>
              <a:t> de </a:t>
            </a:r>
            <a:r>
              <a:rPr lang="en-US" sz="2400" dirty="0" err="1"/>
              <a:t>afinidad</a:t>
            </a:r>
            <a:r>
              <a:rPr lang="en-US" sz="2400" dirty="0"/>
              <a:t> a </a:t>
            </a:r>
            <a:r>
              <a:rPr lang="en-US" sz="2400" dirty="0" err="1"/>
              <a:t>poli-dT</a:t>
            </a:r>
            <a:r>
              <a:rPr lang="en-US" sz="2400" dirty="0"/>
              <a:t> </a:t>
            </a:r>
          </a:p>
          <a:p>
            <a:pPr indent="-360000" eaLnBrk="1" hangingPunct="1">
              <a:lnSpc>
                <a:spcPts val="3000"/>
              </a:lnSpc>
            </a:pPr>
            <a:endParaRPr lang="en-US" sz="2400" dirty="0"/>
          </a:p>
          <a:p>
            <a:pPr indent="-360000" eaLnBrk="1" hangingPunct="1">
              <a:lnSpc>
                <a:spcPts val="3000"/>
              </a:lnSpc>
            </a:pPr>
            <a:r>
              <a:rPr lang="en-US" sz="2400" dirty="0" err="1"/>
              <a:t>Sistemas</a:t>
            </a:r>
            <a:r>
              <a:rPr lang="en-US" sz="2400" dirty="0"/>
              <a:t> </a:t>
            </a:r>
            <a:r>
              <a:rPr lang="en-US" sz="2400" dirty="0" err="1"/>
              <a:t>comerciales</a:t>
            </a:r>
            <a:r>
              <a:rPr lang="en-US" sz="2400" dirty="0"/>
              <a:t>: </a:t>
            </a:r>
            <a:r>
              <a:rPr lang="en-US" sz="2400" dirty="0" err="1"/>
              <a:t>Trizol</a:t>
            </a:r>
            <a:r>
              <a:rPr lang="en-US" sz="2400" dirty="0"/>
              <a:t> (</a:t>
            </a:r>
            <a:r>
              <a:rPr lang="en-US" sz="2400" dirty="0" err="1"/>
              <a:t>Invitrogen</a:t>
            </a:r>
            <a:r>
              <a:rPr lang="en-US" sz="2400" dirty="0"/>
              <a:t>), QIAGEN, etc.</a:t>
            </a:r>
          </a:p>
        </p:txBody>
      </p:sp>
    </p:spTree>
  </p:cSld>
  <p:clrMapOvr>
    <a:masterClrMapping/>
  </p:clrMapOvr>
  <p:transition>
    <p:wipe dir="r"/>
  </p:transition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9" name="Picture 7" descr="f5_2mp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205577" y="2057400"/>
            <a:ext cx="3938422" cy="3230563"/>
          </a:xfrm>
          <a:noFill/>
        </p:spPr>
      </p:pic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274638"/>
            <a:ext cx="749808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dirty="0" err="1"/>
              <a:t>Extracción</a:t>
            </a:r>
            <a:r>
              <a:rPr lang="en-US" sz="4000" dirty="0"/>
              <a:t> y </a:t>
            </a:r>
            <a:r>
              <a:rPr lang="en-US" sz="4000" dirty="0" err="1"/>
              <a:t>Purificación</a:t>
            </a:r>
            <a:r>
              <a:rPr lang="en-US" sz="4000" dirty="0"/>
              <a:t> de RNA total</a:t>
            </a:r>
            <a:br>
              <a:rPr lang="en-US" sz="4000" dirty="0"/>
            </a:br>
            <a:endParaRPr lang="en-US" sz="4000" dirty="0"/>
          </a:p>
        </p:txBody>
      </p:sp>
      <p:pic>
        <p:nvPicPr>
          <p:cNvPr id="5" name="Picture 6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 rot="5400000">
            <a:off x="1173162" y="1128216"/>
            <a:ext cx="3505200" cy="3749675"/>
          </a:xfrm>
          <a:noFill/>
          <a:ln/>
        </p:spPr>
      </p:pic>
      <p:sp>
        <p:nvSpPr>
          <p:cNvPr id="7" name="6 Rectángulo"/>
          <p:cNvSpPr/>
          <p:nvPr/>
        </p:nvSpPr>
        <p:spPr>
          <a:xfrm>
            <a:off x="152400" y="4267200"/>
            <a:ext cx="4114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1000" indent="-381000">
              <a:lnSpc>
                <a:spcPct val="80000"/>
              </a:lnSpc>
            </a:pPr>
            <a:r>
              <a:rPr lang="en-US" sz="1400" dirty="0">
                <a:latin typeface="Arial" pitchFamily="34" charset="0"/>
                <a:cs typeface="Arial" pitchFamily="34" charset="0"/>
              </a:rPr>
              <a:t>4. Se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separan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las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fases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orgánica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y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acuosa</a:t>
            </a:r>
            <a:endParaRPr lang="en-US" sz="1400" dirty="0">
              <a:latin typeface="Arial" pitchFamily="34" charset="0"/>
              <a:cs typeface="Arial" pitchFamily="34" charset="0"/>
            </a:endParaRPr>
          </a:p>
          <a:p>
            <a:pPr marL="360363" lvl="1" indent="-342900">
              <a:lnSpc>
                <a:spcPct val="80000"/>
              </a:lnSpc>
              <a:buFont typeface="Arial" pitchFamily="34" charset="0"/>
              <a:buChar char="•"/>
            </a:pPr>
            <a:r>
              <a:rPr lang="en-US" sz="1400" dirty="0" err="1">
                <a:latin typeface="Arial" pitchFamily="34" charset="0"/>
                <a:cs typeface="Arial" pitchFamily="34" charset="0"/>
              </a:rPr>
              <a:t>Solventes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orgánicos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abajo</a:t>
            </a:r>
            <a:endParaRPr lang="en-US" sz="1400" dirty="0">
              <a:latin typeface="Arial" pitchFamily="34" charset="0"/>
              <a:cs typeface="Arial" pitchFamily="34" charset="0"/>
            </a:endParaRPr>
          </a:p>
          <a:p>
            <a:pPr marL="360363" lvl="1" indent="-342900">
              <a:lnSpc>
                <a:spcPct val="80000"/>
              </a:lnSpc>
              <a:buFont typeface="Arial" pitchFamily="34" charset="0"/>
              <a:buChar char="•"/>
            </a:pPr>
            <a:r>
              <a:rPr lang="en-US" sz="1400" dirty="0" err="1">
                <a:latin typeface="Arial" pitchFamily="34" charset="0"/>
                <a:cs typeface="Arial" pitchFamily="34" charset="0"/>
              </a:rPr>
              <a:t>Fase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acuosa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arriba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(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contiene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RNA total )</a:t>
            </a:r>
          </a:p>
          <a:p>
            <a:pPr marL="360363" lvl="1" indent="-342900">
              <a:lnSpc>
                <a:spcPct val="80000"/>
              </a:lnSpc>
              <a:buFont typeface="Arial" pitchFamily="34" charset="0"/>
              <a:buChar char="•"/>
            </a:pPr>
            <a:r>
              <a:rPr lang="en-US" sz="1400" dirty="0" err="1">
                <a:latin typeface="Arial" pitchFamily="34" charset="0"/>
                <a:cs typeface="Arial" pitchFamily="34" charset="0"/>
              </a:rPr>
              <a:t>Restos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Celulares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y DNA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genómico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quedan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en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la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interfase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entre las dos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soluciones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2602788" y="1103293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Tx/>
              <a:buAutoNum type="arabicPeriod"/>
            </a:pPr>
            <a:r>
              <a:rPr lang="en-US" sz="1400" dirty="0" err="1">
                <a:latin typeface="Arial" pitchFamily="34" charset="0"/>
                <a:cs typeface="Arial" pitchFamily="34" charset="0"/>
              </a:rPr>
              <a:t>Lisar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/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homogeneizar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las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células</a:t>
            </a:r>
            <a:endParaRPr lang="en-US" sz="1400" dirty="0">
              <a:latin typeface="Arial" pitchFamily="34" charset="0"/>
              <a:cs typeface="Arial" pitchFamily="34" charset="0"/>
            </a:endParaRPr>
          </a:p>
          <a:p>
            <a:pPr>
              <a:buFontTx/>
              <a:buAutoNum type="arabicPeriod"/>
            </a:pPr>
            <a:r>
              <a:rPr lang="en-US" sz="1400" dirty="0" err="1">
                <a:latin typeface="Arial" pitchFamily="34" charset="0"/>
                <a:cs typeface="Arial" pitchFamily="34" charset="0"/>
              </a:rPr>
              <a:t>Agregar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Fenol:cloroformo:alcohol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isoamilico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a la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muestra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lisada</a:t>
            </a:r>
            <a:endParaRPr lang="en-US" sz="1400" dirty="0">
              <a:latin typeface="Arial" pitchFamily="34" charset="0"/>
              <a:cs typeface="Arial" pitchFamily="34" charset="0"/>
            </a:endParaRPr>
          </a:p>
          <a:p>
            <a:pPr>
              <a:buFontTx/>
              <a:buAutoNum type="arabicPeriod"/>
            </a:pPr>
            <a:r>
              <a:rPr lang="en-US" sz="1400" dirty="0" err="1">
                <a:latin typeface="Arial" pitchFamily="34" charset="0"/>
                <a:cs typeface="Arial" pitchFamily="34" charset="0"/>
              </a:rPr>
              <a:t>Centrifugar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9" name="8 Rectángulo"/>
          <p:cNvSpPr/>
          <p:nvPr/>
        </p:nvSpPr>
        <p:spPr>
          <a:xfrm>
            <a:off x="1928977" y="5666115"/>
            <a:ext cx="6553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5. </a:t>
            </a:r>
            <a:r>
              <a:rPr lang="en-US" sz="14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Pasar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la </a:t>
            </a:r>
            <a:r>
              <a:rPr lang="en-US" sz="14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solución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de RNA a un </a:t>
            </a:r>
            <a:r>
              <a:rPr lang="en-US" sz="14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tubo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limpio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4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precipitar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RNA y </a:t>
            </a:r>
            <a:r>
              <a:rPr lang="en-US" sz="14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lavar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con </a:t>
            </a:r>
            <a:r>
              <a:rPr lang="en-US" sz="14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etanol</a:t>
            </a:r>
            <a:endParaRPr lang="en-US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6. </a:t>
            </a:r>
            <a:r>
              <a:rPr lang="en-US" sz="14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Resuspender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en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agua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libre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de </a:t>
            </a:r>
            <a:r>
              <a:rPr lang="en-US" sz="14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nucleasas</a:t>
            </a:r>
            <a:endParaRPr lang="en-US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43000" y="76200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Cuanto</a:t>
            </a:r>
            <a:r>
              <a:rPr lang="en-US" dirty="0"/>
              <a:t> ADN </a:t>
            </a:r>
            <a:r>
              <a:rPr lang="en-US" dirty="0" err="1"/>
              <a:t>podemos</a:t>
            </a:r>
            <a:r>
              <a:rPr lang="en-US" dirty="0"/>
              <a:t> </a:t>
            </a:r>
            <a:r>
              <a:rPr lang="en-US" dirty="0" err="1"/>
              <a:t>recuperar</a:t>
            </a:r>
            <a:r>
              <a:rPr lang="en-US" dirty="0"/>
              <a:t>?</a:t>
            </a:r>
            <a:endParaRPr lang="es-AR" dirty="0"/>
          </a:p>
        </p:txBody>
      </p:sp>
      <p:sp>
        <p:nvSpPr>
          <p:cNvPr id="4" name="3 Rectángulo"/>
          <p:cNvSpPr/>
          <p:nvPr/>
        </p:nvSpPr>
        <p:spPr>
          <a:xfrm>
            <a:off x="1295400" y="1457981"/>
            <a:ext cx="7620000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0" lvl="0" indent="-283464" algn="just" fontAlgn="auto">
              <a:spcBef>
                <a:spcPts val="600"/>
              </a:spcBef>
              <a:spcAft>
                <a:spcPts val="0"/>
              </a:spcAft>
              <a:buClr>
                <a:prstClr val="black"/>
              </a:buClr>
              <a:buSzPct val="80000"/>
            </a:pPr>
            <a:r>
              <a:rPr lang="en-US" altLang="en-US" dirty="0" err="1">
                <a:solidFill>
                  <a:prstClr val="black"/>
                </a:solidFill>
                <a:latin typeface="+mn-lt"/>
                <a:ea typeface="+mn-ea"/>
              </a:rPr>
              <a:t>Dependerá</a:t>
            </a:r>
            <a:r>
              <a:rPr lang="en-US" altLang="en-US" dirty="0">
                <a:solidFill>
                  <a:prstClr val="black"/>
                </a:solidFill>
                <a:latin typeface="+mn-lt"/>
                <a:ea typeface="+mn-ea"/>
              </a:rPr>
              <a:t> de:</a:t>
            </a:r>
          </a:p>
          <a:p>
            <a:pPr marL="365760" lvl="0" indent="-283464" algn="just" fontAlgn="auto">
              <a:spcBef>
                <a:spcPts val="600"/>
              </a:spcBef>
              <a:spcAft>
                <a:spcPts val="0"/>
              </a:spcAft>
              <a:buClr>
                <a:prstClr val="black"/>
              </a:buClr>
              <a:buSzPct val="80000"/>
              <a:buFont typeface="Wingdings" pitchFamily="2" charset="2"/>
              <a:buChar char="§"/>
            </a:pPr>
            <a:r>
              <a:rPr lang="en-US" altLang="en-US" dirty="0" err="1">
                <a:solidFill>
                  <a:prstClr val="black"/>
                </a:solidFill>
                <a:latin typeface="+mn-lt"/>
                <a:ea typeface="+mn-ea"/>
              </a:rPr>
              <a:t>tipo</a:t>
            </a:r>
            <a:r>
              <a:rPr lang="en-US" altLang="en-US" dirty="0">
                <a:solidFill>
                  <a:prstClr val="black"/>
                </a:solidFill>
                <a:latin typeface="+mn-lt"/>
                <a:ea typeface="+mn-ea"/>
              </a:rPr>
              <a:t> de </a:t>
            </a:r>
            <a:r>
              <a:rPr lang="en-US" altLang="en-US" dirty="0" err="1">
                <a:solidFill>
                  <a:prstClr val="black"/>
                </a:solidFill>
                <a:latin typeface="+mn-lt"/>
                <a:ea typeface="+mn-ea"/>
              </a:rPr>
              <a:t>muestra</a:t>
            </a:r>
            <a:r>
              <a:rPr lang="en-US" altLang="en-US" dirty="0">
                <a:solidFill>
                  <a:prstClr val="black"/>
                </a:solidFill>
                <a:latin typeface="+mn-lt"/>
                <a:ea typeface="+mn-ea"/>
              </a:rPr>
              <a:t>/material </a:t>
            </a:r>
            <a:r>
              <a:rPr lang="en-US" altLang="en-US" dirty="0" err="1">
                <a:solidFill>
                  <a:prstClr val="black"/>
                </a:solidFill>
                <a:latin typeface="+mn-lt"/>
                <a:ea typeface="+mn-ea"/>
              </a:rPr>
              <a:t>biológico</a:t>
            </a:r>
            <a:r>
              <a:rPr lang="en-US" altLang="en-US" dirty="0">
                <a:solidFill>
                  <a:prstClr val="black"/>
                </a:solidFill>
                <a:latin typeface="+mn-lt"/>
                <a:ea typeface="+mn-ea"/>
              </a:rPr>
              <a:t> de </a:t>
            </a:r>
            <a:r>
              <a:rPr lang="en-US" altLang="en-US" dirty="0" err="1">
                <a:solidFill>
                  <a:prstClr val="black"/>
                </a:solidFill>
                <a:latin typeface="+mn-lt"/>
                <a:ea typeface="+mn-ea"/>
              </a:rPr>
              <a:t>partida</a:t>
            </a:r>
            <a:endParaRPr lang="en-US" altLang="en-US" dirty="0">
              <a:solidFill>
                <a:prstClr val="black"/>
              </a:solidFill>
              <a:latin typeface="+mn-lt"/>
              <a:ea typeface="+mn-ea"/>
            </a:endParaRPr>
          </a:p>
          <a:p>
            <a:pPr marL="365760" lvl="0" indent="-283464" algn="just" fontAlgn="auto">
              <a:spcBef>
                <a:spcPts val="600"/>
              </a:spcBef>
              <a:spcAft>
                <a:spcPts val="0"/>
              </a:spcAft>
              <a:buClr>
                <a:prstClr val="black"/>
              </a:buClr>
              <a:buSzPct val="80000"/>
              <a:buFont typeface="Wingdings" pitchFamily="2" charset="2"/>
              <a:buChar char="§"/>
            </a:pPr>
            <a:r>
              <a:rPr lang="en-US" altLang="en-US" dirty="0" err="1">
                <a:solidFill>
                  <a:prstClr val="black"/>
                </a:solidFill>
                <a:latin typeface="+mn-lt"/>
                <a:ea typeface="+mn-ea"/>
              </a:rPr>
              <a:t>cantidad</a:t>
            </a:r>
            <a:r>
              <a:rPr lang="en-US" altLang="en-US" dirty="0">
                <a:solidFill>
                  <a:prstClr val="black"/>
                </a:solidFill>
                <a:latin typeface="+mn-lt"/>
                <a:ea typeface="+mn-ea"/>
              </a:rPr>
              <a:t> de </a:t>
            </a:r>
            <a:r>
              <a:rPr lang="es-ES_tradnl" dirty="0">
                <a:latin typeface="+mn-lt"/>
              </a:rPr>
              <a:t>material de partida</a:t>
            </a:r>
          </a:p>
          <a:p>
            <a:pPr marL="822960" lvl="1" indent="-283464" algn="just" fontAlgn="auto">
              <a:spcBef>
                <a:spcPts val="600"/>
              </a:spcBef>
              <a:spcAft>
                <a:spcPts val="0"/>
              </a:spcAft>
              <a:buClr>
                <a:prstClr val="black"/>
              </a:buClr>
              <a:buSzPct val="80000"/>
              <a:buFont typeface="Wingdings" pitchFamily="2" charset="2"/>
              <a:buChar char="§"/>
            </a:pPr>
            <a:r>
              <a:rPr lang="es-ES_tradnl" dirty="0">
                <a:latin typeface="+mn-lt"/>
              </a:rPr>
              <a:t>Número de copias de las moléculas de AN</a:t>
            </a:r>
          </a:p>
          <a:p>
            <a:pPr marL="822960" lvl="1" indent="-283464" algn="just" fontAlgn="auto">
              <a:spcBef>
                <a:spcPts val="600"/>
              </a:spcBef>
              <a:spcAft>
                <a:spcPts val="0"/>
              </a:spcAft>
              <a:buClr>
                <a:prstClr val="black"/>
              </a:buClr>
              <a:buSzPct val="80000"/>
              <a:buFont typeface="Wingdings" pitchFamily="2" charset="2"/>
              <a:buChar char="§"/>
            </a:pPr>
            <a:r>
              <a:rPr lang="es-ES_tradnl" dirty="0">
                <a:latin typeface="+mn-lt"/>
              </a:rPr>
              <a:t>Cantidad de tejido </a:t>
            </a:r>
            <a:endParaRPr lang="en-US" altLang="en-US" dirty="0">
              <a:solidFill>
                <a:prstClr val="black"/>
              </a:solidFill>
              <a:latin typeface="+mn-lt"/>
              <a:ea typeface="+mn-ea"/>
            </a:endParaRPr>
          </a:p>
          <a:p>
            <a:pPr marL="365760" lvl="0" indent="-283464" algn="just" fontAlgn="auto">
              <a:spcBef>
                <a:spcPts val="600"/>
              </a:spcBef>
              <a:spcAft>
                <a:spcPts val="0"/>
              </a:spcAft>
              <a:buClr>
                <a:prstClr val="black"/>
              </a:buClr>
              <a:buSzPct val="80000"/>
              <a:buFont typeface="Wingdings" pitchFamily="2" charset="2"/>
              <a:buChar char="§"/>
            </a:pPr>
            <a:r>
              <a:rPr lang="es-AR" altLang="en-US" dirty="0">
                <a:solidFill>
                  <a:prstClr val="black"/>
                </a:solidFill>
                <a:latin typeface="+mn-lt"/>
                <a:ea typeface="+mn-ea"/>
              </a:rPr>
              <a:t>tipo de ADN (genómico, </a:t>
            </a:r>
            <a:r>
              <a:rPr lang="es-AR" altLang="en-US" dirty="0" err="1">
                <a:solidFill>
                  <a:prstClr val="black"/>
                </a:solidFill>
                <a:latin typeface="+mn-lt"/>
                <a:ea typeface="+mn-ea"/>
              </a:rPr>
              <a:t>plasmídico</a:t>
            </a:r>
            <a:r>
              <a:rPr lang="es-AR" altLang="en-US" dirty="0">
                <a:solidFill>
                  <a:prstClr val="black"/>
                </a:solidFill>
                <a:latin typeface="+mn-lt"/>
                <a:ea typeface="+mn-ea"/>
              </a:rPr>
              <a:t>, mitocondrial)</a:t>
            </a:r>
          </a:p>
          <a:p>
            <a:pPr marL="365760" indent="-283464" algn="just" fontAlgn="auto">
              <a:spcBef>
                <a:spcPts val="600"/>
              </a:spcBef>
              <a:spcAft>
                <a:spcPts val="0"/>
              </a:spcAft>
              <a:buClr>
                <a:prstClr val="black"/>
              </a:buClr>
              <a:buSzPct val="80000"/>
              <a:buFont typeface="Wingdings" pitchFamily="2" charset="2"/>
              <a:buChar char="§"/>
            </a:pPr>
            <a:r>
              <a:rPr lang="es-ES_tradnl" dirty="0">
                <a:latin typeface="+mn-lt"/>
              </a:rPr>
              <a:t>Condiciones en las que se encuentra el material de inicio (fresco, congelado, fijado)</a:t>
            </a:r>
          </a:p>
          <a:p>
            <a:pPr marL="365760" indent="-283464" algn="just" fontAlgn="auto">
              <a:spcBef>
                <a:spcPts val="600"/>
              </a:spcBef>
              <a:spcAft>
                <a:spcPts val="0"/>
              </a:spcAft>
              <a:buClr>
                <a:prstClr val="black"/>
              </a:buClr>
              <a:buSzPct val="80000"/>
              <a:buFont typeface="Wingdings" pitchFamily="2" charset="2"/>
              <a:buChar char="§"/>
            </a:pPr>
            <a:r>
              <a:rPr lang="es-ES_tradnl" dirty="0">
                <a:latin typeface="+mn-lt"/>
              </a:rPr>
              <a:t>Contaminantes e interferentes en el material biológico</a:t>
            </a:r>
          </a:p>
          <a:p>
            <a:pPr marL="365760" lvl="0" indent="-283464" algn="just" fontAlgn="auto">
              <a:spcBef>
                <a:spcPts val="600"/>
              </a:spcBef>
              <a:spcAft>
                <a:spcPts val="0"/>
              </a:spcAft>
              <a:buClr>
                <a:prstClr val="black"/>
              </a:buClr>
              <a:buSzPct val="80000"/>
              <a:buFont typeface="Wingdings" pitchFamily="2" charset="2"/>
              <a:buChar char="§"/>
            </a:pPr>
            <a:r>
              <a:rPr lang="es-AR" altLang="en-US" dirty="0">
                <a:solidFill>
                  <a:prstClr val="black"/>
                </a:solidFill>
                <a:latin typeface="+mn-lt"/>
                <a:ea typeface="+mn-ea"/>
              </a:rPr>
              <a:t>sistema de extracción y purificación usado</a:t>
            </a:r>
          </a:p>
          <a:p>
            <a:pPr marL="365760" lvl="0" indent="-283464" algn="just" fontAlgn="auto">
              <a:spcBef>
                <a:spcPts val="600"/>
              </a:spcBef>
              <a:spcAft>
                <a:spcPts val="0"/>
              </a:spcAft>
              <a:buClr>
                <a:prstClr val="black"/>
              </a:buClr>
              <a:buSzPct val="80000"/>
              <a:buFont typeface="Wingdings" pitchFamily="2" charset="2"/>
              <a:buChar char="§"/>
            </a:pPr>
            <a:endParaRPr lang="es-AR" altLang="en-US" dirty="0">
              <a:solidFill>
                <a:prstClr val="black"/>
              </a:solidFill>
              <a:latin typeface="+mn-lt"/>
              <a:ea typeface="+mn-ea"/>
            </a:endParaRPr>
          </a:p>
          <a:p>
            <a:pPr marL="365760" lvl="0" indent="-283464" algn="just" fontAlgn="auto">
              <a:spcBef>
                <a:spcPts val="600"/>
              </a:spcBef>
              <a:spcAft>
                <a:spcPts val="0"/>
              </a:spcAft>
              <a:buClr>
                <a:prstClr val="black"/>
              </a:buClr>
              <a:buSzPct val="80000"/>
              <a:buFont typeface="Wingdings" pitchFamily="2" charset="2"/>
              <a:buChar char="§"/>
            </a:pPr>
            <a:endParaRPr lang="en-US" altLang="en-US" dirty="0">
              <a:solidFill>
                <a:prstClr val="black"/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  <p:transition>
    <p:wipe dir="r"/>
  </p:transition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92" name="Rectangle 16"/>
          <p:cNvSpPr>
            <a:spLocks noGrp="1" noRot="1" noChangeArrowheads="1"/>
          </p:cNvSpPr>
          <p:nvPr>
            <p:ph type="title"/>
          </p:nvPr>
        </p:nvSpPr>
        <p:spPr>
          <a:xfrm>
            <a:off x="1295399" y="228600"/>
            <a:ext cx="7546975" cy="1143000"/>
          </a:xfrm>
        </p:spPr>
        <p:txBody>
          <a:bodyPr/>
          <a:lstStyle/>
          <a:p>
            <a:r>
              <a:rPr lang="en-US" dirty="0" err="1"/>
              <a:t>Purificación</a:t>
            </a:r>
            <a:r>
              <a:rPr lang="en-US" dirty="0"/>
              <a:t> de RNA </a:t>
            </a:r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dirty="0" err="1"/>
              <a:t>afinidad</a:t>
            </a:r>
            <a:endParaRPr lang="en-US" dirty="0"/>
          </a:p>
        </p:txBody>
      </p:sp>
      <p:pic>
        <p:nvPicPr>
          <p:cNvPr id="24595" name="Picture 19" descr="affinity purification of RNA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63554" y="2133600"/>
            <a:ext cx="2846388" cy="3181350"/>
          </a:xfrm>
          <a:noFill/>
          <a:ln/>
        </p:spPr>
      </p:pic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267200" y="1371601"/>
            <a:ext cx="4575174" cy="5105400"/>
          </a:xfrm>
        </p:spPr>
        <p:txBody>
          <a:bodyPr>
            <a:normAutofit fontScale="700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s-ES_tradnl" dirty="0"/>
              <a:t>Lisar las células y centrifugar para eliminar partículas grandes / residuos celulares </a:t>
            </a:r>
          </a:p>
          <a:p>
            <a:pPr marL="457200" indent="-457200">
              <a:buFont typeface="+mj-lt"/>
              <a:buAutoNum type="arabicPeriod"/>
            </a:pPr>
            <a:r>
              <a:rPr lang="es-ES_tradnl" dirty="0"/>
              <a:t>Aplicar lisado (que contiene ácidos nucleicos y contaminantes celulares) a la columna con membrana de vidrio </a:t>
            </a:r>
          </a:p>
          <a:p>
            <a:pPr marL="457200" indent="-457200">
              <a:buFont typeface="+mj-lt"/>
              <a:buAutoNum type="arabicPeriod"/>
            </a:pPr>
            <a:r>
              <a:rPr lang="es-ES_tradnl" dirty="0"/>
              <a:t>Lavar con alcohol para eliminar los contaminantes; los ácidos nucleicos se adhieren a la membrana de vidrio mientras que los contaminantes se lavan. </a:t>
            </a:r>
          </a:p>
          <a:p>
            <a:pPr marL="457200" indent="-457200">
              <a:buFont typeface="+mj-lt"/>
              <a:buAutoNum type="arabicPeriod"/>
            </a:pPr>
            <a:r>
              <a:rPr lang="es-ES_tradnl" dirty="0"/>
              <a:t>Tratar con la enzima </a:t>
            </a:r>
            <a:r>
              <a:rPr lang="es-ES_tradnl" dirty="0" err="1"/>
              <a:t>DNasa</a:t>
            </a:r>
            <a:r>
              <a:rPr lang="es-ES_tradnl" dirty="0"/>
              <a:t> para eliminar el ADN contaminante.</a:t>
            </a:r>
          </a:p>
          <a:p>
            <a:pPr marL="457200" indent="-457200">
              <a:buFont typeface="+mj-lt"/>
              <a:buAutoNum type="arabicPeriod"/>
            </a:pPr>
            <a:r>
              <a:rPr lang="es-ES_tradnl" dirty="0"/>
              <a:t>Aplicar agua a la columna; El ARN purificado se separa del vidrio y se recoge en un tubo nuevo .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err="1"/>
              <a:t>Purificación</a:t>
            </a:r>
            <a:r>
              <a:rPr lang="en-US" sz="4000" dirty="0"/>
              <a:t> de </a:t>
            </a:r>
            <a:r>
              <a:rPr lang="en-US" sz="4000" dirty="0" err="1"/>
              <a:t>poli</a:t>
            </a:r>
            <a:r>
              <a:rPr lang="en-US" sz="4000" dirty="0"/>
              <a:t>-A mRNA</a:t>
            </a:r>
          </a:p>
        </p:txBody>
      </p:sp>
      <p:sp>
        <p:nvSpPr>
          <p:cNvPr id="35843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Solo el 2.5-5% </a:t>
            </a:r>
          </a:p>
          <a:p>
            <a:r>
              <a:rPr lang="en-US" dirty="0"/>
              <a:t>mRNA </a:t>
            </a:r>
            <a:r>
              <a:rPr lang="en-US" dirty="0" err="1"/>
              <a:t>tienen</a:t>
            </a:r>
            <a:r>
              <a:rPr lang="en-US" dirty="0"/>
              <a:t> colas de </a:t>
            </a:r>
            <a:r>
              <a:rPr lang="en-US" dirty="0" err="1"/>
              <a:t>poli</a:t>
            </a:r>
            <a:r>
              <a:rPr lang="en-US" dirty="0"/>
              <a:t>-A </a:t>
            </a:r>
            <a:r>
              <a:rPr lang="en-US" dirty="0" err="1"/>
              <a:t>en</a:t>
            </a:r>
            <a:r>
              <a:rPr lang="en-US" dirty="0"/>
              <a:t> el </a:t>
            </a:r>
            <a:r>
              <a:rPr lang="en-US" dirty="0" err="1"/>
              <a:t>extremo</a:t>
            </a:r>
            <a:r>
              <a:rPr lang="en-US" dirty="0"/>
              <a:t> 3’ </a:t>
            </a:r>
          </a:p>
          <a:p>
            <a:r>
              <a:rPr lang="en-US" dirty="0" err="1"/>
              <a:t>Sondas</a:t>
            </a:r>
            <a:r>
              <a:rPr lang="en-US" dirty="0"/>
              <a:t> con Oligo(</a:t>
            </a:r>
            <a:r>
              <a:rPr lang="en-US" dirty="0" err="1"/>
              <a:t>dT</a:t>
            </a:r>
            <a:r>
              <a:rPr lang="en-US" dirty="0"/>
              <a:t>) </a:t>
            </a:r>
            <a:r>
              <a:rPr lang="en-US" dirty="0" err="1"/>
              <a:t>pueden</a:t>
            </a:r>
            <a:r>
              <a:rPr lang="en-US" dirty="0"/>
              <a:t> </a:t>
            </a:r>
            <a:r>
              <a:rPr lang="en-US" dirty="0" err="1"/>
              <a:t>usarase</a:t>
            </a:r>
            <a:r>
              <a:rPr lang="en-US" dirty="0"/>
              <a:t> para </a:t>
            </a:r>
            <a:r>
              <a:rPr lang="en-US" dirty="0" err="1"/>
              <a:t>purificar</a:t>
            </a:r>
            <a:r>
              <a:rPr lang="en-US" dirty="0"/>
              <a:t> mRNA de </a:t>
            </a:r>
            <a:r>
              <a:rPr lang="en-US" dirty="0" err="1"/>
              <a:t>otros</a:t>
            </a:r>
            <a:r>
              <a:rPr lang="en-US" dirty="0"/>
              <a:t> RNAs</a:t>
            </a:r>
          </a:p>
          <a:p>
            <a:r>
              <a:rPr lang="en-US" dirty="0"/>
              <a:t>mRNA se </a:t>
            </a:r>
            <a:r>
              <a:rPr lang="en-US" dirty="0" err="1"/>
              <a:t>eluye</a:t>
            </a:r>
            <a:r>
              <a:rPr lang="en-US" dirty="0"/>
              <a:t> de </a:t>
            </a:r>
            <a:r>
              <a:rPr lang="en-US" dirty="0" err="1"/>
              <a:t>matricz</a:t>
            </a:r>
            <a:r>
              <a:rPr lang="en-US" dirty="0"/>
              <a:t> de oligo(</a:t>
            </a:r>
            <a:r>
              <a:rPr lang="en-US" dirty="0" err="1"/>
              <a:t>dT</a:t>
            </a:r>
            <a:r>
              <a:rPr lang="en-US" dirty="0"/>
              <a:t>) </a:t>
            </a:r>
            <a:r>
              <a:rPr lang="en-US" dirty="0" err="1"/>
              <a:t>usando</a:t>
            </a:r>
            <a:r>
              <a:rPr lang="en-US" dirty="0"/>
              <a:t> H2O o buffer con </a:t>
            </a:r>
            <a:r>
              <a:rPr lang="en-US" dirty="0" err="1"/>
              <a:t>baja</a:t>
            </a:r>
            <a:r>
              <a:rPr lang="en-US" dirty="0"/>
              <a:t> </a:t>
            </a:r>
            <a:r>
              <a:rPr lang="en-US" dirty="0" err="1"/>
              <a:t>sal</a:t>
            </a:r>
            <a:r>
              <a:rPr lang="en-US" dirty="0"/>
              <a:t> </a:t>
            </a:r>
          </a:p>
        </p:txBody>
      </p:sp>
    </p:spTree>
  </p:cSld>
  <p:clrMapOvr>
    <a:masterClrMapping/>
  </p:clrMapOvr>
  <p:transition>
    <p:wipe dir="r"/>
  </p:transition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457200"/>
            <a:ext cx="7772400" cy="571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066800"/>
            <a:ext cx="7361894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481805"/>
            <a:ext cx="7543800" cy="6207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8282346"/>
      </p:ext>
    </p:extLst>
  </p:cSld>
  <p:clrMapOvr>
    <a:masterClrMapping/>
  </p:clrMapOvr>
  <p:transition>
    <p:wipe dir="r"/>
  </p:transition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1239872"/>
      </p:ext>
    </p:extLst>
  </p:cSld>
  <p:clrMapOvr>
    <a:masterClrMapping/>
  </p:clrMapOvr>
  <p:transition>
    <p:wipe dir="r"/>
  </p:transition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51204" y="0"/>
            <a:ext cx="7498080" cy="1143000"/>
          </a:xfrm>
        </p:spPr>
        <p:txBody>
          <a:bodyPr>
            <a:normAutofit/>
          </a:bodyPr>
          <a:lstStyle/>
          <a:p>
            <a:r>
              <a:rPr lang="es-ES_tradnl" dirty="0"/>
              <a:t>Purificación de ADN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66800" y="990600"/>
            <a:ext cx="7866888" cy="5105400"/>
          </a:xfrm>
        </p:spPr>
        <p:txBody>
          <a:bodyPr>
            <a:normAutofit fontScale="55000" lnSpcReduction="20000"/>
          </a:bodyPr>
          <a:lstStyle/>
          <a:p>
            <a:r>
              <a:rPr lang="es-ES_tradnl" dirty="0"/>
              <a:t>LISIS de MUESTRAS DE CELULAS O TEJIDOS</a:t>
            </a:r>
          </a:p>
          <a:p>
            <a:pPr lvl="1"/>
            <a:r>
              <a:rPr lang="es-ES_tradnl" dirty="0"/>
              <a:t>interrupción mecánica, </a:t>
            </a:r>
          </a:p>
          <a:p>
            <a:pPr lvl="1"/>
            <a:r>
              <a:rPr lang="es-ES_tradnl" dirty="0"/>
              <a:t>tratamiento químico o digestión enzimática</a:t>
            </a:r>
          </a:p>
          <a:p>
            <a:pPr lvl="1"/>
            <a:r>
              <a:rPr lang="es-ES_tradnl" dirty="0"/>
              <a:t>Separar contaminantes </a:t>
            </a:r>
          </a:p>
          <a:p>
            <a:pPr lvl="1"/>
            <a:r>
              <a:rPr lang="es-ES_tradnl" dirty="0"/>
              <a:t>Precipitar el ADN en una solución tampón adecuada. </a:t>
            </a:r>
          </a:p>
          <a:p>
            <a:r>
              <a:rPr lang="es-ES_tradnl" dirty="0"/>
              <a:t>Existen varias técnicas utilizadas para purificar muestras de ADN genómico y plásmido. </a:t>
            </a:r>
          </a:p>
          <a:p>
            <a:pPr lvl="1"/>
            <a:r>
              <a:rPr lang="es-ES_tradnl" dirty="0"/>
              <a:t>Extracción usando un </a:t>
            </a:r>
            <a:r>
              <a:rPr lang="es-ES_tradnl" dirty="0" err="1"/>
              <a:t>cosmótropo</a:t>
            </a:r>
            <a:r>
              <a:rPr lang="es-ES_tradnl" dirty="0"/>
              <a:t> apropiado como el acetato de potasio </a:t>
            </a:r>
          </a:p>
          <a:p>
            <a:pPr lvl="1"/>
            <a:r>
              <a:rPr lang="es-ES_tradnl" dirty="0"/>
              <a:t>Extracción con disolventes orgánicos y </a:t>
            </a:r>
            <a:r>
              <a:rPr lang="es-ES_tradnl" dirty="0" err="1"/>
              <a:t>caótropos</a:t>
            </a:r>
            <a:r>
              <a:rPr lang="es-ES_tradnl" dirty="0"/>
              <a:t> (sales de </a:t>
            </a:r>
            <a:r>
              <a:rPr lang="es-ES_tradnl" dirty="0" err="1"/>
              <a:t>guanidio</a:t>
            </a:r>
            <a:r>
              <a:rPr lang="es-ES_tradnl" dirty="0"/>
              <a:t>). </a:t>
            </a:r>
          </a:p>
          <a:p>
            <a:pPr lvl="1"/>
            <a:r>
              <a:rPr lang="es-ES_tradnl" dirty="0"/>
              <a:t>Leche de vidrio / estrategias basadas en resina de sílice. </a:t>
            </a:r>
          </a:p>
          <a:p>
            <a:pPr lvl="1"/>
            <a:r>
              <a:rPr lang="es-ES_tradnl" dirty="0"/>
              <a:t>Estrategias de intercambio </a:t>
            </a:r>
            <a:r>
              <a:rPr lang="es-ES_tradnl" dirty="0" err="1"/>
              <a:t>aniónico</a:t>
            </a:r>
            <a:r>
              <a:rPr lang="es-ES_tradnl" dirty="0"/>
              <a:t>. Estrategias basadas en </a:t>
            </a:r>
            <a:r>
              <a:rPr lang="es-ES_tradnl" dirty="0" err="1"/>
              <a:t>hidroxiapatita</a:t>
            </a:r>
            <a:r>
              <a:rPr lang="es-ES_tradnl" dirty="0"/>
              <a:t> </a:t>
            </a:r>
          </a:p>
          <a:p>
            <a:pPr lvl="1"/>
            <a:r>
              <a:rPr lang="es-ES_tradnl" dirty="0"/>
              <a:t>Purificación de cloruro de cesio (</a:t>
            </a:r>
            <a:r>
              <a:rPr lang="es-ES_tradnl" dirty="0" err="1"/>
              <a:t>CsCl</a:t>
            </a:r>
            <a:r>
              <a:rPr lang="es-ES_tradnl" dirty="0"/>
              <a:t>) </a:t>
            </a:r>
          </a:p>
          <a:p>
            <a:pPr lvl="1"/>
            <a:r>
              <a:rPr lang="es-ES_tradnl" dirty="0"/>
              <a:t>Técnicas de afinidad que utilizan resinas de afinidad de triple hélice y / o resina de sílice modificada químicamente </a:t>
            </a:r>
          </a:p>
          <a:p>
            <a:pPr lvl="0">
              <a:buClr>
                <a:srgbClr val="3891A7"/>
              </a:buClr>
            </a:pPr>
            <a:r>
              <a:rPr lang="es-ES_tradnl" dirty="0"/>
              <a:t>Criterios para determinar el método de purificación más adecuado para su muestra</a:t>
            </a:r>
          </a:p>
          <a:p>
            <a:pPr lvl="1">
              <a:buClr>
                <a:srgbClr val="3891A7"/>
              </a:buClr>
            </a:pPr>
            <a:r>
              <a:rPr lang="es-ES_tradnl" sz="2500" dirty="0"/>
              <a:t>Ácido nucleico diana </a:t>
            </a:r>
          </a:p>
          <a:p>
            <a:pPr lvl="1">
              <a:buClr>
                <a:srgbClr val="3891A7"/>
              </a:buClr>
            </a:pPr>
            <a:r>
              <a:rPr lang="es-ES_tradnl" sz="2500" dirty="0"/>
              <a:t>Fuente de origen y material de partida. </a:t>
            </a:r>
          </a:p>
          <a:p>
            <a:pPr lvl="1">
              <a:buClr>
                <a:srgbClr val="3891A7"/>
              </a:buClr>
            </a:pPr>
            <a:r>
              <a:rPr lang="es-ES_tradnl" sz="2500" dirty="0"/>
              <a:t>Resultados deseados </a:t>
            </a:r>
          </a:p>
          <a:p>
            <a:pPr lvl="1">
              <a:buClr>
                <a:srgbClr val="3891A7"/>
              </a:buClr>
            </a:pPr>
            <a:r>
              <a:rPr lang="es-ES_tradnl" sz="2500" dirty="0" err="1"/>
              <a:t>Aplicacion</a:t>
            </a:r>
            <a:r>
              <a:rPr lang="es-ES_tradnl" sz="2500" dirty="0"/>
              <a:t> </a:t>
            </a:r>
            <a:r>
              <a:rPr lang="es-ES_tradnl" sz="2500" dirty="0" err="1"/>
              <a:t>downstream</a:t>
            </a:r>
            <a:r>
              <a:rPr lang="es-ES_tradnl" sz="2500" dirty="0"/>
              <a:t> </a:t>
            </a:r>
          </a:p>
        </p:txBody>
      </p:sp>
      <p:sp>
        <p:nvSpPr>
          <p:cNvPr id="4" name="Rectángulo 3"/>
          <p:cNvSpPr/>
          <p:nvPr/>
        </p:nvSpPr>
        <p:spPr>
          <a:xfrm>
            <a:off x="748284" y="6096000"/>
            <a:ext cx="818540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Clr>
                <a:srgbClr val="3891A7"/>
              </a:buClr>
            </a:pPr>
            <a:r>
              <a:rPr lang="es-ES_tradnl" sz="1400" dirty="0"/>
              <a:t>Para hacer que el proceso consumiera menos tiempo, las compañías bioquímicas desarrollaron kits de aislamiento genómico que se adaptarían a una amplia gama de aplicaciones. También hay una serie de productos disponibles para el aislamiento, transformación y detección de plásmidos de alto rendimiento.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110622002"/>
      </p:ext>
    </p:extLst>
  </p:cSld>
  <p:clrMapOvr>
    <a:masterClrMapping/>
  </p:clrMapOvr>
  <p:transition>
    <p:wipe dir="r"/>
  </p:transition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66800" y="152400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es-AR" dirty="0"/>
              <a:t>RFLP(</a:t>
            </a:r>
            <a:r>
              <a:rPr lang="es-ES" dirty="0"/>
              <a:t>Polimorfismos de longitud de fragmentos de restricción)</a:t>
            </a:r>
            <a:endParaRPr lang="es-AR" dirty="0"/>
          </a:p>
        </p:txBody>
      </p:sp>
      <p:sp>
        <p:nvSpPr>
          <p:cNvPr id="6" name="5 Rectángulo"/>
          <p:cNvSpPr/>
          <p:nvPr/>
        </p:nvSpPr>
        <p:spPr>
          <a:xfrm>
            <a:off x="1219200" y="1592547"/>
            <a:ext cx="7620000" cy="4960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8288" algn="just">
              <a:lnSpc>
                <a:spcPts val="3200"/>
              </a:lnSpc>
              <a:buClr>
                <a:schemeClr val="tx2">
                  <a:lumMod val="60000"/>
                  <a:lumOff val="40000"/>
                </a:schemeClr>
              </a:buClr>
              <a:buSzPct val="115000"/>
              <a:buFont typeface="Arial" pitchFamily="34" charset="0"/>
              <a:buChar char="•"/>
            </a:pPr>
            <a:r>
              <a:rPr lang="es-AR" sz="1600" dirty="0">
                <a:latin typeface="Segoe UI" pitchFamily="34" charset="0"/>
                <a:ea typeface="Segoe UI" pitchFamily="34" charset="0"/>
                <a:cs typeface="Segoe UI" pitchFamily="34" charset="0"/>
              </a:rPr>
              <a:t>Las </a:t>
            </a:r>
            <a:r>
              <a:rPr lang="es-AR" sz="1600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secuencias de restricción </a:t>
            </a:r>
            <a:r>
              <a:rPr lang="es-AR" sz="1600" dirty="0">
                <a:latin typeface="Segoe UI" pitchFamily="34" charset="0"/>
                <a:ea typeface="Segoe UI" pitchFamily="34" charset="0"/>
                <a:cs typeface="Segoe UI" pitchFamily="34" charset="0"/>
              </a:rPr>
              <a:t>presentan usualmente patrones de </a:t>
            </a:r>
            <a:r>
              <a:rPr lang="es-AR" sz="1600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distancia, longitud y disposición diferentes </a:t>
            </a:r>
            <a:r>
              <a:rPr lang="es-AR" sz="1600" dirty="0">
                <a:latin typeface="Segoe UI" pitchFamily="34" charset="0"/>
                <a:ea typeface="Segoe UI" pitchFamily="34" charset="0"/>
                <a:cs typeface="Segoe UI" pitchFamily="34" charset="0"/>
              </a:rPr>
              <a:t>en el ADN </a:t>
            </a:r>
            <a:r>
              <a:rPr lang="es-AR" sz="1600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de diferentes individuos </a:t>
            </a:r>
            <a:r>
              <a:rPr lang="es-AR" sz="1600" dirty="0">
                <a:latin typeface="Segoe UI" pitchFamily="34" charset="0"/>
                <a:ea typeface="Segoe UI" pitchFamily="34" charset="0"/>
                <a:cs typeface="Segoe UI" pitchFamily="34" charset="0"/>
              </a:rPr>
              <a:t>de una población, por lo que se dice que la población es </a:t>
            </a:r>
            <a:r>
              <a:rPr lang="es-AR" sz="1600" b="1" u="sng" dirty="0">
                <a:latin typeface="Segoe UI" pitchFamily="34" charset="0"/>
                <a:ea typeface="Segoe UI" pitchFamily="34" charset="0"/>
                <a:cs typeface="Segoe UI" pitchFamily="34" charset="0"/>
                <a:hlinkClick r:id="rId2" tooltip="Polimórfica (aún no redactado)"/>
              </a:rPr>
              <a:t>polimórfica</a:t>
            </a:r>
            <a:r>
              <a:rPr lang="es-AR" sz="1600" dirty="0">
                <a:latin typeface="Segoe UI" pitchFamily="34" charset="0"/>
                <a:ea typeface="Segoe UI" pitchFamily="34" charset="0"/>
                <a:cs typeface="Segoe UI" pitchFamily="34" charset="0"/>
              </a:rPr>
              <a:t> para estos fragmentos de restricción. </a:t>
            </a:r>
          </a:p>
          <a:p>
            <a:pPr indent="268288" algn="just">
              <a:lnSpc>
                <a:spcPts val="3200"/>
              </a:lnSpc>
              <a:buClr>
                <a:schemeClr val="tx2">
                  <a:lumMod val="60000"/>
                  <a:lumOff val="40000"/>
                </a:schemeClr>
              </a:buClr>
              <a:buSzPct val="115000"/>
              <a:buFont typeface="Arial" pitchFamily="34" charset="0"/>
              <a:buChar char="•"/>
            </a:pPr>
            <a:r>
              <a:rPr lang="es-AR" sz="1600" dirty="0">
                <a:latin typeface="Segoe UI" pitchFamily="34" charset="0"/>
                <a:ea typeface="Segoe UI" pitchFamily="34" charset="0"/>
                <a:cs typeface="Segoe UI" pitchFamily="34" charset="0"/>
              </a:rPr>
              <a:t>Los </a:t>
            </a:r>
            <a:r>
              <a:rPr lang="es-AR" sz="1600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RFLP son marcadores genéticos </a:t>
            </a:r>
            <a:r>
              <a:rPr lang="es-AR" sz="1600" dirty="0">
                <a:latin typeface="Segoe UI" pitchFamily="34" charset="0"/>
                <a:ea typeface="Segoe UI" pitchFamily="34" charset="0"/>
                <a:cs typeface="Segoe UI" pitchFamily="34" charset="0"/>
              </a:rPr>
              <a:t>del ADN y se pueden encontrar en regiones que codifican proteínas o exones, en los </a:t>
            </a:r>
            <a:r>
              <a:rPr lang="es-AR" sz="16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intrones</a:t>
            </a:r>
            <a:r>
              <a:rPr lang="es-AR" sz="16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o en el ADN que separa un gen de otro. Lo único que se necesita para que puedan ser marcadores genéticos es que sean </a:t>
            </a:r>
            <a:r>
              <a:rPr lang="es-AR" sz="1600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polimórficos</a:t>
            </a:r>
            <a:r>
              <a:rPr lang="es-AR" sz="16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teniendo </a:t>
            </a:r>
            <a:r>
              <a:rPr lang="es-AR" sz="1600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más de un alelo. </a:t>
            </a:r>
          </a:p>
          <a:p>
            <a:pPr indent="268288" algn="just">
              <a:lnSpc>
                <a:spcPts val="3200"/>
              </a:lnSpc>
              <a:buClr>
                <a:schemeClr val="tx2">
                  <a:lumMod val="60000"/>
                  <a:lumOff val="40000"/>
                </a:schemeClr>
              </a:buClr>
              <a:buSzPct val="115000"/>
              <a:buFont typeface="Arial" pitchFamily="34" charset="0"/>
              <a:buChar char="•"/>
            </a:pPr>
            <a:r>
              <a:rPr lang="es-AR" sz="1600" dirty="0">
                <a:latin typeface="Segoe UI" pitchFamily="34" charset="0"/>
                <a:ea typeface="Segoe UI" pitchFamily="34" charset="0"/>
                <a:cs typeface="Segoe UI" pitchFamily="34" charset="0"/>
              </a:rPr>
              <a:t>La técnica RFLP se usa como marcador para identificar grupos particulares de personas con </a:t>
            </a:r>
            <a:r>
              <a:rPr lang="es-AR" sz="1600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riesgo a contraer ciertas enfermedades genéticas</a:t>
            </a:r>
            <a:r>
              <a:rPr lang="es-AR" sz="1600" dirty="0">
                <a:latin typeface="Segoe UI" pitchFamily="34" charset="0"/>
                <a:ea typeface="Segoe UI" pitchFamily="34" charset="0"/>
                <a:cs typeface="Segoe UI" pitchFamily="34" charset="0"/>
              </a:rPr>
              <a:t>, en </a:t>
            </a:r>
            <a:r>
              <a:rPr lang="es-AR" sz="1600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ciencia forense</a:t>
            </a:r>
            <a:r>
              <a:rPr lang="es-AR" sz="1600" dirty="0">
                <a:latin typeface="Segoe UI" pitchFamily="34" charset="0"/>
                <a:ea typeface="Segoe UI" pitchFamily="34" charset="0"/>
                <a:cs typeface="Segoe UI" pitchFamily="34" charset="0"/>
              </a:rPr>
              <a:t>, en pruebas de </a:t>
            </a:r>
            <a:r>
              <a:rPr lang="es-AR" sz="1600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paternidad</a:t>
            </a:r>
            <a:r>
              <a:rPr lang="es-AR" sz="16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y en otros campos, ya que puede mostrar la relación genética entre individuos.</a:t>
            </a:r>
          </a:p>
        </p:txBody>
      </p:sp>
    </p:spTree>
  </p:cSld>
  <p:clrMapOvr>
    <a:masterClrMapping/>
  </p:clrMapOvr>
  <p:transition>
    <p:wipe dir="r"/>
  </p:transition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66800" y="152400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es-AR" dirty="0"/>
              <a:t>RFLP(</a:t>
            </a:r>
            <a:r>
              <a:rPr lang="es-ES" dirty="0"/>
              <a:t>Polimorfismos de longitud de fragmentos de restricción)</a:t>
            </a:r>
            <a:endParaRPr lang="es-AR" dirty="0"/>
          </a:p>
        </p:txBody>
      </p:sp>
      <p:pic>
        <p:nvPicPr>
          <p:cNvPr id="65538" name="Picture 2" descr="http://i233.photobucket.com/albums/ee265/omfgjeffreyxx/rflp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1610976"/>
            <a:ext cx="4869944" cy="4783859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43000" y="76200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Cuanto</a:t>
            </a:r>
            <a:r>
              <a:rPr lang="en-US" dirty="0"/>
              <a:t> ADN </a:t>
            </a:r>
            <a:r>
              <a:rPr lang="en-US" dirty="0" err="1"/>
              <a:t>podemos</a:t>
            </a:r>
            <a:r>
              <a:rPr lang="en-US" dirty="0"/>
              <a:t> </a:t>
            </a:r>
            <a:r>
              <a:rPr lang="en-US" dirty="0" err="1"/>
              <a:t>recuperar</a:t>
            </a:r>
            <a:r>
              <a:rPr lang="en-US" dirty="0"/>
              <a:t>?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219200" y="1295400"/>
            <a:ext cx="7714488" cy="1524000"/>
          </a:xfrm>
        </p:spPr>
        <p:txBody>
          <a:bodyPr>
            <a:noAutofit/>
          </a:bodyPr>
          <a:lstStyle/>
          <a:p>
            <a:r>
              <a:rPr lang="en-US" sz="2000" dirty="0" err="1"/>
              <a:t>Una</a:t>
            </a:r>
            <a:r>
              <a:rPr lang="en-US" sz="2000" dirty="0"/>
              <a:t> </a:t>
            </a:r>
            <a:r>
              <a:rPr lang="en-US" sz="2000" dirty="0" err="1"/>
              <a:t>célula</a:t>
            </a:r>
            <a:r>
              <a:rPr lang="en-US" sz="2000" dirty="0"/>
              <a:t> </a:t>
            </a:r>
            <a:r>
              <a:rPr lang="en-US" sz="2000" dirty="0" err="1"/>
              <a:t>diploide</a:t>
            </a:r>
            <a:r>
              <a:rPr lang="en-US" sz="2000" dirty="0"/>
              <a:t> </a:t>
            </a:r>
            <a:r>
              <a:rPr lang="en-US" sz="2000" dirty="0" err="1"/>
              <a:t>contiene</a:t>
            </a:r>
            <a:r>
              <a:rPr lang="en-US" sz="2000" dirty="0"/>
              <a:t> </a:t>
            </a:r>
            <a:r>
              <a:rPr lang="en-US" sz="2000" dirty="0" err="1"/>
              <a:t>aprox</a:t>
            </a:r>
            <a:r>
              <a:rPr lang="en-US" sz="2000" dirty="0"/>
              <a:t> 6 pg de ADN</a:t>
            </a:r>
          </a:p>
          <a:p>
            <a:r>
              <a:rPr lang="en-US" sz="2000" dirty="0"/>
              <a:t>Un </a:t>
            </a:r>
            <a:r>
              <a:rPr lang="en-US" sz="2000" dirty="0" err="1"/>
              <a:t>espermatozoide</a:t>
            </a:r>
            <a:r>
              <a:rPr lang="en-US" sz="2000" dirty="0"/>
              <a:t> </a:t>
            </a:r>
            <a:r>
              <a:rPr lang="en-US" sz="2000" dirty="0" err="1"/>
              <a:t>contine</a:t>
            </a:r>
            <a:r>
              <a:rPr lang="en-US" sz="2000" dirty="0"/>
              <a:t> </a:t>
            </a:r>
            <a:r>
              <a:rPr lang="en-US" sz="2000" dirty="0" err="1"/>
              <a:t>aprox</a:t>
            </a:r>
            <a:r>
              <a:rPr lang="en-US" sz="2000" dirty="0"/>
              <a:t> 3 pg de ADN</a:t>
            </a:r>
          </a:p>
          <a:p>
            <a:r>
              <a:rPr lang="en-US" sz="2000" dirty="0"/>
              <a:t>En un </a:t>
            </a:r>
            <a:r>
              <a:rPr lang="en-US" sz="2000" dirty="0" err="1"/>
              <a:t>adulto</a:t>
            </a:r>
            <a:r>
              <a:rPr lang="en-US" sz="2000" dirty="0"/>
              <a:t> hay, en </a:t>
            </a:r>
            <a:r>
              <a:rPr lang="en-US" sz="2000" dirty="0" err="1"/>
              <a:t>promedio</a:t>
            </a:r>
            <a:r>
              <a:rPr lang="en-US" sz="2000" dirty="0"/>
              <a:t>, 5 - 10 x 10</a:t>
            </a:r>
            <a:r>
              <a:rPr lang="en-US" sz="2000" baseline="30000" dirty="0"/>
              <a:t>6</a:t>
            </a:r>
            <a:r>
              <a:rPr lang="en-US" sz="2000" dirty="0"/>
              <a:t> </a:t>
            </a:r>
            <a:r>
              <a:rPr lang="en-US" sz="2000" dirty="0" err="1"/>
              <a:t>celulas</a:t>
            </a:r>
            <a:r>
              <a:rPr lang="en-US" sz="2000" dirty="0"/>
              <a:t> </a:t>
            </a:r>
            <a:r>
              <a:rPr lang="en-US" sz="2000" dirty="0" err="1"/>
              <a:t>por</a:t>
            </a:r>
            <a:r>
              <a:rPr lang="en-US" sz="2000" dirty="0"/>
              <a:t> ml de </a:t>
            </a:r>
            <a:r>
              <a:rPr lang="en-US" sz="2000" dirty="0" err="1"/>
              <a:t>sangre</a:t>
            </a:r>
            <a:r>
              <a:rPr lang="en-US" sz="2000" dirty="0"/>
              <a:t> </a:t>
            </a:r>
            <a:r>
              <a:rPr lang="en-US" sz="2000" dirty="0">
                <a:latin typeface="Arial"/>
                <a:cs typeface="Arial"/>
              </a:rPr>
              <a:t>→ </a:t>
            </a:r>
            <a:r>
              <a:rPr lang="en-US" sz="2000" dirty="0"/>
              <a:t>30 - 60 </a:t>
            </a:r>
            <a:r>
              <a:rPr lang="en-US" sz="2000" dirty="0" err="1"/>
              <a:t>ng</a:t>
            </a:r>
            <a:r>
              <a:rPr lang="en-US" sz="2000" dirty="0"/>
              <a:t>/</a:t>
            </a:r>
            <a:r>
              <a:rPr lang="en-US" sz="2000" dirty="0" err="1"/>
              <a:t>ul</a:t>
            </a:r>
            <a:r>
              <a:rPr lang="en-US" sz="2000" dirty="0"/>
              <a:t> de </a:t>
            </a:r>
            <a:r>
              <a:rPr lang="en-US" sz="2000" dirty="0" err="1"/>
              <a:t>sangre</a:t>
            </a:r>
            <a:r>
              <a:rPr lang="en-US" sz="2000" dirty="0"/>
              <a:t>.</a:t>
            </a:r>
          </a:p>
          <a:p>
            <a:endParaRPr lang="en-US" sz="2400" dirty="0"/>
          </a:p>
        </p:txBody>
      </p:sp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2667000" y="3657600"/>
          <a:ext cx="4112258" cy="2773680"/>
        </p:xfrm>
        <a:graphic>
          <a:graphicData uri="http://schemas.openxmlformats.org/drawingml/2006/table">
            <a:tbl>
              <a:tblPr/>
              <a:tblGrid>
                <a:gridCol w="12218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32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71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en-US" b="1" dirty="0"/>
                        <a:t>Material</a:t>
                      </a:r>
                      <a:endParaRPr lang="en-US" dirty="0"/>
                    </a:p>
                  </a:txBody>
                  <a:tcPr marL="60960" marR="60960" marT="60960" marB="60960">
                    <a:lnL w="762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b="1" dirty="0"/>
                        <a:t>Amount</a:t>
                      </a:r>
                      <a:endParaRPr lang="en-US" dirty="0"/>
                    </a:p>
                  </a:txBody>
                  <a:tcPr marL="60960" marR="60960" marT="60960" marB="60960">
                    <a:lnL w="762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b="1"/>
                        <a:t>DNA Yield</a:t>
                      </a:r>
                      <a:endParaRPr lang="en-US"/>
                    </a:p>
                  </a:txBody>
                  <a:tcPr marL="60960" marR="60960" marT="60960" marB="60960">
                    <a:lnL w="762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en-US" i="1"/>
                        <a:t>E. coli</a:t>
                      </a:r>
                      <a:r>
                        <a:rPr lang="en-US"/>
                        <a:t> cells</a:t>
                      </a:r>
                    </a:p>
                  </a:txBody>
                  <a:tcPr marL="60960" marR="60960" marT="60960" marB="60960">
                    <a:lnL w="762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/>
                        <a:t>1 x 10</a:t>
                      </a:r>
                      <a:r>
                        <a:rPr lang="en-US" baseline="30000"/>
                        <a:t>9</a:t>
                      </a:r>
                      <a:endParaRPr lang="en-US"/>
                    </a:p>
                  </a:txBody>
                  <a:tcPr marL="60960" marR="60960" marT="60960" marB="60960">
                    <a:lnL w="762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/>
                        <a:t>5-15 µg</a:t>
                      </a:r>
                    </a:p>
                  </a:txBody>
                  <a:tcPr marL="60960" marR="60960" marT="60960" marB="60960">
                    <a:lnL w="762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en-US"/>
                        <a:t>HeLa cells</a:t>
                      </a:r>
                    </a:p>
                  </a:txBody>
                  <a:tcPr marL="60960" marR="60960" marT="60960" marB="60960">
                    <a:lnL w="762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/>
                        <a:t>1 X 10</a:t>
                      </a:r>
                      <a:r>
                        <a:rPr lang="en-US" baseline="30000"/>
                        <a:t>6</a:t>
                      </a:r>
                      <a:endParaRPr lang="en-US"/>
                    </a:p>
                  </a:txBody>
                  <a:tcPr marL="60960" marR="60960" marT="60960" marB="60960">
                    <a:lnL w="762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/>
                        <a:t>5-10 µg</a:t>
                      </a:r>
                    </a:p>
                  </a:txBody>
                  <a:tcPr marL="60960" marR="60960" marT="60960" marB="60960">
                    <a:lnL w="762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en-US" dirty="0"/>
                        <a:t>293F cells</a:t>
                      </a:r>
                    </a:p>
                  </a:txBody>
                  <a:tcPr marL="60960" marR="60960" marT="60960" marB="60960">
                    <a:lnL w="762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/>
                        <a:t>1 x 10</a:t>
                      </a:r>
                      <a:r>
                        <a:rPr lang="en-US" baseline="30000"/>
                        <a:t>6</a:t>
                      </a:r>
                      <a:endParaRPr lang="en-US"/>
                    </a:p>
                  </a:txBody>
                  <a:tcPr marL="60960" marR="60960" marT="60960" marB="60960">
                    <a:lnL w="762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/>
                        <a:t>2-6 µg</a:t>
                      </a:r>
                    </a:p>
                  </a:txBody>
                  <a:tcPr marL="60960" marR="60960" marT="60960" marB="60960">
                    <a:lnL w="762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en-US" dirty="0"/>
                        <a:t>Huh-7 cells</a:t>
                      </a:r>
                    </a:p>
                  </a:txBody>
                  <a:tcPr marL="60960" marR="60960" marT="60960" marB="60960">
                    <a:lnL w="762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/>
                        <a:t>2 x 10</a:t>
                      </a:r>
                      <a:r>
                        <a:rPr lang="en-US" baseline="30000"/>
                        <a:t>6</a:t>
                      </a:r>
                      <a:endParaRPr lang="en-US"/>
                    </a:p>
                  </a:txBody>
                  <a:tcPr marL="60960" marR="60960" marT="60960" marB="60960">
                    <a:lnL w="762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/>
                        <a:t>3-10 µg</a:t>
                      </a:r>
                    </a:p>
                  </a:txBody>
                  <a:tcPr marL="60960" marR="60960" marT="60960" marB="60960">
                    <a:lnL w="762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en-US"/>
                        <a:t>Mouse tail</a:t>
                      </a:r>
                    </a:p>
                  </a:txBody>
                  <a:tcPr marL="60960" marR="60960" marT="60960" marB="60960">
                    <a:lnL w="762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/>
                        <a:t>0.5 cm</a:t>
                      </a:r>
                    </a:p>
                  </a:txBody>
                  <a:tcPr marL="60960" marR="60960" marT="60960" marB="60960">
                    <a:lnL w="762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/>
                        <a:t>4-9 µg</a:t>
                      </a:r>
                    </a:p>
                  </a:txBody>
                  <a:tcPr marL="60960" marR="60960" marT="60960" marB="60960">
                    <a:lnL w="762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en-US"/>
                        <a:t>Mouse liver</a:t>
                      </a:r>
                    </a:p>
                  </a:txBody>
                  <a:tcPr marL="60960" marR="60960" marT="60960" marB="60960">
                    <a:lnL w="762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/>
                        <a:t>25 mg</a:t>
                      </a:r>
                    </a:p>
                  </a:txBody>
                  <a:tcPr marL="60960" marR="60960" marT="60960" marB="60960">
                    <a:lnL w="762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dirty="0"/>
                        <a:t>5-8 µg</a:t>
                      </a:r>
                    </a:p>
                  </a:txBody>
                  <a:tcPr marL="60960" marR="60960" marT="60960" marB="60960">
                    <a:lnL w="762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" name="5 Rectángulo"/>
          <p:cNvSpPr/>
          <p:nvPr/>
        </p:nvSpPr>
        <p:spPr>
          <a:xfrm>
            <a:off x="2438400" y="3200400"/>
            <a:ext cx="4724400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000" dirty="0" err="1">
                <a:latin typeface="+mj-lt"/>
              </a:rPr>
              <a:t>PureLink</a:t>
            </a:r>
            <a:r>
              <a:rPr lang="en-US" sz="2000" dirty="0">
                <a:latin typeface="+mj-lt"/>
              </a:rPr>
              <a:t>™ Genomic DNA Purification Kit </a:t>
            </a:r>
          </a:p>
        </p:txBody>
      </p:sp>
    </p:spTree>
  </p:cSld>
  <p:clrMapOvr>
    <a:masterClrMapping/>
  </p:clrMapOvr>
  <p:transition>
    <p:wipe dir="r"/>
  </p:transition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AR" dirty="0"/>
              <a:t>ORGANIC EXTRACTION</a:t>
            </a:r>
            <a:br>
              <a:rPr lang="es-AR" dirty="0"/>
            </a:br>
            <a:r>
              <a:rPr lang="es-AR" dirty="0"/>
              <a:t>PROCEDURE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35608" y="1600200"/>
            <a:ext cx="7498080" cy="4495800"/>
          </a:xfrm>
        </p:spPr>
        <p:txBody>
          <a:bodyPr>
            <a:normAutofit fontScale="85000" lnSpcReduction="10000"/>
          </a:bodyPr>
          <a:lstStyle/>
          <a:p>
            <a:r>
              <a:rPr lang="es-AR" dirty="0" err="1"/>
              <a:t>Cell</a:t>
            </a:r>
            <a:r>
              <a:rPr lang="es-AR" dirty="0"/>
              <a:t> Lysis Buffer: </a:t>
            </a:r>
            <a:r>
              <a:rPr lang="es-AR" dirty="0" err="1"/>
              <a:t>lyse</a:t>
            </a:r>
            <a:r>
              <a:rPr lang="es-AR" dirty="0"/>
              <a:t> </a:t>
            </a:r>
            <a:r>
              <a:rPr lang="es-AR" dirty="0" err="1"/>
              <a:t>cell</a:t>
            </a:r>
            <a:r>
              <a:rPr lang="es-AR" dirty="0"/>
              <a:t> </a:t>
            </a:r>
            <a:r>
              <a:rPr lang="es-AR" dirty="0" err="1"/>
              <a:t>membrane</a:t>
            </a:r>
            <a:r>
              <a:rPr lang="es-AR" dirty="0"/>
              <a:t>, </a:t>
            </a:r>
            <a:r>
              <a:rPr lang="es-AR" dirty="0" err="1"/>
              <a:t>nuclei</a:t>
            </a:r>
            <a:r>
              <a:rPr lang="es-AR" dirty="0"/>
              <a:t> are </a:t>
            </a:r>
            <a:r>
              <a:rPr lang="es-AR" dirty="0" err="1"/>
              <a:t>intact</a:t>
            </a:r>
            <a:r>
              <a:rPr lang="es-AR" dirty="0"/>
              <a:t>, pellet </a:t>
            </a:r>
            <a:r>
              <a:rPr lang="es-AR" dirty="0" err="1"/>
              <a:t>nuclei</a:t>
            </a:r>
            <a:r>
              <a:rPr lang="es-AR" dirty="0"/>
              <a:t>.</a:t>
            </a:r>
          </a:p>
          <a:p>
            <a:r>
              <a:rPr lang="es-AR" dirty="0" err="1"/>
              <a:t>Resuspend</a:t>
            </a:r>
            <a:r>
              <a:rPr lang="es-AR" dirty="0"/>
              <a:t> </a:t>
            </a:r>
            <a:r>
              <a:rPr lang="es-AR" dirty="0" err="1"/>
              <a:t>nuclei</a:t>
            </a:r>
            <a:r>
              <a:rPr lang="es-AR" dirty="0"/>
              <a:t>,  </a:t>
            </a:r>
            <a:r>
              <a:rPr lang="es-AR" dirty="0" err="1"/>
              <a:t>add</a:t>
            </a:r>
            <a:r>
              <a:rPr lang="es-AR" dirty="0"/>
              <a:t> </a:t>
            </a:r>
            <a:r>
              <a:rPr lang="es-AR" dirty="0" err="1"/>
              <a:t>Sodium</a:t>
            </a:r>
            <a:r>
              <a:rPr lang="es-AR" dirty="0"/>
              <a:t> </a:t>
            </a:r>
            <a:r>
              <a:rPr lang="es-AR" dirty="0" err="1"/>
              <a:t>Dodecly</a:t>
            </a:r>
            <a:r>
              <a:rPr lang="es-AR" dirty="0"/>
              <a:t> Sulfate (SDS), </a:t>
            </a:r>
            <a:r>
              <a:rPr lang="es-AR" dirty="0" err="1"/>
              <a:t>Proteinase</a:t>
            </a:r>
            <a:r>
              <a:rPr lang="es-AR" dirty="0"/>
              <a:t> K. </a:t>
            </a:r>
            <a:r>
              <a:rPr lang="es-AR" dirty="0" err="1"/>
              <a:t>Lyse</a:t>
            </a:r>
            <a:r>
              <a:rPr lang="es-AR" dirty="0"/>
              <a:t> nuclear </a:t>
            </a:r>
            <a:r>
              <a:rPr lang="es-AR" dirty="0" err="1"/>
              <a:t>membrane</a:t>
            </a:r>
            <a:r>
              <a:rPr lang="es-AR" dirty="0"/>
              <a:t> and </a:t>
            </a:r>
            <a:r>
              <a:rPr lang="es-AR" dirty="0" err="1"/>
              <a:t>digest</a:t>
            </a:r>
            <a:r>
              <a:rPr lang="es-AR" dirty="0"/>
              <a:t> </a:t>
            </a:r>
            <a:r>
              <a:rPr lang="es-AR" dirty="0" err="1"/>
              <a:t>protein</a:t>
            </a:r>
            <a:r>
              <a:rPr lang="es-AR" dirty="0"/>
              <a:t>.</a:t>
            </a:r>
          </a:p>
          <a:p>
            <a:r>
              <a:rPr lang="es-AR" dirty="0"/>
              <a:t>ADN </a:t>
            </a:r>
            <a:r>
              <a:rPr lang="es-AR" dirty="0" err="1"/>
              <a:t>released</a:t>
            </a:r>
            <a:r>
              <a:rPr lang="es-AR" dirty="0"/>
              <a:t> </a:t>
            </a:r>
            <a:r>
              <a:rPr lang="es-AR" dirty="0" err="1"/>
              <a:t>into</a:t>
            </a:r>
            <a:r>
              <a:rPr lang="es-AR" dirty="0"/>
              <a:t> </a:t>
            </a:r>
            <a:r>
              <a:rPr lang="es-AR" dirty="0" err="1"/>
              <a:t>solution</a:t>
            </a:r>
            <a:r>
              <a:rPr lang="es-AR" dirty="0"/>
              <a:t> </a:t>
            </a:r>
            <a:r>
              <a:rPr lang="es-AR" dirty="0" err="1"/>
              <a:t>is</a:t>
            </a:r>
            <a:r>
              <a:rPr lang="es-AR" dirty="0"/>
              <a:t> </a:t>
            </a:r>
            <a:r>
              <a:rPr lang="es-AR" dirty="0" err="1"/>
              <a:t>extracted</a:t>
            </a:r>
            <a:r>
              <a:rPr lang="es-AR" dirty="0"/>
              <a:t> </a:t>
            </a:r>
            <a:r>
              <a:rPr lang="es-AR" dirty="0" err="1"/>
              <a:t>with</a:t>
            </a:r>
            <a:r>
              <a:rPr lang="es-AR" dirty="0"/>
              <a:t> </a:t>
            </a:r>
            <a:r>
              <a:rPr lang="es-AR" dirty="0" err="1"/>
              <a:t>phenol-chloroform</a:t>
            </a:r>
            <a:r>
              <a:rPr lang="es-AR" dirty="0"/>
              <a:t> </a:t>
            </a:r>
            <a:r>
              <a:rPr lang="es-AR" dirty="0" err="1"/>
              <a:t>to</a:t>
            </a:r>
            <a:r>
              <a:rPr lang="es-AR" dirty="0"/>
              <a:t> </a:t>
            </a:r>
            <a:r>
              <a:rPr lang="es-AR" dirty="0" err="1"/>
              <a:t>remove</a:t>
            </a:r>
            <a:r>
              <a:rPr lang="es-AR" dirty="0"/>
              <a:t> </a:t>
            </a:r>
            <a:r>
              <a:rPr lang="es-AR" dirty="0" err="1"/>
              <a:t>proteinaceous</a:t>
            </a:r>
            <a:r>
              <a:rPr lang="es-AR" dirty="0"/>
              <a:t> material.</a:t>
            </a:r>
          </a:p>
          <a:p>
            <a:r>
              <a:rPr lang="es-AR" dirty="0"/>
              <a:t>ADN </a:t>
            </a:r>
            <a:r>
              <a:rPr lang="es-AR" dirty="0" err="1"/>
              <a:t>is</a:t>
            </a:r>
            <a:r>
              <a:rPr lang="es-AR" dirty="0"/>
              <a:t> </a:t>
            </a:r>
            <a:r>
              <a:rPr lang="es-AR" dirty="0" err="1"/>
              <a:t>precipitated</a:t>
            </a:r>
            <a:r>
              <a:rPr lang="es-AR" dirty="0"/>
              <a:t> </a:t>
            </a:r>
            <a:r>
              <a:rPr lang="es-AR" dirty="0" err="1"/>
              <a:t>from</a:t>
            </a:r>
            <a:r>
              <a:rPr lang="es-AR" dirty="0"/>
              <a:t> </a:t>
            </a:r>
            <a:r>
              <a:rPr lang="es-AR" dirty="0" err="1"/>
              <a:t>the</a:t>
            </a:r>
            <a:r>
              <a:rPr lang="es-AR" dirty="0"/>
              <a:t> </a:t>
            </a:r>
            <a:r>
              <a:rPr lang="es-AR" dirty="0" err="1"/>
              <a:t>aqueous</a:t>
            </a:r>
            <a:r>
              <a:rPr lang="es-AR" dirty="0"/>
              <a:t> </a:t>
            </a:r>
            <a:r>
              <a:rPr lang="es-AR" dirty="0" err="1"/>
              <a:t>layer</a:t>
            </a:r>
            <a:r>
              <a:rPr lang="es-AR" dirty="0"/>
              <a:t> </a:t>
            </a:r>
            <a:r>
              <a:rPr lang="es-AR" dirty="0" err="1"/>
              <a:t>by</a:t>
            </a:r>
            <a:r>
              <a:rPr lang="es-AR" dirty="0"/>
              <a:t> </a:t>
            </a:r>
            <a:r>
              <a:rPr lang="es-AR" dirty="0" err="1"/>
              <a:t>the</a:t>
            </a:r>
            <a:r>
              <a:rPr lang="es-AR" dirty="0"/>
              <a:t> </a:t>
            </a:r>
            <a:r>
              <a:rPr lang="es-AR" dirty="0" err="1"/>
              <a:t>additional</a:t>
            </a:r>
            <a:r>
              <a:rPr lang="es-AR" dirty="0"/>
              <a:t> of ice </a:t>
            </a:r>
            <a:r>
              <a:rPr lang="es-AR" dirty="0" err="1"/>
              <a:t>cold</a:t>
            </a:r>
            <a:r>
              <a:rPr lang="es-AR" dirty="0"/>
              <a:t> 95% </a:t>
            </a:r>
            <a:r>
              <a:rPr lang="es-AR" dirty="0" err="1"/>
              <a:t>ethanol</a:t>
            </a:r>
            <a:r>
              <a:rPr lang="es-AR" dirty="0"/>
              <a:t> and </a:t>
            </a:r>
            <a:r>
              <a:rPr lang="es-AR" dirty="0" err="1"/>
              <a:t>salt</a:t>
            </a:r>
            <a:endParaRPr lang="es-AR" dirty="0"/>
          </a:p>
          <a:p>
            <a:r>
              <a:rPr lang="es-AR" dirty="0" err="1"/>
              <a:t>Precipitated</a:t>
            </a:r>
            <a:r>
              <a:rPr lang="es-AR" dirty="0"/>
              <a:t> DNA </a:t>
            </a:r>
            <a:r>
              <a:rPr lang="es-AR" dirty="0" err="1"/>
              <a:t>is</a:t>
            </a:r>
            <a:r>
              <a:rPr lang="es-AR" dirty="0"/>
              <a:t> </a:t>
            </a:r>
            <a:r>
              <a:rPr lang="es-AR" dirty="0" err="1"/>
              <a:t>washed</a:t>
            </a:r>
            <a:r>
              <a:rPr lang="es-AR" dirty="0"/>
              <a:t> </a:t>
            </a:r>
            <a:r>
              <a:rPr lang="es-AR" dirty="0" err="1"/>
              <a:t>with</a:t>
            </a:r>
            <a:r>
              <a:rPr lang="es-AR" dirty="0"/>
              <a:t> 70% </a:t>
            </a:r>
            <a:r>
              <a:rPr lang="es-AR" dirty="0" err="1"/>
              <a:t>ethanol</a:t>
            </a:r>
            <a:endParaRPr lang="es-AR" dirty="0"/>
          </a:p>
        </p:txBody>
      </p:sp>
    </p:spTree>
  </p:cSld>
  <p:clrMapOvr>
    <a:masterClrMapping/>
  </p:clrMapOvr>
  <p:transition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1143000" y="228600"/>
            <a:ext cx="7498080" cy="1143000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3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Cuanto</a:t>
            </a:r>
            <a:r>
              <a:rPr kumimoji="0" lang="en-US" sz="43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ADN </a:t>
            </a:r>
            <a:r>
              <a:rPr kumimoji="0" lang="en-US" sz="43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necesitamos</a:t>
            </a:r>
            <a:r>
              <a:rPr kumimoji="0" lang="en-US" sz="43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?</a:t>
            </a:r>
            <a:endParaRPr kumimoji="0" lang="es-AR" sz="43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1295400" y="1524000"/>
            <a:ext cx="7543800" cy="4478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0" indent="-360000" fontAlgn="auto">
              <a:lnSpc>
                <a:spcPts val="36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Char char=""/>
            </a:pPr>
            <a:r>
              <a:rPr lang="en-US" dirty="0">
                <a:solidFill>
                  <a:prstClr val="black"/>
                </a:solidFill>
                <a:latin typeface="Apple Braille" charset="0"/>
                <a:ea typeface="Apple Braille" charset="0"/>
                <a:cs typeface="Apple Braille" charset="0"/>
              </a:rPr>
              <a:t>Una </a:t>
            </a:r>
            <a:r>
              <a:rPr lang="en-US" dirty="0" err="1">
                <a:solidFill>
                  <a:prstClr val="black"/>
                </a:solidFill>
                <a:latin typeface="Apple Braille" charset="0"/>
                <a:ea typeface="Apple Braille" charset="0"/>
                <a:cs typeface="Apple Braille" charset="0"/>
              </a:rPr>
              <a:t>reacción</a:t>
            </a:r>
            <a:r>
              <a:rPr lang="en-US" dirty="0">
                <a:solidFill>
                  <a:prstClr val="black"/>
                </a:solidFill>
                <a:latin typeface="Apple Braille" charset="0"/>
                <a:ea typeface="Apple Braille" charset="0"/>
                <a:cs typeface="Apple Braille" charset="0"/>
              </a:rPr>
              <a:t> de PCR </a:t>
            </a:r>
            <a:r>
              <a:rPr lang="en-US" dirty="0" err="1">
                <a:solidFill>
                  <a:prstClr val="black"/>
                </a:solidFill>
                <a:latin typeface="Apple Braille" charset="0"/>
                <a:ea typeface="Apple Braille" charset="0"/>
                <a:cs typeface="Apple Braille" charset="0"/>
              </a:rPr>
              <a:t>requiere</a:t>
            </a:r>
            <a:r>
              <a:rPr lang="en-US" dirty="0">
                <a:solidFill>
                  <a:prstClr val="black"/>
                </a:solidFill>
                <a:latin typeface="Apple Braille" charset="0"/>
                <a:ea typeface="Apple Braille" charset="0"/>
                <a:cs typeface="Apple Braille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pple Braille" charset="0"/>
                <a:ea typeface="Apple Braille" charset="0"/>
                <a:cs typeface="Apple Braille" charset="0"/>
              </a:rPr>
              <a:t>aprox</a:t>
            </a:r>
            <a:r>
              <a:rPr lang="en-US" dirty="0">
                <a:solidFill>
                  <a:prstClr val="black"/>
                </a:solidFill>
                <a:latin typeface="Apple Braille" charset="0"/>
                <a:ea typeface="Apple Braille" charset="0"/>
                <a:cs typeface="Apple Braille" charset="0"/>
              </a:rPr>
              <a:t> </a:t>
            </a:r>
            <a:r>
              <a:rPr lang="en-US" b="1" dirty="0">
                <a:solidFill>
                  <a:prstClr val="black"/>
                </a:solidFill>
                <a:latin typeface="Apple Braille" charset="0"/>
                <a:ea typeface="Apple Braille" charset="0"/>
                <a:cs typeface="Apple Braille" charset="0"/>
              </a:rPr>
              <a:t>1ng </a:t>
            </a:r>
            <a:r>
              <a:rPr lang="en-US" dirty="0">
                <a:solidFill>
                  <a:prstClr val="black"/>
                </a:solidFill>
                <a:latin typeface="Apple Braille" charset="0"/>
                <a:ea typeface="Apple Braille" charset="0"/>
                <a:cs typeface="Apple Braille" charset="0"/>
              </a:rPr>
              <a:t>de </a:t>
            </a:r>
            <a:r>
              <a:rPr lang="en-US" b="1" dirty="0">
                <a:solidFill>
                  <a:prstClr val="black"/>
                </a:solidFill>
                <a:latin typeface="Apple Braille" charset="0"/>
                <a:ea typeface="Apple Braille" charset="0"/>
                <a:cs typeface="Apple Braille" charset="0"/>
              </a:rPr>
              <a:t>ADN</a:t>
            </a:r>
            <a:r>
              <a:rPr lang="en-US" dirty="0">
                <a:solidFill>
                  <a:prstClr val="black"/>
                </a:solidFill>
                <a:latin typeface="Apple Braille" charset="0"/>
                <a:ea typeface="Apple Braille" charset="0"/>
                <a:cs typeface="Apple Braille" charset="0"/>
              </a:rPr>
              <a:t>  (</a:t>
            </a:r>
            <a:r>
              <a:rPr lang="en-US" dirty="0" err="1">
                <a:solidFill>
                  <a:prstClr val="black"/>
                </a:solidFill>
                <a:latin typeface="Apple Braille" charset="0"/>
                <a:ea typeface="Apple Braille" charset="0"/>
                <a:cs typeface="Apple Braille" charset="0"/>
              </a:rPr>
              <a:t>dil</a:t>
            </a:r>
            <a:r>
              <a:rPr lang="en-US" dirty="0">
                <a:solidFill>
                  <a:prstClr val="black"/>
                </a:solidFill>
                <a:latin typeface="Apple Braille" charset="0"/>
                <a:ea typeface="Apple Braille" charset="0"/>
                <a:cs typeface="Apple Braille" charset="0"/>
              </a:rPr>
              <a:t> 1/20 de 1 </a:t>
            </a:r>
            <a:r>
              <a:rPr lang="en-US" dirty="0" err="1">
                <a:solidFill>
                  <a:prstClr val="black"/>
                </a:solidFill>
                <a:latin typeface="Apple Braille" charset="0"/>
                <a:ea typeface="Apple Braille" charset="0"/>
                <a:cs typeface="Apple Braille" charset="0"/>
              </a:rPr>
              <a:t>ul</a:t>
            </a:r>
            <a:r>
              <a:rPr lang="en-US" dirty="0">
                <a:solidFill>
                  <a:prstClr val="black"/>
                </a:solidFill>
                <a:latin typeface="Apple Braille" charset="0"/>
                <a:ea typeface="Apple Braille" charset="0"/>
                <a:cs typeface="Apple Braille" charset="0"/>
              </a:rPr>
              <a:t> de </a:t>
            </a:r>
            <a:r>
              <a:rPr lang="en-US" dirty="0" err="1">
                <a:solidFill>
                  <a:prstClr val="black"/>
                </a:solidFill>
                <a:latin typeface="Apple Braille" charset="0"/>
                <a:ea typeface="Apple Braille" charset="0"/>
                <a:cs typeface="Apple Braille" charset="0"/>
              </a:rPr>
              <a:t>sangre</a:t>
            </a:r>
            <a:r>
              <a:rPr lang="en-US" dirty="0">
                <a:solidFill>
                  <a:prstClr val="black"/>
                </a:solidFill>
                <a:latin typeface="Apple Braille" charset="0"/>
                <a:ea typeface="Apple Braille" charset="0"/>
                <a:cs typeface="Apple Braille" charset="0"/>
              </a:rPr>
              <a:t> o 350 </a:t>
            </a:r>
            <a:r>
              <a:rPr lang="en-US" dirty="0" err="1">
                <a:solidFill>
                  <a:prstClr val="black"/>
                </a:solidFill>
                <a:latin typeface="Apple Braille" charset="0"/>
                <a:ea typeface="Apple Braille" charset="0"/>
                <a:cs typeface="Apple Braille" charset="0"/>
              </a:rPr>
              <a:t>espermatozoides</a:t>
            </a:r>
            <a:r>
              <a:rPr lang="en-US" dirty="0">
                <a:solidFill>
                  <a:prstClr val="black"/>
                </a:solidFill>
                <a:latin typeface="Apple Braille" charset="0"/>
                <a:ea typeface="Apple Braille" charset="0"/>
                <a:cs typeface="Apple Braille" charset="0"/>
              </a:rPr>
              <a:t>).</a:t>
            </a:r>
          </a:p>
          <a:p>
            <a:pPr marL="365760" lvl="0" indent="-360000" fontAlgn="auto">
              <a:lnSpc>
                <a:spcPts val="36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Char char=""/>
            </a:pPr>
            <a:r>
              <a:rPr lang="en-US" dirty="0">
                <a:solidFill>
                  <a:prstClr val="black"/>
                </a:solidFill>
                <a:latin typeface="Apple Braille" charset="0"/>
                <a:ea typeface="Apple Braille" charset="0"/>
                <a:cs typeface="Apple Braille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pple Braille" charset="0"/>
                <a:ea typeface="Apple Braille" charset="0"/>
                <a:cs typeface="Apple Braille" charset="0"/>
              </a:rPr>
              <a:t>Muchos</a:t>
            </a:r>
            <a:r>
              <a:rPr lang="en-US" dirty="0">
                <a:solidFill>
                  <a:prstClr val="black"/>
                </a:solidFill>
                <a:latin typeface="Apple Braille" charset="0"/>
                <a:ea typeface="Apple Braille" charset="0"/>
                <a:cs typeface="Apple Braille" charset="0"/>
              </a:rPr>
              <a:t> kits </a:t>
            </a:r>
            <a:r>
              <a:rPr lang="en-US" dirty="0" err="1">
                <a:solidFill>
                  <a:prstClr val="black"/>
                </a:solidFill>
                <a:latin typeface="Apple Braille" charset="0"/>
                <a:ea typeface="Apple Braille" charset="0"/>
                <a:cs typeface="Apple Braille" charset="0"/>
              </a:rPr>
              <a:t>comerciales</a:t>
            </a:r>
            <a:r>
              <a:rPr lang="en-US" dirty="0">
                <a:solidFill>
                  <a:prstClr val="black"/>
                </a:solidFill>
                <a:latin typeface="Apple Braille" charset="0"/>
                <a:ea typeface="Apple Braille" charset="0"/>
                <a:cs typeface="Apple Braille" charset="0"/>
              </a:rPr>
              <a:t> de </a:t>
            </a:r>
            <a:r>
              <a:rPr lang="en-US" dirty="0" err="1">
                <a:solidFill>
                  <a:prstClr val="black"/>
                </a:solidFill>
                <a:latin typeface="Apple Braille" charset="0"/>
                <a:ea typeface="Apple Braille" charset="0"/>
                <a:cs typeface="Apple Braille" charset="0"/>
              </a:rPr>
              <a:t>detección</a:t>
            </a:r>
            <a:r>
              <a:rPr lang="en-US" dirty="0">
                <a:solidFill>
                  <a:prstClr val="black"/>
                </a:solidFill>
                <a:latin typeface="Apple Braille" charset="0"/>
                <a:ea typeface="Apple Braille" charset="0"/>
                <a:cs typeface="Apple Braille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pple Braille" charset="0"/>
                <a:ea typeface="Apple Braille" charset="0"/>
                <a:cs typeface="Apple Braille" charset="0"/>
              </a:rPr>
              <a:t>por</a:t>
            </a:r>
            <a:r>
              <a:rPr lang="en-US" dirty="0">
                <a:solidFill>
                  <a:prstClr val="black"/>
                </a:solidFill>
                <a:latin typeface="Apple Braille" charset="0"/>
                <a:ea typeface="Apple Braille" charset="0"/>
                <a:cs typeface="Apple Braille" charset="0"/>
              </a:rPr>
              <a:t> PCR </a:t>
            </a:r>
            <a:r>
              <a:rPr lang="en-US" dirty="0" err="1">
                <a:solidFill>
                  <a:prstClr val="black"/>
                </a:solidFill>
                <a:latin typeface="Apple Braille" charset="0"/>
                <a:ea typeface="Apple Braille" charset="0"/>
                <a:cs typeface="Apple Braille" charset="0"/>
              </a:rPr>
              <a:t>tienen</a:t>
            </a:r>
            <a:r>
              <a:rPr lang="en-US" dirty="0">
                <a:solidFill>
                  <a:prstClr val="black"/>
                </a:solidFill>
                <a:latin typeface="Apple Braille" charset="0"/>
                <a:ea typeface="Apple Braille" charset="0"/>
                <a:cs typeface="Apple Braille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pple Braille" charset="0"/>
                <a:ea typeface="Apple Braille" charset="0"/>
                <a:cs typeface="Apple Braille" charset="0"/>
              </a:rPr>
              <a:t>una</a:t>
            </a:r>
            <a:r>
              <a:rPr lang="en-US" dirty="0">
                <a:solidFill>
                  <a:prstClr val="black"/>
                </a:solidFill>
                <a:latin typeface="Apple Braille" charset="0"/>
                <a:ea typeface="Apple Braille" charset="0"/>
                <a:cs typeface="Apple Braille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pple Braille" charset="0"/>
                <a:ea typeface="Apple Braille" charset="0"/>
                <a:cs typeface="Apple Braille" charset="0"/>
              </a:rPr>
              <a:t>sensibilidad</a:t>
            </a:r>
            <a:r>
              <a:rPr lang="en-US" dirty="0">
                <a:solidFill>
                  <a:prstClr val="black"/>
                </a:solidFill>
                <a:latin typeface="Apple Braille" charset="0"/>
                <a:ea typeface="Apple Braille" charset="0"/>
                <a:cs typeface="Apple Braille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pple Braille" charset="0"/>
                <a:ea typeface="Apple Braille" charset="0"/>
                <a:cs typeface="Apple Braille" charset="0"/>
              </a:rPr>
              <a:t>menor</a:t>
            </a:r>
            <a:r>
              <a:rPr lang="en-US" dirty="0">
                <a:solidFill>
                  <a:prstClr val="black"/>
                </a:solidFill>
                <a:latin typeface="Apple Braille" charset="0"/>
                <a:ea typeface="Apple Braille" charset="0"/>
                <a:cs typeface="Apple Braille" charset="0"/>
              </a:rPr>
              <a:t> a 1ng de ADN (100-250 </a:t>
            </a:r>
            <a:r>
              <a:rPr lang="en-US" dirty="0" err="1">
                <a:solidFill>
                  <a:prstClr val="black"/>
                </a:solidFill>
                <a:latin typeface="Apple Braille" charset="0"/>
                <a:ea typeface="Apple Braille" charset="0"/>
                <a:cs typeface="Apple Braille" charset="0"/>
              </a:rPr>
              <a:t>pg</a:t>
            </a:r>
            <a:r>
              <a:rPr lang="en-US" dirty="0">
                <a:solidFill>
                  <a:prstClr val="black"/>
                </a:solidFill>
                <a:latin typeface="Apple Braille" charset="0"/>
                <a:ea typeface="Apple Braille" charset="0"/>
                <a:cs typeface="Apple Braille" charset="0"/>
              </a:rPr>
              <a:t>).</a:t>
            </a:r>
          </a:p>
          <a:p>
            <a:pPr marL="365760" indent="-360000" fontAlgn="auto">
              <a:lnSpc>
                <a:spcPts val="36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Char char=""/>
            </a:pPr>
            <a:r>
              <a:rPr lang="en-US" dirty="0">
                <a:solidFill>
                  <a:prstClr val="black"/>
                </a:solidFill>
                <a:latin typeface="Apple Braille" charset="0"/>
                <a:ea typeface="Apple Braille" charset="0"/>
                <a:cs typeface="Apple Braille" charset="0"/>
              </a:rPr>
              <a:t>Para RFLP se </a:t>
            </a:r>
            <a:r>
              <a:rPr lang="en-US" dirty="0" err="1">
                <a:solidFill>
                  <a:prstClr val="black"/>
                </a:solidFill>
                <a:latin typeface="Apple Braille" charset="0"/>
                <a:ea typeface="Apple Braille" charset="0"/>
                <a:cs typeface="Apple Braille" charset="0"/>
              </a:rPr>
              <a:t>requiere</a:t>
            </a:r>
            <a:r>
              <a:rPr lang="en-US" dirty="0">
                <a:solidFill>
                  <a:prstClr val="black"/>
                </a:solidFill>
                <a:latin typeface="Apple Braille" charset="0"/>
                <a:ea typeface="Apple Braille" charset="0"/>
                <a:cs typeface="Apple Braille" charset="0"/>
              </a:rPr>
              <a:t> un </a:t>
            </a:r>
            <a:r>
              <a:rPr lang="en-US" dirty="0" err="1">
                <a:solidFill>
                  <a:prstClr val="black"/>
                </a:solidFill>
                <a:latin typeface="Apple Braille" charset="0"/>
                <a:ea typeface="Apple Braille" charset="0"/>
                <a:cs typeface="Apple Braille" charset="0"/>
              </a:rPr>
              <a:t>mínimo</a:t>
            </a:r>
            <a:r>
              <a:rPr lang="en-US" dirty="0">
                <a:solidFill>
                  <a:prstClr val="black"/>
                </a:solidFill>
                <a:latin typeface="Apple Braille" charset="0"/>
                <a:ea typeface="Apple Braille" charset="0"/>
                <a:cs typeface="Apple Braille" charset="0"/>
              </a:rPr>
              <a:t> de 50 </a:t>
            </a:r>
            <a:r>
              <a:rPr lang="en-US" dirty="0" err="1">
                <a:solidFill>
                  <a:prstClr val="black"/>
                </a:solidFill>
                <a:latin typeface="Apple Braille" charset="0"/>
                <a:ea typeface="Apple Braille" charset="0"/>
                <a:cs typeface="Apple Braille" charset="0"/>
              </a:rPr>
              <a:t>ng</a:t>
            </a:r>
            <a:r>
              <a:rPr lang="en-US" dirty="0">
                <a:solidFill>
                  <a:prstClr val="black"/>
                </a:solidFill>
                <a:latin typeface="Apple Braille" charset="0"/>
                <a:ea typeface="Apple Braille" charset="0"/>
                <a:cs typeface="Apple Braille" charset="0"/>
              </a:rPr>
              <a:t> de ADN </a:t>
            </a:r>
            <a:r>
              <a:rPr lang="en-US" dirty="0" err="1">
                <a:solidFill>
                  <a:prstClr val="black"/>
                </a:solidFill>
                <a:latin typeface="Apple Braille" charset="0"/>
                <a:ea typeface="Apple Braille" charset="0"/>
                <a:cs typeface="Apple Braille" charset="0"/>
              </a:rPr>
              <a:t>ds</a:t>
            </a:r>
            <a:r>
              <a:rPr lang="en-US" dirty="0">
                <a:solidFill>
                  <a:prstClr val="black"/>
                </a:solidFill>
                <a:latin typeface="Apple Braille" charset="0"/>
                <a:ea typeface="Apple Braille" charset="0"/>
                <a:cs typeface="Apple Braille" charset="0"/>
              </a:rPr>
              <a:t> de alto peso molecular (</a:t>
            </a:r>
            <a:r>
              <a:rPr lang="en-US" dirty="0" err="1">
                <a:solidFill>
                  <a:prstClr val="black"/>
                </a:solidFill>
                <a:latin typeface="Apple Braille" charset="0"/>
                <a:ea typeface="Apple Braille" charset="0"/>
                <a:cs typeface="Apple Braille" charset="0"/>
              </a:rPr>
              <a:t>aprox</a:t>
            </a:r>
            <a:r>
              <a:rPr lang="en-US" dirty="0">
                <a:solidFill>
                  <a:prstClr val="black"/>
                </a:solidFill>
                <a:latin typeface="Apple Braille" charset="0"/>
                <a:ea typeface="Apple Braille" charset="0"/>
                <a:cs typeface="Apple Braille" charset="0"/>
              </a:rPr>
              <a:t>. 2 </a:t>
            </a:r>
            <a:r>
              <a:rPr lang="en-US" dirty="0" err="1">
                <a:solidFill>
                  <a:prstClr val="black"/>
                </a:solidFill>
                <a:latin typeface="Apple Braille" charset="0"/>
                <a:ea typeface="Apple Braille" charset="0"/>
                <a:cs typeface="Apple Braille" charset="0"/>
              </a:rPr>
              <a:t>ul</a:t>
            </a:r>
            <a:r>
              <a:rPr lang="en-US" dirty="0">
                <a:solidFill>
                  <a:prstClr val="black"/>
                </a:solidFill>
                <a:latin typeface="Apple Braille" charset="0"/>
                <a:ea typeface="Apple Braille" charset="0"/>
                <a:cs typeface="Apple Braille" charset="0"/>
              </a:rPr>
              <a:t> de </a:t>
            </a:r>
            <a:r>
              <a:rPr lang="en-US" dirty="0" err="1">
                <a:solidFill>
                  <a:prstClr val="black"/>
                </a:solidFill>
                <a:latin typeface="Apple Braille" charset="0"/>
                <a:ea typeface="Apple Braille" charset="0"/>
                <a:cs typeface="Apple Braille" charset="0"/>
              </a:rPr>
              <a:t>sangre</a:t>
            </a:r>
            <a:r>
              <a:rPr lang="en-US" dirty="0">
                <a:solidFill>
                  <a:prstClr val="black"/>
                </a:solidFill>
                <a:latin typeface="Apple Braille" charset="0"/>
                <a:ea typeface="Apple Braille" charset="0"/>
                <a:cs typeface="Apple Braille" charset="0"/>
              </a:rPr>
              <a:t> o 20000 </a:t>
            </a:r>
            <a:r>
              <a:rPr lang="en-US" dirty="0" err="1">
                <a:solidFill>
                  <a:prstClr val="black"/>
                </a:solidFill>
                <a:latin typeface="Apple Braille" charset="0"/>
                <a:ea typeface="Apple Braille" charset="0"/>
                <a:cs typeface="Apple Braille" charset="0"/>
              </a:rPr>
              <a:t>espermatozoides</a:t>
            </a:r>
            <a:r>
              <a:rPr lang="en-US" dirty="0">
                <a:solidFill>
                  <a:prstClr val="black"/>
                </a:solidFill>
                <a:latin typeface="Apple Braille" charset="0"/>
                <a:ea typeface="Apple Braille" charset="0"/>
                <a:cs typeface="Apple Braille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pple Braille" charset="0"/>
                <a:ea typeface="Apple Braille" charset="0"/>
                <a:cs typeface="Apple Braille" charset="0"/>
              </a:rPr>
              <a:t>intactos</a:t>
            </a:r>
            <a:r>
              <a:rPr lang="en-US" dirty="0">
                <a:solidFill>
                  <a:prstClr val="black"/>
                </a:solidFill>
                <a:latin typeface="Apple Braille" charset="0"/>
                <a:ea typeface="Apple Braille" charset="0"/>
                <a:cs typeface="Apple Braille" charset="0"/>
              </a:rPr>
              <a:t> (3 pg/</a:t>
            </a:r>
            <a:r>
              <a:rPr lang="en-US" dirty="0" err="1">
                <a:solidFill>
                  <a:prstClr val="black"/>
                </a:solidFill>
                <a:latin typeface="Apple Braille" charset="0"/>
                <a:ea typeface="Apple Braille" charset="0"/>
                <a:cs typeface="Apple Braille" charset="0"/>
              </a:rPr>
              <a:t>espermat</a:t>
            </a:r>
            <a:r>
              <a:rPr lang="en-US" dirty="0">
                <a:solidFill>
                  <a:prstClr val="black"/>
                </a:solidFill>
                <a:latin typeface="Apple Braille" charset="0"/>
                <a:ea typeface="Apple Braille" charset="0"/>
                <a:cs typeface="Apple Braille" charset="0"/>
              </a:rPr>
              <a:t>.))</a:t>
            </a:r>
          </a:p>
          <a:p>
            <a:pPr marL="365760" indent="-360000" fontAlgn="auto">
              <a:lnSpc>
                <a:spcPts val="36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Char char=""/>
            </a:pPr>
            <a:r>
              <a:rPr lang="es-AR" dirty="0">
                <a:solidFill>
                  <a:prstClr val="black"/>
                </a:solidFill>
                <a:latin typeface="Apple Braille" charset="0"/>
                <a:ea typeface="Apple Braille" charset="0"/>
                <a:cs typeface="Apple Braille" charset="0"/>
              </a:rPr>
              <a:t>Para ChIP, dependerá de las condiciones, el anticuerpo, etc., pero aprox 10-50 ng</a:t>
            </a:r>
          </a:p>
        </p:txBody>
      </p:sp>
    </p:spTree>
  </p:cSld>
  <p:clrMapOvr>
    <a:masterClrMapping/>
  </p:clrMapOvr>
  <p:transition>
    <p:wipe dir="r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io">
  <a:themeElements>
    <a:clrScheme name="Solsticio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io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io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8357</TotalTime>
  <Words>4411</Words>
  <Application>Microsoft Macintosh PowerPoint</Application>
  <PresentationFormat>Presentación en pantalla (4:3)</PresentationFormat>
  <Paragraphs>614</Paragraphs>
  <Slides>80</Slides>
  <Notes>4</Notes>
  <HiddenSlides>0</HiddenSlides>
  <MMClips>0</MMClips>
  <ScaleCrop>false</ScaleCrop>
  <HeadingPairs>
    <vt:vector size="8" baseType="variant">
      <vt:variant>
        <vt:lpstr>Fuentes usadas</vt:lpstr>
      </vt:variant>
      <vt:variant>
        <vt:i4>13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2</vt:i4>
      </vt:variant>
      <vt:variant>
        <vt:lpstr>Títulos de diapositiva</vt:lpstr>
      </vt:variant>
      <vt:variant>
        <vt:i4>80</vt:i4>
      </vt:variant>
    </vt:vector>
  </HeadingPairs>
  <TitlesOfParts>
    <vt:vector size="96" baseType="lpstr">
      <vt:lpstr>Apple Braille</vt:lpstr>
      <vt:lpstr>Arial</vt:lpstr>
      <vt:lpstr>Calibri</vt:lpstr>
      <vt:lpstr>Comic Sans MS</vt:lpstr>
      <vt:lpstr>Gill Sans MT</vt:lpstr>
      <vt:lpstr>MSTT31c563</vt:lpstr>
      <vt:lpstr>Segoe UI</vt:lpstr>
      <vt:lpstr>Tahoma</vt:lpstr>
      <vt:lpstr>Times</vt:lpstr>
      <vt:lpstr>Times New Roman</vt:lpstr>
      <vt:lpstr>Verdana</vt:lpstr>
      <vt:lpstr>Wingdings</vt:lpstr>
      <vt:lpstr>Wingdings 2</vt:lpstr>
      <vt:lpstr>Solsticio</vt:lpstr>
      <vt:lpstr>Bitmap Image</vt:lpstr>
      <vt:lpstr>Image</vt:lpstr>
      <vt:lpstr>MÉTODOS DE EXTRACCIÓN  Y PURIFICACIÓN DE ÁCIDOS NUCLEICOS</vt:lpstr>
      <vt:lpstr>Introducción</vt:lpstr>
      <vt:lpstr>Es Importante Diferenciar dos Conceptos</vt:lpstr>
      <vt:lpstr>El Problema…</vt:lpstr>
      <vt:lpstr>Purificación de   adn</vt:lpstr>
      <vt:lpstr>En una purificación de ADN es esencial:</vt:lpstr>
      <vt:lpstr>Cuanto ADN podemos recuperar?</vt:lpstr>
      <vt:lpstr>Cuanto ADN podemos recuperar?</vt:lpstr>
      <vt:lpstr>Presentación de PowerPoint</vt:lpstr>
      <vt:lpstr>Etapas básicas de un procedimiento general para Extracción y Purificación de AN</vt:lpstr>
      <vt:lpstr>Etapas básicas de un procedimiento general para Extracción y Purificación de AN</vt:lpstr>
      <vt:lpstr>1-Métodos de fragmentación y lisis celular para la extracción de AN</vt:lpstr>
      <vt:lpstr>Presentación de PowerPoint</vt:lpstr>
      <vt:lpstr>Homogeneizadores mecánicos</vt:lpstr>
      <vt:lpstr>Métodos para lisar células</vt:lpstr>
      <vt:lpstr>Componentes de una solución de lisis</vt:lpstr>
      <vt:lpstr>Etapas básicas de un procedimiento general para Extracción y Purificación de AN</vt:lpstr>
      <vt:lpstr>2. Clarificación. Eliminación de restos celulares (debris)</vt:lpstr>
      <vt:lpstr>Etapas básicas de un procedimiento general para Extracción y Purificación de AN</vt:lpstr>
      <vt:lpstr>3. Purificación</vt:lpstr>
      <vt:lpstr>Extracción Fenólica de proteínas</vt:lpstr>
      <vt:lpstr>Presentación de PowerPoint</vt:lpstr>
      <vt:lpstr>Presentación de PowerPoint</vt:lpstr>
      <vt:lpstr>Precipitación de proteínas con sales (“salting out”)</vt:lpstr>
      <vt:lpstr>LISIS CELULAR</vt:lpstr>
      <vt:lpstr>Presentación de PowerPoint</vt:lpstr>
      <vt:lpstr>Inorganic Isolation Methods</vt:lpstr>
      <vt:lpstr>Solid Phase Isolation</vt:lpstr>
      <vt:lpstr>Solid Phase Isolation</vt:lpstr>
      <vt:lpstr>Cromatografía de intercambio aniónico</vt:lpstr>
      <vt:lpstr>Chelex Extraction (BioRad)</vt:lpstr>
      <vt:lpstr>Chelex Extraction (BioRad)</vt:lpstr>
      <vt:lpstr>Chelex extraction</vt:lpstr>
      <vt:lpstr>Adsorción de ADN a partículas de sílica </vt:lpstr>
      <vt:lpstr>Presentación de PowerPoint</vt:lpstr>
      <vt:lpstr>Magnetic Beads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Extracción y purificación del ADN cromosomal de bacterias</vt:lpstr>
      <vt:lpstr>Presentación de PowerPoint</vt:lpstr>
      <vt:lpstr>Presentación de PowerPoint</vt:lpstr>
      <vt:lpstr>Presentación de PowerPoint</vt:lpstr>
      <vt:lpstr>Separación de fragmentos de ADN Electroforesis en gel de agarosa </vt:lpstr>
      <vt:lpstr>Separación de fragmentos de ADN desde un gel de agarosa </vt:lpstr>
      <vt:lpstr>Separación de fragmentos de ADN desde un gel de agarosa </vt:lpstr>
      <vt:lpstr>Presentación de PowerPoint</vt:lpstr>
      <vt:lpstr>Etapas básicas de un procedimiento general para Extracción y Purificación de AN</vt:lpstr>
      <vt:lpstr>Presentación de PowerPoint</vt:lpstr>
      <vt:lpstr>Análisis espectroscópico de AN y criterios de pureza</vt:lpstr>
      <vt:lpstr>Determining Concentration</vt:lpstr>
      <vt:lpstr>Análisis espectroscópico de AN y criterios de pureza</vt:lpstr>
      <vt:lpstr>Análisis espectroscópico de AN y criterios de pureza</vt:lpstr>
      <vt:lpstr>Factores que afectan el rendimiento, calidad y pureza de los AN purificados</vt:lpstr>
      <vt:lpstr>Presentación de PowerPoint</vt:lpstr>
      <vt:lpstr>Presentación de PowerPoint</vt:lpstr>
      <vt:lpstr>Presentación de PowerPoint</vt:lpstr>
      <vt:lpstr>Electroforesis de ADN plasmídico</vt:lpstr>
      <vt:lpstr>Tinción con Bromuro de etidio o Sybr Green </vt:lpstr>
      <vt:lpstr>Presentación de PowerPoint</vt:lpstr>
      <vt:lpstr>Presentación de PowerPoint</vt:lpstr>
      <vt:lpstr>Presentación de PowerPoint</vt:lpstr>
      <vt:lpstr>Purificación de RNA</vt:lpstr>
      <vt:lpstr>Extracción y Purificación de ARN </vt:lpstr>
      <vt:lpstr>Total RNA</vt:lpstr>
      <vt:lpstr>Extracción y Purificación de ARN total </vt:lpstr>
      <vt:lpstr>Extracción y Purificación de RNA total </vt:lpstr>
      <vt:lpstr>Purificación de RNA por afinidad</vt:lpstr>
      <vt:lpstr>Purificación de poli-A mRNA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Purificación de ADN</vt:lpstr>
      <vt:lpstr>RFLP(Polimorfismos de longitud de fragmentos de restricción)</vt:lpstr>
      <vt:lpstr>RFLP(Polimorfismos de longitud de fragmentos de restricción)</vt:lpstr>
      <vt:lpstr>ORGANIC EXTRACTION PROCEDURE</vt:lpstr>
    </vt:vector>
  </TitlesOfParts>
  <Company>CIBYB, Universidad de Chile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METODOS DE EXTRACCIÓN Y PURIFICACION DE ÁCIDOS NUCLEICOS</dc:title>
  <dc:creator>Oriana Salazar</dc:creator>
  <cp:lastModifiedBy>Pamela C</cp:lastModifiedBy>
  <cp:revision>432</cp:revision>
  <dcterms:created xsi:type="dcterms:W3CDTF">2003-07-30T19:57:35Z</dcterms:created>
  <dcterms:modified xsi:type="dcterms:W3CDTF">2019-05-13T16:58:26Z</dcterms:modified>
</cp:coreProperties>
</file>