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1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3" r:id="rId14"/>
    <p:sldId id="269" r:id="rId15"/>
  </p:sldIdLst>
  <p:sldSz cx="9144000" cy="6858000" type="screen4x3"/>
  <p:notesSz cx="7053263" cy="93091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79774B-F31F-4790-915A-52A26E046A8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05D655B-D1DC-4D5A-B59D-B243ED66A6F4}">
      <dgm:prSet custT="1"/>
      <dgm:spPr>
        <a:solidFill>
          <a:schemeClr val="accent4"/>
        </a:solidFill>
      </dgm:spPr>
      <dgm:t>
        <a:bodyPr/>
        <a:lstStyle/>
        <a:p>
          <a:pPr rtl="0"/>
          <a:r>
            <a:rPr lang="es-AR" sz="1600" b="1" dirty="0" smtClean="0">
              <a:solidFill>
                <a:schemeClr val="bg1"/>
              </a:solidFill>
            </a:rPr>
            <a:t>Módulo I: Introducción a las cuestiones de género y de diversidad sexual</a:t>
          </a:r>
          <a:br>
            <a:rPr lang="es-AR" sz="1600" b="1" dirty="0" smtClean="0">
              <a:solidFill>
                <a:schemeClr val="bg1"/>
              </a:solidFill>
            </a:rPr>
          </a:br>
          <a:endParaRPr lang="es-AR" sz="1600" b="1" dirty="0" smtClean="0">
            <a:solidFill>
              <a:schemeClr val="bg1"/>
            </a:solidFill>
          </a:endParaRPr>
        </a:p>
        <a:p>
          <a:pPr rtl="0"/>
          <a:r>
            <a:rPr lang="es-AR" sz="1400" b="1" dirty="0" smtClean="0">
              <a:solidFill>
                <a:schemeClr val="bg1"/>
              </a:solidFill>
            </a:rPr>
            <a:t>16, 23 y 30 de Octubre de 2019</a:t>
          </a:r>
          <a:br>
            <a:rPr lang="es-AR" sz="1400" b="1" dirty="0" smtClean="0">
              <a:solidFill>
                <a:schemeClr val="bg1"/>
              </a:solidFill>
            </a:rPr>
          </a:br>
          <a:r>
            <a:rPr lang="es-AR" sz="1400" b="1" dirty="0" smtClean="0">
              <a:solidFill>
                <a:schemeClr val="bg1"/>
              </a:solidFill>
            </a:rPr>
            <a:t>Horario: de 16 a 18.00 </a:t>
          </a:r>
          <a:r>
            <a:rPr lang="es-AR" sz="1400" b="1" dirty="0" err="1" smtClean="0">
              <a:solidFill>
                <a:schemeClr val="bg1"/>
              </a:solidFill>
            </a:rPr>
            <a:t>hs</a:t>
          </a:r>
          <a:r>
            <a:rPr lang="es-AR" sz="1400" b="1" dirty="0" smtClean="0">
              <a:solidFill>
                <a:schemeClr val="bg1"/>
              </a:solidFill>
            </a:rPr>
            <a:t> – Suipacha 531</a:t>
          </a:r>
          <a:br>
            <a:rPr lang="es-AR" sz="1400" b="1" dirty="0" smtClean="0">
              <a:solidFill>
                <a:schemeClr val="bg1"/>
              </a:solidFill>
            </a:rPr>
          </a:br>
          <a:endParaRPr lang="es-AR" sz="1400" dirty="0">
            <a:solidFill>
              <a:schemeClr val="bg1"/>
            </a:solidFill>
          </a:endParaRPr>
        </a:p>
      </dgm:t>
    </dgm:pt>
    <dgm:pt modelId="{51ACD728-483C-4665-AA81-7B9C90CA470E}" type="parTrans" cxnId="{52B75E42-12B6-44DF-957D-96F5434B9B8A}">
      <dgm:prSet/>
      <dgm:spPr/>
      <dgm:t>
        <a:bodyPr/>
        <a:lstStyle/>
        <a:p>
          <a:endParaRPr lang="es-AR"/>
        </a:p>
      </dgm:t>
    </dgm:pt>
    <dgm:pt modelId="{58E551BF-9054-4C29-9E6E-36003326713C}" type="sibTrans" cxnId="{52B75E42-12B6-44DF-957D-96F5434B9B8A}">
      <dgm:prSet/>
      <dgm:spPr/>
      <dgm:t>
        <a:bodyPr/>
        <a:lstStyle/>
        <a:p>
          <a:endParaRPr lang="es-AR"/>
        </a:p>
      </dgm:t>
    </dgm:pt>
    <dgm:pt modelId="{FF47531B-7BC4-4CA7-BC38-F23BCDEA0934}" type="pres">
      <dgm:prSet presAssocID="{FE79774B-F31F-4790-915A-52A26E046A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E59DB70-3546-4AC7-BE2E-6657388F8A4D}" type="pres">
      <dgm:prSet presAssocID="{705D655B-D1DC-4D5A-B59D-B243ED66A6F4}" presName="linNode" presStyleCnt="0"/>
      <dgm:spPr/>
    </dgm:pt>
    <dgm:pt modelId="{56044E76-0F45-4581-9D0F-67BF201CC3E7}" type="pres">
      <dgm:prSet presAssocID="{705D655B-D1DC-4D5A-B59D-B243ED66A6F4}" presName="parentText" presStyleLbl="node1" presStyleIdx="0" presStyleCnt="1" custScaleX="277778" custLinFactNeighborX="-1137" custLinFactNeighborY="-28427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82A94FE-F879-4773-931A-3EEC47FB41A3}" type="presOf" srcId="{FE79774B-F31F-4790-915A-52A26E046A8F}" destId="{FF47531B-7BC4-4CA7-BC38-F23BCDEA0934}" srcOrd="0" destOrd="0" presId="urn:microsoft.com/office/officeart/2005/8/layout/vList5"/>
    <dgm:cxn modelId="{52B75E42-12B6-44DF-957D-96F5434B9B8A}" srcId="{FE79774B-F31F-4790-915A-52A26E046A8F}" destId="{705D655B-D1DC-4D5A-B59D-B243ED66A6F4}" srcOrd="0" destOrd="0" parTransId="{51ACD728-483C-4665-AA81-7B9C90CA470E}" sibTransId="{58E551BF-9054-4C29-9E6E-36003326713C}"/>
    <dgm:cxn modelId="{AEF1165F-3199-4DB9-BC5E-C02B0037257F}" type="presOf" srcId="{705D655B-D1DC-4D5A-B59D-B243ED66A6F4}" destId="{56044E76-0F45-4581-9D0F-67BF201CC3E7}" srcOrd="0" destOrd="0" presId="urn:microsoft.com/office/officeart/2005/8/layout/vList5"/>
    <dgm:cxn modelId="{C58DE72B-2A36-4F93-8AB9-7C1FAA99BF4A}" type="presParOf" srcId="{FF47531B-7BC4-4CA7-BC38-F23BCDEA0934}" destId="{9E59DB70-3546-4AC7-BE2E-6657388F8A4D}" srcOrd="0" destOrd="0" presId="urn:microsoft.com/office/officeart/2005/8/layout/vList5"/>
    <dgm:cxn modelId="{923AA8CF-5CC4-472F-8815-E2FA865912E3}" type="presParOf" srcId="{9E59DB70-3546-4AC7-BE2E-6657388F8A4D}" destId="{56044E76-0F45-4581-9D0F-67BF201CC3E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B04D161B-1BA1-417A-9194-BC170D1D6791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4E4344F3-50DD-4D0E-80DD-6B8FAD7F78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2440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7C672-BD1C-4476-BD75-9401A5B2270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4850" y="4421188"/>
            <a:ext cx="5643563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DE1F0-A3D8-400A-BCC0-600E5D8F5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7602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DE1F0-A3D8-400A-BCC0-600E5D8F57E7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911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6D027E3-8CB1-4465-9CFA-53A2BA8A1F36}" type="datetimeFigureOut">
              <a:rPr lang="es-AR" smtClean="0"/>
              <a:t>29/9/2019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69ABBCB-EE49-4625-B29F-839FC91B6DB7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763688" y="1196752"/>
            <a:ext cx="5723468" cy="1828090"/>
          </a:xfrm>
        </p:spPr>
        <p:txBody>
          <a:bodyPr>
            <a:normAutofit/>
          </a:bodyPr>
          <a:lstStyle/>
          <a:p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FACULTAD </a:t>
            </a:r>
            <a:r>
              <a:rPr lang="es-A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CIENCIAS BIOQUÍMICAS Y </a:t>
            </a: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FARMACÉUTICAS</a:t>
            </a:r>
            <a:b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UNIVERSIDAD </a:t>
            </a:r>
            <a:r>
              <a:rPr lang="es-A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NACIONAL DE ROSARIO </a:t>
            </a: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A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s-A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LA MUJER</a:t>
            </a:r>
            <a:b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es-A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835696" y="3068960"/>
            <a:ext cx="5712179" cy="1524000"/>
          </a:xfrm>
        </p:spPr>
        <p:txBody>
          <a:bodyPr>
            <a:normAutofit/>
          </a:bodyPr>
          <a:lstStyle/>
          <a:p>
            <a:r>
              <a:rPr lang="es-AR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 </a:t>
            </a:r>
            <a:r>
              <a:rPr lang="es-AR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Gestión </a:t>
            </a:r>
          </a:p>
          <a:p>
            <a:r>
              <a:rPr lang="es-AR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2019-2023</a:t>
            </a:r>
          </a:p>
          <a:p>
            <a:endParaRPr lang="es-AR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355976" y="4797152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sz="1400" b="1" i="1" dirty="0" smtClean="0">
                <a:latin typeface="Liberation Mono"/>
              </a:rPr>
              <a:t>Sandra </a:t>
            </a:r>
            <a:r>
              <a:rPr lang="es-AR" sz="1400" b="1" i="1" dirty="0" err="1" smtClean="0">
                <a:latin typeface="Liberation Mono"/>
              </a:rPr>
              <a:t>Pittet</a:t>
            </a:r>
            <a:endParaRPr lang="es-AR" sz="1400" b="1" i="1" dirty="0" smtClean="0">
              <a:latin typeface="Liberation Mono"/>
            </a:endParaRPr>
          </a:p>
          <a:p>
            <a:pPr algn="r"/>
            <a:r>
              <a:rPr lang="es-AR" sz="1400" b="1" i="1" dirty="0" smtClean="0">
                <a:latin typeface="Liberation Mono"/>
              </a:rPr>
              <a:t>María del Carmen </a:t>
            </a:r>
            <a:r>
              <a:rPr lang="es-AR" sz="1400" b="1" i="1" dirty="0" err="1" smtClean="0">
                <a:latin typeface="Liberation Mono"/>
              </a:rPr>
              <a:t>Lorenzale</a:t>
            </a:r>
            <a:endParaRPr lang="es-AR" sz="1400" b="1" i="1" dirty="0" smtClean="0">
              <a:latin typeface="Liberation Mono"/>
            </a:endParaRPr>
          </a:p>
        </p:txBody>
      </p:sp>
    </p:spTree>
    <p:extLst>
      <p:ext uri="{BB962C8B-B14F-4D97-AF65-F5344CB8AC3E}">
        <p14:creationId xmlns:p14="http://schemas.microsoft.com/office/powerpoint/2010/main" val="205780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737036"/>
              </p:ext>
            </p:extLst>
          </p:nvPr>
        </p:nvGraphicFramePr>
        <p:xfrm>
          <a:off x="1115616" y="836711"/>
          <a:ext cx="6840761" cy="525892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578579"/>
                <a:gridCol w="773073"/>
                <a:gridCol w="773073"/>
                <a:gridCol w="858018"/>
                <a:gridCol w="858018"/>
              </a:tblGrid>
              <a:tr h="1016234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Cuadro IV: </a:t>
                      </a:r>
                      <a:r>
                        <a:rPr lang="es-AR" sz="1400" dirty="0" err="1">
                          <a:effectLst/>
                        </a:rPr>
                        <a:t>Transversalización</a:t>
                      </a:r>
                      <a:r>
                        <a:rPr lang="es-AR" sz="1400" dirty="0">
                          <a:effectLst/>
                        </a:rPr>
                        <a:t> de la Perspectiva de Género en actividades de docencia, investigación y </a:t>
                      </a:r>
                      <a:r>
                        <a:rPr lang="es-AR" sz="1400" dirty="0" smtClean="0">
                          <a:effectLst/>
                        </a:rPr>
                        <a:t>extensión</a:t>
                      </a:r>
                      <a:endParaRPr lang="es-AR" sz="1400" dirty="0">
                        <a:effectLst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1750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Actividades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</a:rPr>
                        <a:t>2020</a:t>
                      </a:r>
                      <a:endParaRPr lang="es-A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>
                          <a:effectLst/>
                        </a:rPr>
                        <a:t>2021</a:t>
                      </a:r>
                      <a:endParaRPr lang="es-AR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44988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</a:rPr>
                        <a:t>1° </a:t>
                      </a:r>
                      <a:r>
                        <a:rPr lang="es-AR" sz="900" b="1" dirty="0" smtClean="0">
                          <a:effectLst/>
                        </a:rPr>
                        <a:t>semestre</a:t>
                      </a:r>
                      <a:endParaRPr lang="es-A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</a:rPr>
                        <a:t>2° </a:t>
                      </a:r>
                      <a:r>
                        <a:rPr lang="es-AR" sz="900" b="1" dirty="0" smtClean="0">
                          <a:effectLst/>
                        </a:rPr>
                        <a:t>semestre</a:t>
                      </a:r>
                      <a:endParaRPr lang="es-A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</a:rPr>
                        <a:t>1° semestre</a:t>
                      </a:r>
                      <a:endParaRPr lang="es-A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b="1" dirty="0">
                          <a:effectLst/>
                        </a:rPr>
                        <a:t>2° </a:t>
                      </a:r>
                      <a:r>
                        <a:rPr lang="es-AR" sz="900" b="1" dirty="0" smtClean="0">
                          <a:effectLst/>
                        </a:rPr>
                        <a:t>semestre</a:t>
                      </a:r>
                      <a:endParaRPr lang="es-AR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3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1. Relevamiento de  los espacios curriculares de los Planes de Estudio de las carreras de grado cuyos contenidos y bibliografía consignados en los Programas,  habiliten introducir la perspectiva de género en su tratamiento.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63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2.Relevamiento de  Proyectos de Extensión y de Investigación, acreditados y actualmente en curso, cuyas problemáticas y/u objetos de estudio puedan ser abordadas con perspectiva de género.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30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3.Elaboraciones de Informes Preliminares de las Actividades 1 y 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64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4. Reuniones con los profesores responsables de los espacios curriculares y  sus equipos docentes y con los responsables e integrantes de  proyectos de extensión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69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763688" y="2636912"/>
            <a:ext cx="6254044" cy="13620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A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 de Acción III</a:t>
            </a:r>
            <a:r>
              <a:rPr lang="es-AR" sz="2000" dirty="0" smtClean="0"/>
              <a:t>.</a:t>
            </a:r>
            <a:r>
              <a:rPr lang="es-AR" sz="2000" b="1" dirty="0" smtClean="0"/>
              <a:t> Sensibilización en cuestiones de género y de diversidad sexual</a:t>
            </a: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11714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15616" y="1412776"/>
            <a:ext cx="68407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1600" b="1" dirty="0"/>
              <a:t>Las actividades a desarrollar en esta Línea de Acción, son de carácter permanente y se enmarcan en las funciones establecidas en el </a:t>
            </a:r>
            <a:r>
              <a:rPr lang="es-AR" sz="1600" b="1" i="1" dirty="0"/>
              <a:t>Procedimiento</a:t>
            </a:r>
            <a:r>
              <a:rPr lang="es-AR" sz="1600" i="1" dirty="0"/>
              <a:t> para la atención de situaciones de violencia sexual y discriminación basada en el género en la Facultad de Ciencias Bioquímicas y Farmacéuticas de la Universidad Nacional de Rosario</a:t>
            </a:r>
            <a:r>
              <a:rPr lang="es-AR" sz="1600" dirty="0"/>
              <a:t> </a:t>
            </a:r>
            <a:r>
              <a:rPr lang="es-AR" sz="1600" b="1" dirty="0"/>
              <a:t>para el Equipo de trabajo que tiene a su cargo su aplicación, el cual integra la Oficina de la Mujer</a:t>
            </a:r>
            <a:r>
              <a:rPr lang="es-AR" sz="1600" b="1" dirty="0" smtClean="0"/>
              <a:t>.</a:t>
            </a:r>
          </a:p>
          <a:p>
            <a:pPr algn="just"/>
            <a:endParaRPr lang="es-AR" sz="1600" dirty="0"/>
          </a:p>
          <a:p>
            <a:pPr algn="just"/>
            <a:endParaRPr lang="es-AR" sz="1600" dirty="0"/>
          </a:p>
          <a:p>
            <a:pPr algn="just"/>
            <a:r>
              <a:rPr lang="es-AR" sz="1600" dirty="0"/>
              <a:t>Estas actividades involucran </a:t>
            </a:r>
            <a:r>
              <a:rPr lang="es-AR" sz="1600" b="1" dirty="0"/>
              <a:t>acciones concretas para visibilizar y sensibilizar a toda la comunidad educativa sobre la perspectiva de género, difundir e informar el procedimiento institucional </a:t>
            </a:r>
            <a:r>
              <a:rPr lang="es-AR" sz="1600" dirty="0"/>
              <a:t>para la atención de situaciones de violencia sexual y discriminación basada en el género, </a:t>
            </a:r>
            <a:r>
              <a:rPr lang="es-AR" sz="1600" b="1" dirty="0"/>
              <a:t>apoyar eventos y actividades puntuales de grupos y colectivos que trabajen la temática de género dentro nuestra Facultad.</a:t>
            </a:r>
          </a:p>
        </p:txBody>
      </p:sp>
    </p:spTree>
    <p:extLst>
      <p:ext uri="{BB962C8B-B14F-4D97-AF65-F5344CB8AC3E}">
        <p14:creationId xmlns:p14="http://schemas.microsoft.com/office/powerpoint/2010/main" val="21299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908720"/>
            <a:ext cx="6254044" cy="1362075"/>
          </a:xfrm>
        </p:spPr>
        <p:txBody>
          <a:bodyPr>
            <a:normAutofit fontScale="90000"/>
          </a:bodyPr>
          <a:lstStyle/>
          <a:p>
            <a:r>
              <a:rPr lang="es-AR" sz="2000" b="1" dirty="0" smtClean="0"/>
              <a:t>Asesoramiento en la diagramación del Ciclo de Formación en temáticas de Género y Diversidad Sexual</a:t>
            </a:r>
            <a:br>
              <a:rPr lang="es-AR" sz="2000" b="1" dirty="0" smtClean="0"/>
            </a:br>
            <a:r>
              <a:rPr lang="es-AR" sz="2000" dirty="0"/>
              <a:t/>
            </a:r>
            <a:br>
              <a:rPr lang="es-AR" sz="2000" dirty="0"/>
            </a:br>
            <a:endParaRPr lang="es-AR" sz="2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47664" y="2636912"/>
            <a:ext cx="6231467" cy="1309511"/>
          </a:xfrm>
        </p:spPr>
        <p:txBody>
          <a:bodyPr/>
          <a:lstStyle/>
          <a:p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Cecilia Paredes, </a:t>
            </a:r>
            <a:r>
              <a:rPr lang="es-A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FCByF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, UNR</a:t>
            </a:r>
          </a:p>
          <a:p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Natalia </a:t>
            </a:r>
            <a:r>
              <a:rPr lang="es-A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Cocciarini</a:t>
            </a:r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 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y Julieta </a:t>
            </a:r>
            <a:r>
              <a:rPr lang="es-A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Micozzi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 </a:t>
            </a:r>
            <a:r>
              <a:rPr lang="es-A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Bezi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, UNR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024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39752" y="2924944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MUCHAS GRACIAS!</a:t>
            </a:r>
            <a:endParaRPr lang="es-A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572000" y="465313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Sandra y  María del Carmen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40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364023"/>
              </p:ext>
            </p:extLst>
          </p:nvPr>
        </p:nvGraphicFramePr>
        <p:xfrm>
          <a:off x="971600" y="764704"/>
          <a:ext cx="7200800" cy="5328593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3614849"/>
                <a:gridCol w="3585951"/>
              </a:tblGrid>
              <a:tr h="99341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smtClean="0">
                          <a:effectLst/>
                        </a:rPr>
                        <a:t>CUADRO </a:t>
                      </a:r>
                      <a:r>
                        <a:rPr lang="es-AR" sz="1400" dirty="0">
                          <a:effectLst/>
                        </a:rPr>
                        <a:t>I: Objetivos y Líneas de </a:t>
                      </a:r>
                      <a:r>
                        <a:rPr lang="es-AR" sz="1400" dirty="0" smtClean="0">
                          <a:effectLst/>
                        </a:rPr>
                        <a:t>Acción</a:t>
                      </a:r>
                      <a:r>
                        <a:rPr lang="es-AR" sz="1400" baseline="0" dirty="0" smtClean="0">
                          <a:effectLst/>
                        </a:rPr>
                        <a:t> de </a:t>
                      </a:r>
                      <a:r>
                        <a:rPr lang="es-AR" sz="1400" i="1" baseline="0" dirty="0" smtClean="0">
                          <a:effectLst/>
                        </a:rPr>
                        <a:t>La Oficina de la Mujer</a:t>
                      </a:r>
                      <a:endParaRPr lang="es-AR" sz="1400" i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smtClean="0">
                          <a:effectLst/>
                        </a:rPr>
                        <a:t>Período </a:t>
                      </a:r>
                      <a:r>
                        <a:rPr lang="es-AR" sz="1400" dirty="0">
                          <a:effectLst/>
                        </a:rPr>
                        <a:t>2019-2023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5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Objetivos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Líneas de Acción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74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1. Promover instancias formativas interdisciplinarias en cuestiones de género y diversidad sexual en articulación con otras unidades académicas, centros de estudio y/o de investigación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I</a:t>
                      </a:r>
                      <a:r>
                        <a:rPr lang="es-AR" sz="1400" b="1" dirty="0" smtClean="0">
                          <a:effectLst/>
                        </a:rPr>
                        <a:t>. Formación </a:t>
                      </a:r>
                      <a:r>
                        <a:rPr lang="es-AR" sz="1400" b="1" dirty="0">
                          <a:effectLst/>
                        </a:rPr>
                        <a:t>continua y situada en Perspectiva de Género y Diversidad Sexual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 </a:t>
                      </a:r>
                      <a:r>
                        <a:rPr lang="es-AR" sz="1400" b="1" dirty="0" smtClean="0">
                          <a:effectLst/>
                        </a:rPr>
                        <a:t> 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2. Impulsar la inclusión de la  Perspectiva de Género en las prácticas de enseñanza, de  investigación y de extensión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II. </a:t>
                      </a:r>
                      <a:r>
                        <a:rPr lang="es-AR" sz="1400" b="1" dirty="0" err="1">
                          <a:effectLst/>
                        </a:rPr>
                        <a:t>Transversalización</a:t>
                      </a:r>
                      <a:r>
                        <a:rPr lang="es-AR" sz="1400" b="1" dirty="0">
                          <a:effectLst/>
                        </a:rPr>
                        <a:t> de la Perspectiva de Género en la formación de grado, la enseñanza, la investigación y la extensión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505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3.Favorecer procesos de reflexión, análisis  y </a:t>
                      </a:r>
                      <a:r>
                        <a:rPr lang="es-AR" sz="1400" dirty="0" err="1">
                          <a:effectLst/>
                        </a:rPr>
                        <a:t>visibilización</a:t>
                      </a:r>
                      <a:r>
                        <a:rPr lang="es-AR" sz="1400" dirty="0">
                          <a:effectLst/>
                        </a:rPr>
                        <a:t>   en violencias de género en articulación con el Equipo de trabajo, autoridad de Aplicación del Procedimiento para la atención de situaciones de violencia sexual y discriminación basada en el género en la </a:t>
                      </a:r>
                      <a:r>
                        <a:rPr lang="es-AR" sz="1400" dirty="0" err="1">
                          <a:effectLst/>
                        </a:rPr>
                        <a:t>FCByF</a:t>
                      </a:r>
                      <a:r>
                        <a:rPr lang="es-AR" sz="1400" dirty="0">
                          <a:effectLst/>
                        </a:rPr>
                        <a:t>-UNR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III. Sensibilización y </a:t>
                      </a:r>
                      <a:r>
                        <a:rPr lang="es-AR" sz="1400" b="1" dirty="0" err="1">
                          <a:effectLst/>
                        </a:rPr>
                        <a:t>visibilización</a:t>
                      </a:r>
                      <a:r>
                        <a:rPr lang="es-AR" sz="1400" b="1" dirty="0">
                          <a:effectLst/>
                        </a:rPr>
                        <a:t>  de las cuestiones de género en el ámbito de la Facultad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effectLst/>
                        </a:rPr>
                        <a:t> 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10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1202485"/>
          </a:xfrm>
        </p:spPr>
        <p:txBody>
          <a:bodyPr>
            <a:normAutofit/>
          </a:bodyPr>
          <a:lstStyle/>
          <a:p>
            <a:r>
              <a:rPr lang="es-AR" sz="1800" b="1" dirty="0">
                <a:latin typeface="+mn-lt"/>
              </a:rPr>
              <a:t>Justificación de la  Propuesta en el marco de las Políticas de Género </a:t>
            </a:r>
            <a:r>
              <a:rPr lang="es-AR" sz="1800" b="1" dirty="0" smtClean="0">
                <a:latin typeface="+mn-lt"/>
              </a:rPr>
              <a:t>para </a:t>
            </a:r>
            <a:r>
              <a:rPr lang="es-AR" sz="1800" b="1" dirty="0">
                <a:latin typeface="+mn-lt"/>
              </a:rPr>
              <a:t>las Universidades Nacionales</a:t>
            </a:r>
            <a:r>
              <a:rPr lang="es-AR" sz="1800" dirty="0">
                <a:latin typeface="+mn-lt"/>
              </a:rPr>
              <a:t/>
            </a:r>
            <a:br>
              <a:rPr lang="es-AR" sz="1800" dirty="0">
                <a:latin typeface="+mn-lt"/>
              </a:rPr>
            </a:br>
            <a:endParaRPr lang="es-AR" sz="18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1916832"/>
            <a:ext cx="6196405" cy="3603812"/>
          </a:xfrm>
        </p:spPr>
        <p:txBody>
          <a:bodyPr>
            <a:normAutofit lnSpcReduction="10000"/>
          </a:bodyPr>
          <a:lstStyle/>
          <a:p>
            <a:pPr algn="just"/>
            <a:r>
              <a:rPr lang="es-AR" sz="1800" dirty="0">
                <a:ea typeface="Calibri"/>
              </a:rPr>
              <a:t>La agenda de discusión y las líneas de trabajo de la </a:t>
            </a:r>
            <a:r>
              <a:rPr lang="es-AR" sz="1800" b="1" dirty="0">
                <a:ea typeface="Calibri"/>
              </a:rPr>
              <a:t>Red Interuniversitaria por la Igualdad de Género y en contra de las Violencias (RUGE</a:t>
            </a:r>
            <a:r>
              <a:rPr lang="es-AR" sz="1800" b="1" dirty="0" smtClean="0">
                <a:ea typeface="Calibri"/>
              </a:rPr>
              <a:t>)</a:t>
            </a:r>
            <a:r>
              <a:rPr lang="es-AR" sz="1800" dirty="0" smtClean="0">
                <a:ea typeface="Calibri"/>
              </a:rPr>
              <a:t> del Consejo Interuniversitario Nacional (CIN)</a:t>
            </a:r>
          </a:p>
          <a:p>
            <a:pPr algn="just"/>
            <a:endParaRPr lang="es-AR" sz="1800" dirty="0" smtClean="0">
              <a:ea typeface="Calibri"/>
            </a:endParaRPr>
          </a:p>
          <a:p>
            <a:pPr algn="just"/>
            <a:r>
              <a:rPr lang="es-AR" sz="1800" b="1" dirty="0"/>
              <a:t>La adhesión del CIN </a:t>
            </a:r>
            <a:r>
              <a:rPr lang="es-AR" sz="1800" dirty="0" smtClean="0"/>
              <a:t>(Acuerdo Plenario </a:t>
            </a:r>
            <a:r>
              <a:rPr lang="es-AR" sz="1800" dirty="0"/>
              <a:t>N° </a:t>
            </a:r>
            <a:r>
              <a:rPr lang="es-AR" sz="1800" dirty="0" smtClean="0"/>
              <a:t>1076/2019) </a:t>
            </a:r>
            <a:r>
              <a:rPr lang="es-AR" sz="1800" b="1" dirty="0" smtClean="0"/>
              <a:t>a </a:t>
            </a:r>
            <a:r>
              <a:rPr lang="es-AR" sz="1800" b="1" dirty="0"/>
              <a:t>la “Ley Micaela” </a:t>
            </a:r>
            <a:r>
              <a:rPr lang="es-AR" sz="1800" dirty="0"/>
              <a:t>o “Ley de Capacitación Obligatoria en Género para todas las personas que integran los tres poderes del Estado” (Ley N° </a:t>
            </a:r>
            <a:r>
              <a:rPr lang="es-AR" sz="1800" dirty="0" smtClean="0"/>
              <a:t>27.499)</a:t>
            </a:r>
          </a:p>
          <a:p>
            <a:pPr algn="just"/>
            <a:endParaRPr lang="es-AR" sz="1800" dirty="0" smtClean="0"/>
          </a:p>
          <a:p>
            <a:pPr algn="just"/>
            <a:r>
              <a:rPr lang="es-AR" sz="1800" b="1" dirty="0"/>
              <a:t>La ratificación de  la Universidad Nacional de Rosario de la política del CIN </a:t>
            </a:r>
            <a:r>
              <a:rPr lang="es-AR" sz="1800" dirty="0"/>
              <a:t>mediante la </a:t>
            </a:r>
            <a:r>
              <a:rPr lang="es-AR" sz="1800" b="1" dirty="0"/>
              <a:t>Resolución del Rector N° 1722/2019</a:t>
            </a:r>
            <a:endParaRPr lang="es-AR" sz="1800" b="1" dirty="0" smtClean="0"/>
          </a:p>
          <a:p>
            <a:pPr algn="just"/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19793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2564904"/>
            <a:ext cx="6254044" cy="1362075"/>
          </a:xfrm>
        </p:spPr>
        <p:txBody>
          <a:bodyPr>
            <a:normAutofit/>
          </a:bodyPr>
          <a:lstStyle/>
          <a:p>
            <a:r>
              <a:rPr lang="es-A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 de Acción I</a:t>
            </a:r>
            <a:r>
              <a:rPr lang="es-AR" sz="2000" dirty="0"/>
              <a:t>.</a:t>
            </a:r>
            <a:r>
              <a:rPr lang="es-AR" sz="2000" b="1" dirty="0"/>
              <a:t> Formación continua y situada en Perspectiva de Género y Diversidad </a:t>
            </a:r>
            <a:r>
              <a:rPr lang="es-AR" sz="2000" b="1" dirty="0" smtClean="0"/>
              <a:t>Sexual</a:t>
            </a:r>
            <a:br>
              <a:rPr lang="es-AR" sz="2000" b="1" dirty="0" smtClean="0"/>
            </a:b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349729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54288"/>
              </p:ext>
            </p:extLst>
          </p:nvPr>
        </p:nvGraphicFramePr>
        <p:xfrm>
          <a:off x="1043608" y="692046"/>
          <a:ext cx="6984776" cy="261446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932073"/>
                <a:gridCol w="6052703"/>
              </a:tblGrid>
              <a:tr h="720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solidFill>
                            <a:schemeClr val="bg1"/>
                          </a:solidFill>
                          <a:effectLst/>
                        </a:rPr>
                        <a:t>Cuadro II: Ciclo de Formación en temáticas de Género y Diversidad </a:t>
                      </a:r>
                      <a:r>
                        <a:rPr lang="es-AR" sz="1400" dirty="0" smtClean="0">
                          <a:solidFill>
                            <a:schemeClr val="bg1"/>
                          </a:solidFill>
                          <a:effectLst/>
                        </a:rPr>
                        <a:t>Sexual para </a:t>
                      </a:r>
                      <a:r>
                        <a:rPr lang="es-AR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lxs</a:t>
                      </a:r>
                      <a:r>
                        <a:rPr lang="es-AR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docentes de todas las dedicaciones y categorías de la </a:t>
                      </a:r>
                      <a:r>
                        <a:rPr lang="es-AR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FCByF</a:t>
                      </a:r>
                      <a:r>
                        <a:rPr lang="es-AR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-UNR</a:t>
                      </a:r>
                      <a:endParaRPr lang="es-AR" sz="14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434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Módulo 1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Introducción a las </a:t>
                      </a:r>
                      <a:r>
                        <a:rPr lang="es-AR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temáticas </a:t>
                      </a:r>
                      <a:r>
                        <a:rPr lang="es-A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r>
                        <a:rPr lang="es-A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énero </a:t>
                      </a: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y </a:t>
                      </a:r>
                      <a:r>
                        <a:rPr lang="es-AR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Di</a:t>
                      </a:r>
                      <a:r>
                        <a:rPr lang="es-AR" sz="1400" b="1" dirty="0" smtClean="0">
                          <a:solidFill>
                            <a:schemeClr val="tx1"/>
                          </a:solidFill>
                          <a:effectLst/>
                        </a:rPr>
                        <a:t>versidad </a:t>
                      </a: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sexual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4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Módulo 2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Legislación en Género y Diversidad Sexual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45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Módulo 3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Cuestiones de Género en Perspectiva histórica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45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Módulo 4</a:t>
                      </a:r>
                      <a:endParaRPr lang="es-A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dirty="0">
                          <a:solidFill>
                            <a:schemeClr val="tx1"/>
                          </a:solidFill>
                          <a:effectLst/>
                        </a:rPr>
                        <a:t>Género y Educación Superior Universitaria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73250" y="3316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3317237"/>
            <a:ext cx="70567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100" b="1" dirty="0"/>
              <a:t>Carga horaria total  de cada Módulo</a:t>
            </a:r>
            <a:r>
              <a:rPr lang="es-AR" sz="1100" dirty="0"/>
              <a:t>: </a:t>
            </a:r>
            <a:r>
              <a:rPr lang="es-AR" sz="1100" b="1" dirty="0"/>
              <a:t>6</a:t>
            </a:r>
            <a:r>
              <a:rPr lang="es-AR" sz="1100" dirty="0"/>
              <a:t> (seis) horas </a:t>
            </a:r>
            <a:r>
              <a:rPr lang="es-AR" sz="1100" dirty="0" smtClean="0"/>
              <a:t>reloj. Se desarrollará en 3 (tres) encuentros presenciales de 2(dos) horas reloj de duración cada uno.</a:t>
            </a:r>
            <a:endParaRPr lang="es-AR" sz="1100" dirty="0"/>
          </a:p>
          <a:p>
            <a:r>
              <a:rPr lang="es-AR" sz="1100" b="1" dirty="0" smtClean="0"/>
              <a:t>Carga </a:t>
            </a:r>
            <a:r>
              <a:rPr lang="es-AR" sz="1100" b="1" dirty="0"/>
              <a:t>horaria total del Ciclo de Formación</a:t>
            </a:r>
            <a:r>
              <a:rPr lang="es-AR" sz="1100" dirty="0"/>
              <a:t>: </a:t>
            </a:r>
            <a:r>
              <a:rPr lang="es-AR" sz="1100" b="1" dirty="0"/>
              <a:t>24 </a:t>
            </a:r>
            <a:r>
              <a:rPr lang="es-AR" sz="1100" dirty="0"/>
              <a:t>(veinticuatro) horas reloj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43608" y="4039344"/>
            <a:ext cx="688463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AR" sz="1200" b="1" kern="50" dirty="0" smtClean="0">
                <a:effectLst/>
                <a:latin typeface="Calibri"/>
                <a:ea typeface="Nimbus Mono L"/>
                <a:cs typeface="Liberation Mono"/>
              </a:rPr>
              <a:t>Cada Módulo podrá cursase de modo independiente </a:t>
            </a:r>
            <a:r>
              <a:rPr lang="es-AR" sz="1200" kern="50" dirty="0" smtClean="0">
                <a:effectLst/>
                <a:latin typeface="Calibri"/>
                <a:ea typeface="Nimbus Mono L"/>
                <a:cs typeface="Liberation Mono"/>
              </a:rPr>
              <a:t>y contempla dos tipos de certificaciones: </a:t>
            </a:r>
            <a:endParaRPr lang="es-AR" sz="1050" kern="50" dirty="0" smtClean="0">
              <a:effectLst/>
              <a:latin typeface="Liberation Mono"/>
              <a:ea typeface="Nimbus Mono L"/>
              <a:cs typeface="Liberation Mono"/>
            </a:endParaRPr>
          </a:p>
          <a:p>
            <a:pPr algn="just">
              <a:spcAft>
                <a:spcPts val="0"/>
              </a:spcAft>
            </a:pPr>
            <a:r>
              <a:rPr lang="es-AR" sz="1200" b="1" kern="50" dirty="0" smtClean="0">
                <a:latin typeface="Calibri"/>
                <a:ea typeface="Nimbus Mono L"/>
                <a:cs typeface="Liberation Mono"/>
              </a:rPr>
              <a:t>1. </a:t>
            </a:r>
            <a:r>
              <a:rPr lang="es-AR" sz="1200" b="1" kern="50" dirty="0" smtClean="0">
                <a:effectLst/>
                <a:latin typeface="Calibri"/>
                <a:ea typeface="Nimbus Mono L"/>
                <a:cs typeface="Liberation Mono"/>
              </a:rPr>
              <a:t>Certificación de Asistencia</a:t>
            </a:r>
            <a:r>
              <a:rPr lang="es-AR" sz="1200" kern="50" dirty="0" smtClean="0">
                <a:effectLst/>
                <a:latin typeface="Calibri"/>
                <a:ea typeface="Nimbus Mono L"/>
                <a:cs typeface="Liberation Mono"/>
              </a:rPr>
              <a:t>: se deberá cumplimentar con una asistencia mínima obligatoria del 85%.</a:t>
            </a:r>
            <a:endParaRPr lang="es-AR" sz="1050" kern="50" dirty="0" smtClean="0">
              <a:latin typeface="Liberation Mono"/>
              <a:ea typeface="Nimbus Mono L"/>
              <a:cs typeface="Liberation Mono"/>
            </a:endParaRPr>
          </a:p>
          <a:p>
            <a:pPr algn="just">
              <a:spcAft>
                <a:spcPts val="0"/>
              </a:spcAft>
            </a:pPr>
            <a:r>
              <a:rPr lang="es-AR" sz="1200" b="1" dirty="0" smtClean="0">
                <a:effectLst/>
                <a:latin typeface="Calibri"/>
                <a:ea typeface="Calibri"/>
              </a:rPr>
              <a:t>2.Certificación de Aprobación:</a:t>
            </a:r>
            <a:r>
              <a:rPr lang="es-AR" sz="1200" dirty="0" smtClean="0">
                <a:effectLst/>
                <a:latin typeface="Calibri"/>
                <a:ea typeface="Calibri"/>
              </a:rPr>
              <a:t> de deberá cumplimentar con la asistencia mínima obligatoria (85%) y la aprobación de una evaluación final cuyos requisitos establecerá el/la docente a cargo del Módulo</a:t>
            </a:r>
          </a:p>
          <a:p>
            <a:endParaRPr lang="es-AR" sz="1200" dirty="0" smtClean="0"/>
          </a:p>
          <a:p>
            <a:pPr algn="just"/>
            <a:r>
              <a:rPr lang="es-AR" sz="1100" dirty="0" smtClean="0"/>
              <a:t>Para </a:t>
            </a:r>
            <a:r>
              <a:rPr lang="es-AR" sz="1100" dirty="0"/>
              <a:t>obtener una </a:t>
            </a:r>
            <a:r>
              <a:rPr lang="es-AR" sz="1100" b="1" dirty="0"/>
              <a:t>certificación de aprobación del Ciclo de </a:t>
            </a:r>
            <a:r>
              <a:rPr lang="es-AR" sz="1100" b="1" dirty="0" smtClean="0"/>
              <a:t>Formación</a:t>
            </a:r>
            <a:r>
              <a:rPr lang="es-AR" sz="1100" dirty="0" smtClean="0"/>
              <a:t> </a:t>
            </a:r>
            <a:r>
              <a:rPr lang="es-AR" sz="1100" b="1" dirty="0"/>
              <a:t>en temáticas de Género y Diversidad Sexual</a:t>
            </a:r>
            <a:r>
              <a:rPr lang="es-AR" sz="1100" dirty="0"/>
              <a:t> deberán aprobarse los cuatro Módulos conforme a las condiciones requeridas en el punto </a:t>
            </a:r>
            <a:r>
              <a:rPr lang="es-AR" sz="1100" dirty="0" smtClean="0"/>
              <a:t>2.</a:t>
            </a:r>
            <a:endParaRPr lang="es-AR" sz="1100" dirty="0"/>
          </a:p>
          <a:p>
            <a:pPr marL="171450" indent="-171450" algn="just">
              <a:buFontTx/>
              <a:buChar char="-"/>
            </a:pPr>
            <a:endParaRPr lang="es-AR" sz="1100" dirty="0"/>
          </a:p>
        </p:txBody>
      </p:sp>
    </p:spTree>
    <p:extLst>
      <p:ext uri="{BB962C8B-B14F-4D97-AF65-F5344CB8AC3E}">
        <p14:creationId xmlns:p14="http://schemas.microsoft.com/office/powerpoint/2010/main" val="126594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681029"/>
              </p:ext>
            </p:extLst>
          </p:nvPr>
        </p:nvGraphicFramePr>
        <p:xfrm>
          <a:off x="1043608" y="692696"/>
          <a:ext cx="6984776" cy="388843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453083"/>
                <a:gridCol w="1146875"/>
                <a:gridCol w="1146066"/>
                <a:gridCol w="1119376"/>
                <a:gridCol w="1119376"/>
              </a:tblGrid>
              <a:tr h="110370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>
                          <a:solidFill>
                            <a:schemeClr val="bg1"/>
                          </a:solidFill>
                          <a:effectLst/>
                        </a:rPr>
                        <a:t>Cuadro III: Calendarización Ciclo de Formación en </a:t>
                      </a:r>
                      <a:r>
                        <a:rPr lang="es-AR" sz="1400" dirty="0" smtClean="0">
                          <a:solidFill>
                            <a:schemeClr val="bg1"/>
                          </a:solidFill>
                          <a:effectLst/>
                        </a:rPr>
                        <a:t>temáticas </a:t>
                      </a:r>
                      <a:r>
                        <a:rPr lang="es-AR" sz="1400" dirty="0">
                          <a:solidFill>
                            <a:schemeClr val="bg1"/>
                          </a:solidFill>
                          <a:effectLst/>
                        </a:rPr>
                        <a:t>de Género y Diversidad Sexual </a:t>
                      </a:r>
                      <a:r>
                        <a:rPr lang="es-AR" sz="1400" dirty="0" smtClean="0">
                          <a:solidFill>
                            <a:schemeClr val="bg1"/>
                          </a:solidFill>
                          <a:effectLst/>
                        </a:rPr>
                        <a:t> para </a:t>
                      </a:r>
                      <a:r>
                        <a:rPr lang="es-AR" sz="1400" dirty="0" err="1" smtClean="0">
                          <a:solidFill>
                            <a:schemeClr val="bg1"/>
                          </a:solidFill>
                          <a:effectLst/>
                        </a:rPr>
                        <a:t>lxs</a:t>
                      </a:r>
                      <a:r>
                        <a:rPr lang="es-AR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docentes de todas las dedicaciones y categorías de  la </a:t>
                      </a:r>
                      <a:r>
                        <a:rPr lang="es-AR" sz="14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FCByF</a:t>
                      </a:r>
                      <a:r>
                        <a:rPr lang="es-AR" sz="1400" baseline="0" dirty="0" smtClean="0">
                          <a:solidFill>
                            <a:schemeClr val="bg1"/>
                          </a:solidFill>
                          <a:effectLst/>
                        </a:rPr>
                        <a:t>-UNR</a:t>
                      </a:r>
                      <a:endParaRPr lang="es-AR" sz="14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55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Módulo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 dirty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s-AR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s-AR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55077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>
                          <a:solidFill>
                            <a:schemeClr val="tx1"/>
                          </a:solidFill>
                          <a:effectLst/>
                        </a:rPr>
                        <a:t>1° semestre</a:t>
                      </a:r>
                      <a:endParaRPr lang="es-AR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 dirty="0">
                          <a:solidFill>
                            <a:schemeClr val="tx1"/>
                          </a:solidFill>
                          <a:effectLst/>
                        </a:rPr>
                        <a:t>2° </a:t>
                      </a:r>
                      <a:r>
                        <a:rPr lang="es-AR" sz="1200" b="1" dirty="0" smtClean="0">
                          <a:solidFill>
                            <a:schemeClr val="tx1"/>
                          </a:solidFill>
                          <a:effectLst/>
                        </a:rPr>
                        <a:t>semestre</a:t>
                      </a:r>
                      <a:endParaRPr lang="es-AR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 dirty="0">
                          <a:solidFill>
                            <a:schemeClr val="tx1"/>
                          </a:solidFill>
                          <a:effectLst/>
                        </a:rPr>
                        <a:t>1° semestre</a:t>
                      </a:r>
                      <a:endParaRPr lang="es-AR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200" b="1" dirty="0">
                          <a:solidFill>
                            <a:schemeClr val="tx1"/>
                          </a:solidFill>
                          <a:effectLst/>
                        </a:rPr>
                        <a:t>2° </a:t>
                      </a:r>
                      <a:r>
                        <a:rPr lang="es-AR" sz="1200" b="1" dirty="0" smtClean="0">
                          <a:solidFill>
                            <a:schemeClr val="tx1"/>
                          </a:solidFill>
                          <a:effectLst/>
                        </a:rPr>
                        <a:t>semestre</a:t>
                      </a:r>
                      <a:endParaRPr lang="es-AR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3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1.Introducción a las cuestiones de género y de diversidad sexual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2.Legislación en Género y Diversidad </a:t>
                      </a:r>
                      <a:r>
                        <a:rPr lang="es-AR" sz="1100" dirty="0" smtClean="0">
                          <a:effectLst/>
                        </a:rPr>
                        <a:t>Sexual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3.Cuestiones de Género en Perspectiva </a:t>
                      </a:r>
                      <a:r>
                        <a:rPr lang="es-AR" sz="1100" dirty="0" smtClean="0">
                          <a:effectLst/>
                        </a:rPr>
                        <a:t>Histórica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4. Género y Educación Superior </a:t>
                      </a:r>
                      <a:r>
                        <a:rPr lang="es-AR" sz="1100" dirty="0" smtClean="0">
                          <a:effectLst/>
                        </a:rPr>
                        <a:t>Universitaria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AR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30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21890006"/>
              </p:ext>
            </p:extLst>
          </p:nvPr>
        </p:nvGraphicFramePr>
        <p:xfrm>
          <a:off x="1125381" y="620688"/>
          <a:ext cx="6965245" cy="1202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187624" y="1916832"/>
            <a:ext cx="684076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AR" sz="1400" b="1" dirty="0" smtClean="0"/>
          </a:p>
          <a:p>
            <a:pPr algn="just"/>
            <a:r>
              <a:rPr lang="es-AR" sz="1400" b="1" dirty="0" smtClean="0"/>
              <a:t>-</a:t>
            </a:r>
            <a:r>
              <a:rPr lang="es-AR" sz="1400" b="1" i="1" dirty="0" smtClean="0"/>
              <a:t>Mg. </a:t>
            </a:r>
            <a:r>
              <a:rPr lang="es-AR" sz="1400" b="1" i="1" dirty="0" err="1" smtClean="0"/>
              <a:t>Analía</a:t>
            </a:r>
            <a:r>
              <a:rPr lang="es-AR" sz="1400" b="1" i="1" dirty="0" smtClean="0"/>
              <a:t> </a:t>
            </a:r>
            <a:r>
              <a:rPr lang="es-AR" sz="1400" b="1" i="1" dirty="0" err="1" smtClean="0"/>
              <a:t>Auc</a:t>
            </a:r>
            <a:r>
              <a:rPr lang="es-AR" sz="1400" b="1" dirty="0" err="1" smtClean="0"/>
              <a:t>ía</a:t>
            </a:r>
            <a:r>
              <a:rPr lang="es-AR" sz="1400" b="1" dirty="0" smtClean="0"/>
              <a:t>.</a:t>
            </a:r>
            <a:r>
              <a:rPr lang="es-AR" sz="1400" dirty="0" smtClean="0"/>
              <a:t> </a:t>
            </a:r>
            <a:r>
              <a:rPr lang="es-ES_tradnl" sz="1400" dirty="0" smtClean="0"/>
              <a:t>Master </a:t>
            </a:r>
            <a:r>
              <a:rPr lang="es-ES_tradnl" sz="1400" dirty="0"/>
              <a:t>en Sistemas Penales y Problemas Sociales por la Universidad de Barcelona. Magister en El Poder y la Sociedad desde la Perspectiva de Género por la UNR. </a:t>
            </a:r>
            <a:r>
              <a:rPr lang="es-ES_tradnl" sz="1400" b="1" dirty="0" smtClean="0"/>
              <a:t>Representante </a:t>
            </a:r>
            <a:r>
              <a:rPr lang="es-ES_tradnl" sz="1400" b="1" dirty="0"/>
              <a:t>Titular de la UNR ante el Consejo Interuniversitario Nacional por la Red Interuniversitaria de Género (</a:t>
            </a:r>
            <a:r>
              <a:rPr lang="es-ES_tradnl" sz="1400" b="1" dirty="0" smtClean="0"/>
              <a:t>RUGE)</a:t>
            </a:r>
            <a:r>
              <a:rPr lang="es-AR" sz="1400" dirty="0" smtClean="0"/>
              <a:t>. </a:t>
            </a:r>
            <a:r>
              <a:rPr lang="es-ES" sz="1400" b="1" dirty="0" smtClean="0"/>
              <a:t>Integrante </a:t>
            </a:r>
            <a:r>
              <a:rPr lang="es-ES" sz="1400" b="1" dirty="0"/>
              <a:t>del Comité de América Latina y el Caribe para la Defensa de los Derechos de la </a:t>
            </a:r>
            <a:r>
              <a:rPr lang="es-ES" sz="1400" b="1" dirty="0" smtClean="0"/>
              <a:t>Mujer </a:t>
            </a:r>
            <a:r>
              <a:rPr lang="es-ES" sz="1400" dirty="0" smtClean="0"/>
              <a:t>(</a:t>
            </a:r>
            <a:r>
              <a:rPr lang="es-ES" sz="1400" dirty="0"/>
              <a:t>CLADEM</a:t>
            </a:r>
            <a:r>
              <a:rPr lang="es-ES" sz="1400" dirty="0" smtClean="0"/>
              <a:t>)</a:t>
            </a:r>
            <a:r>
              <a:rPr lang="es-ES_tradnl" sz="1400" dirty="0"/>
              <a:t> </a:t>
            </a:r>
            <a:r>
              <a:rPr lang="es-ES_tradnl" sz="1400" b="1" dirty="0"/>
              <a:t>Coordinadora del Programa Género y Sexualidades de la Facultad de Derecho, UNR. </a:t>
            </a:r>
            <a:endParaRPr lang="es-ES_tradnl" sz="1400" b="1" dirty="0" smtClean="0"/>
          </a:p>
          <a:p>
            <a:pPr algn="just"/>
            <a:endParaRPr lang="es-AR" sz="1400" b="1" dirty="0"/>
          </a:p>
          <a:p>
            <a:pPr algn="just"/>
            <a:r>
              <a:rPr lang="es-AR" sz="1400" b="1" dirty="0" smtClean="0"/>
              <a:t>-</a:t>
            </a:r>
            <a:r>
              <a:rPr lang="es-AR" sz="1400" b="1" i="1" dirty="0" smtClean="0"/>
              <a:t>Prof. Natalia </a:t>
            </a:r>
            <a:r>
              <a:rPr lang="es-AR" sz="1400" b="1" i="1" dirty="0" err="1" smtClean="0"/>
              <a:t>Cocciarini</a:t>
            </a:r>
            <a:r>
              <a:rPr lang="es-AR" sz="1400" b="1" dirty="0" smtClean="0"/>
              <a:t>.</a:t>
            </a:r>
            <a:r>
              <a:rPr lang="es-ES" sz="1400" dirty="0"/>
              <a:t> </a:t>
            </a:r>
            <a:r>
              <a:rPr lang="es-ES" sz="1400" b="1" dirty="0"/>
              <a:t>Coordinadora del Plan de Acción para la Prevención y Eliminación de la Violencia y Discriminación por razones de Género en el ámbito de la </a:t>
            </a:r>
            <a:r>
              <a:rPr lang="es-ES" sz="1400" b="1" dirty="0" smtClean="0"/>
              <a:t>U.N.R.</a:t>
            </a:r>
            <a:r>
              <a:rPr lang="es-ES" sz="1400" b="1" dirty="0"/>
              <a:t> </a:t>
            </a:r>
            <a:r>
              <a:rPr lang="es-ES" sz="1400" dirty="0"/>
              <a:t>Miembro del PROGRAMA UNIVERSITARIO DE DIVERSIDAD SEXUAL </a:t>
            </a:r>
            <a:r>
              <a:rPr lang="es-ES" sz="1400" dirty="0" smtClean="0"/>
              <a:t>– CEI/UNR.</a:t>
            </a:r>
            <a:r>
              <a:rPr lang="es-ES" sz="1400" dirty="0"/>
              <a:t> </a:t>
            </a:r>
            <a:r>
              <a:rPr lang="es-ES" sz="1400" dirty="0" err="1"/>
              <a:t>Maestranda</a:t>
            </a:r>
            <a:r>
              <a:rPr lang="es-ES" sz="1400" dirty="0"/>
              <a:t> en Estudios y Políticas de </a:t>
            </a:r>
            <a:r>
              <a:rPr lang="es-ES" sz="1400" dirty="0" smtClean="0"/>
              <a:t>Género por la UNTREF.</a:t>
            </a:r>
            <a:endParaRPr lang="es-AR" sz="1400" dirty="0"/>
          </a:p>
          <a:p>
            <a:pPr algn="just"/>
            <a:endParaRPr lang="es-AR" sz="1400" b="1" dirty="0"/>
          </a:p>
          <a:p>
            <a:pPr algn="just"/>
            <a:r>
              <a:rPr lang="es-AR" sz="1400" dirty="0"/>
              <a:t>-</a:t>
            </a:r>
            <a:r>
              <a:rPr lang="es-AR" sz="1400" b="1" i="1" dirty="0" err="1" smtClean="0"/>
              <a:t>Ps</a:t>
            </a:r>
            <a:r>
              <a:rPr lang="es-AR" sz="1400" b="1" i="1" dirty="0" smtClean="0"/>
              <a:t>. Julieta </a:t>
            </a:r>
            <a:r>
              <a:rPr lang="es-AR" sz="1400" b="1" i="1" dirty="0" err="1" smtClean="0"/>
              <a:t>Micozzi</a:t>
            </a:r>
            <a:r>
              <a:rPr lang="es-AR" sz="1400" b="1" i="1" dirty="0" smtClean="0"/>
              <a:t> </a:t>
            </a:r>
            <a:r>
              <a:rPr lang="es-AR" sz="1400" b="1" i="1" dirty="0" err="1" smtClean="0"/>
              <a:t>Bezi</a:t>
            </a:r>
            <a:r>
              <a:rPr lang="es-AR" sz="1400" dirty="0" smtClean="0"/>
              <a:t>.</a:t>
            </a:r>
            <a:r>
              <a:rPr lang="es-ES" sz="1400" dirty="0" smtClean="0"/>
              <a:t> </a:t>
            </a:r>
            <a:r>
              <a:rPr lang="es-ES" sz="1400" b="1" dirty="0" smtClean="0"/>
              <a:t>Coordinadora del Plan de Acción para la Prevención y Eliminación de la Violencia y Discriminación por razones de Género en el ámbito de la U.N.R. Diplomada </a:t>
            </a:r>
            <a:r>
              <a:rPr lang="es-ES" sz="1400" b="1" dirty="0"/>
              <a:t>Superior en Diversidad Sexual y Derechos </a:t>
            </a:r>
            <a:r>
              <a:rPr lang="es-ES" sz="1400" b="1" dirty="0" smtClean="0"/>
              <a:t>Humanos</a:t>
            </a:r>
            <a:r>
              <a:rPr lang="es-ES" sz="1400" dirty="0" smtClean="0"/>
              <a:t> por CLACSO -</a:t>
            </a:r>
            <a:r>
              <a:rPr lang="es-ES" sz="1400" b="1" dirty="0" smtClean="0"/>
              <a:t> </a:t>
            </a:r>
            <a:r>
              <a:rPr lang="es-ES" sz="1400" dirty="0"/>
              <a:t>Federación Argentina </a:t>
            </a:r>
            <a:r>
              <a:rPr lang="es-ES" sz="1400" dirty="0" smtClean="0"/>
              <a:t>LGTB. </a:t>
            </a:r>
            <a:r>
              <a:rPr lang="es-ES" sz="1400" b="1" dirty="0"/>
              <a:t>Diploma de Gestión en </a:t>
            </a:r>
            <a:r>
              <a:rPr lang="es-ES" sz="1400" b="1" dirty="0" smtClean="0"/>
              <a:t>Salud </a:t>
            </a:r>
            <a:r>
              <a:rPr lang="es-ES" sz="1400" dirty="0" smtClean="0"/>
              <a:t>por la UNA.</a:t>
            </a:r>
          </a:p>
          <a:p>
            <a:pPr algn="just"/>
            <a:endParaRPr lang="es-AR" sz="1400" dirty="0"/>
          </a:p>
          <a:p>
            <a:pPr algn="just"/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32903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13672"/>
              </p:ext>
            </p:extLst>
          </p:nvPr>
        </p:nvGraphicFramePr>
        <p:xfrm>
          <a:off x="1115616" y="836713"/>
          <a:ext cx="6624736" cy="475270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89780"/>
                <a:gridCol w="547304"/>
                <a:gridCol w="547304"/>
                <a:gridCol w="535886"/>
                <a:gridCol w="543497"/>
                <a:gridCol w="543497"/>
                <a:gridCol w="647783"/>
                <a:gridCol w="647783"/>
                <a:gridCol w="621902"/>
              </a:tblGrid>
              <a:tr h="1109750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Cuadro IV: Calendarización de Actividades de Formación en Género y Diversidad Sexual para los claustros </a:t>
                      </a:r>
                      <a:r>
                        <a:rPr lang="es-AR" sz="1400" dirty="0" err="1">
                          <a:effectLst/>
                        </a:rPr>
                        <a:t>nodocente</a:t>
                      </a:r>
                      <a:r>
                        <a:rPr lang="es-AR" sz="1400" dirty="0">
                          <a:effectLst/>
                        </a:rPr>
                        <a:t>, estudiantil y </a:t>
                      </a:r>
                      <a:r>
                        <a:rPr lang="es-AR" sz="1400" dirty="0" err="1">
                          <a:effectLst/>
                        </a:rPr>
                        <a:t>graduadxs</a:t>
                      </a:r>
                      <a:endParaRPr lang="es-AR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4969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9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Actividades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2020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2021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2022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>
                          <a:effectLst/>
                        </a:rPr>
                        <a:t>2023</a:t>
                      </a:r>
                      <a:endParaRPr lang="es-AR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49694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>
                          <a:effectLst/>
                        </a:rPr>
                        <a:t>1°sem</a:t>
                      </a:r>
                      <a:endParaRPr lang="es-AR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>
                          <a:effectLst/>
                        </a:rPr>
                        <a:t>2° sem</a:t>
                      </a:r>
                      <a:endParaRPr lang="es-AR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>
                          <a:effectLst/>
                        </a:rPr>
                        <a:t>1°sem</a:t>
                      </a:r>
                      <a:endParaRPr lang="es-AR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>
                          <a:effectLst/>
                        </a:rPr>
                        <a:t>2°sem</a:t>
                      </a:r>
                      <a:endParaRPr lang="es-AR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1°sem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2°sem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1° </a:t>
                      </a:r>
                      <a:r>
                        <a:rPr lang="es-AR" sz="1000" b="1" dirty="0" err="1">
                          <a:effectLst/>
                        </a:rPr>
                        <a:t>sem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000" b="1" dirty="0">
                          <a:effectLst/>
                        </a:rPr>
                        <a:t>2°sem</a:t>
                      </a:r>
                      <a:endParaRPr lang="es-A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7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1.Informe de evaluación de la implementación del Ciclo de Formación en cuestiones de Género y Diversidad Sexual 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4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2.Diagramación de actividades  de formación para los claustros </a:t>
                      </a:r>
                      <a:r>
                        <a:rPr lang="es-AR" sz="1100" dirty="0" err="1">
                          <a:effectLst/>
                        </a:rPr>
                        <a:t>nodocentes</a:t>
                      </a:r>
                      <a:r>
                        <a:rPr lang="es-AR" sz="1100" dirty="0">
                          <a:effectLst/>
                        </a:rPr>
                        <a:t>, estudiantil y </a:t>
                      </a:r>
                      <a:r>
                        <a:rPr lang="es-AR" sz="1100" dirty="0" err="1">
                          <a:effectLst/>
                        </a:rPr>
                        <a:t>graduadxs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4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3.Implementación de las actividades de formación para los claustros </a:t>
                      </a:r>
                      <a:r>
                        <a:rPr lang="es-AR" sz="1100" dirty="0" err="1">
                          <a:effectLst/>
                        </a:rPr>
                        <a:t>nodocentes</a:t>
                      </a:r>
                      <a:r>
                        <a:rPr lang="es-AR" sz="1100" dirty="0">
                          <a:effectLst/>
                        </a:rPr>
                        <a:t>, estudiantil y </a:t>
                      </a:r>
                      <a:r>
                        <a:rPr lang="es-AR" sz="1100" dirty="0" err="1">
                          <a:effectLst/>
                        </a:rPr>
                        <a:t>graduadxs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5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4.Informe de evaluación de las actividades implementadas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>
                          <a:effectLst/>
                        </a:rPr>
                        <a:t> 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8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1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547664" y="2564904"/>
            <a:ext cx="6254044" cy="136207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A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 de Acción II</a:t>
            </a:r>
            <a:r>
              <a:rPr lang="es-AR" sz="2000" dirty="0" smtClean="0"/>
              <a:t>.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Transversalización</a:t>
            </a:r>
            <a:r>
              <a:rPr lang="es-AR" sz="2000" b="1" dirty="0" smtClean="0"/>
              <a:t> de la Perspectiva de Género  en actividades de docencia, investigación y extensión</a:t>
            </a:r>
            <a:endParaRPr lang="es-AR" sz="2000" b="1" dirty="0"/>
          </a:p>
        </p:txBody>
      </p:sp>
    </p:spTree>
    <p:extLst>
      <p:ext uri="{BB962C8B-B14F-4D97-AF65-F5344CB8AC3E}">
        <p14:creationId xmlns:p14="http://schemas.microsoft.com/office/powerpoint/2010/main" val="3525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1543</TotalTime>
  <Words>1124</Words>
  <Application>Microsoft Office PowerPoint</Application>
  <PresentationFormat>Presentación en pantalla (4:3)</PresentationFormat>
  <Paragraphs>181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Chincheta</vt:lpstr>
      <vt:lpstr>FACULTAD DE CIENCIAS BIOQUÍMICAS Y FARMACÉUTICAS UNIVERSIDAD NACIONAL DE ROSARIO   OFICINA DE LA MUJER </vt:lpstr>
      <vt:lpstr>Presentación de PowerPoint</vt:lpstr>
      <vt:lpstr>Justificación de la  Propuesta en el marco de las Políticas de Género para las Universidades Nacionales </vt:lpstr>
      <vt:lpstr>Línea de Acción I. Formación continua y situada en Perspectiva de Género y Diversidad Sexual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Asesoramiento en la diagramación del Ciclo de Formación en temáticas de Género y Diversidad Sexual 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BIOQUÍMICAS Y FARMACÉUTICAS UNIVERSIDAD NACIONAL DE ROSARIO   OFICINA DE LA MUJER</dc:title>
  <dc:creator>Windows User</dc:creator>
  <cp:lastModifiedBy>Windows User</cp:lastModifiedBy>
  <cp:revision>40</cp:revision>
  <cp:lastPrinted>2019-08-29T00:39:45Z</cp:lastPrinted>
  <dcterms:created xsi:type="dcterms:W3CDTF">2019-08-28T21:47:53Z</dcterms:created>
  <dcterms:modified xsi:type="dcterms:W3CDTF">2019-09-29T22:28:10Z</dcterms:modified>
</cp:coreProperties>
</file>