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60" y="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0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57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66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15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2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07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40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249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089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52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937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astelsSmooth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A1DB-AF4D-47CE-92B4-C11A0E664969}" type="datetimeFigureOut">
              <a:rPr lang="es-MX" smtClean="0"/>
              <a:pPr/>
              <a:t>27/02/2023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86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6">
            <a:extLst>
              <a:ext uri="{FF2B5EF4-FFF2-40B4-BE49-F238E27FC236}">
                <a16:creationId xmlns:a16="http://schemas.microsoft.com/office/drawing/2014/main" xmlns="" id="{97152541-9AA7-42BC-8419-E73DE1817FDD}"/>
              </a:ext>
            </a:extLst>
          </p:cNvPr>
          <p:cNvSpPr txBox="1">
            <a:spLocks/>
          </p:cNvSpPr>
          <p:nvPr/>
        </p:nvSpPr>
        <p:spPr>
          <a:xfrm>
            <a:off x="2241265" y="2865540"/>
            <a:ext cx="6480000" cy="220643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En esta materia electiva se introducirá al estudiante en el estudio de la estructura de las plantas a nivel anatómico y morfológico teniendo en cuenta cómo se correlacionan con la función. Comprender la estructura y dinámica del organismo completo ayudará a interpretar la fisiología vegetal. </a:t>
            </a:r>
          </a:p>
          <a:p>
            <a:pPr defTabSz="635511">
              <a:defRPr/>
            </a:pP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Contenidos temáticos de la materia: Características </a:t>
            </a:r>
            <a:r>
              <a:rPr lang="es-ES" sz="1400" dirty="0" err="1">
                <a:solidFill>
                  <a:schemeClr val="bg1"/>
                </a:solidFill>
                <a:latin typeface="Aller" panose="02000503030000020004" pitchFamily="2" charset="0"/>
              </a:rPr>
              <a:t>exomorfológicas</a:t>
            </a: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 de los Grandes Grupos del Reino Vegetal; Célula vegetal. Pared celular.  </a:t>
            </a:r>
            <a:r>
              <a:rPr lang="es-ES" sz="1400" dirty="0" err="1">
                <a:solidFill>
                  <a:schemeClr val="bg1"/>
                </a:solidFill>
                <a:latin typeface="Aller" panose="02000503030000020004" pitchFamily="2" charset="0"/>
              </a:rPr>
              <a:t>Plastidios</a:t>
            </a: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. Vacuolas;	</a:t>
            </a:r>
            <a:r>
              <a:rPr lang="es-ES" sz="1400" dirty="0" err="1">
                <a:solidFill>
                  <a:schemeClr val="bg1"/>
                </a:solidFill>
                <a:latin typeface="Aller" panose="02000503030000020004" pitchFamily="2" charset="0"/>
              </a:rPr>
              <a:t>Meristemas</a:t>
            </a: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. Tejidos de protección. Tejido </a:t>
            </a:r>
            <a:r>
              <a:rPr lang="es-ES" sz="1400" dirty="0" err="1">
                <a:solidFill>
                  <a:schemeClr val="bg1"/>
                </a:solidFill>
                <a:latin typeface="Aller" panose="02000503030000020004" pitchFamily="2" charset="0"/>
              </a:rPr>
              <a:t>parenquimático</a:t>
            </a: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, de sostén, de conducción. Células y tejidos secretores; Raíz, Tallo y Hojas; Ontogenia de la flor. Micro y </a:t>
            </a:r>
            <a:r>
              <a:rPr lang="es-ES" sz="1400" dirty="0" err="1">
                <a:solidFill>
                  <a:schemeClr val="bg1"/>
                </a:solidFill>
                <a:latin typeface="Aller" panose="02000503030000020004" pitchFamily="2" charset="0"/>
              </a:rPr>
              <a:t>megaesporogénesis</a:t>
            </a: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 y micro y </a:t>
            </a:r>
            <a:r>
              <a:rPr lang="es-ES" sz="1400" dirty="0" err="1">
                <a:solidFill>
                  <a:schemeClr val="bg1"/>
                </a:solidFill>
                <a:latin typeface="Aller" panose="02000503030000020004" pitchFamily="2" charset="0"/>
              </a:rPr>
              <a:t>megagametogénesis</a:t>
            </a: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 en Angiospermas. Fecundación. Embriogénesis; Fruto y semilla. Germinación. Ciclo de vida en Angiospermas.</a:t>
            </a:r>
            <a:endParaRPr lang="es-ES" sz="1400" dirty="0">
              <a:solidFill>
                <a:schemeClr val="bg1"/>
              </a:solidFill>
              <a:latin typeface="Aller" panose="02000503030000020004" pitchFamily="2" charset="0"/>
            </a:endParaRPr>
          </a:p>
        </p:txBody>
      </p:sp>
      <p:sp>
        <p:nvSpPr>
          <p:cNvPr id="8" name="Marcador de texto 11">
            <a:extLst>
              <a:ext uri="{FF2B5EF4-FFF2-40B4-BE49-F238E27FC236}">
                <a16:creationId xmlns:a16="http://schemas.microsoft.com/office/drawing/2014/main" xmlns="" id="{7676F6CA-18B3-4673-8CD9-9FCE30860779}"/>
              </a:ext>
            </a:extLst>
          </p:cNvPr>
          <p:cNvSpPr txBox="1">
            <a:spLocks/>
          </p:cNvSpPr>
          <p:nvPr/>
        </p:nvSpPr>
        <p:spPr>
          <a:xfrm>
            <a:off x="19049" y="1824041"/>
            <a:ext cx="2012951" cy="379413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Contacto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xmlns="" id="{9C437DDB-C0E7-4684-9620-E736523BB7E4}"/>
              </a:ext>
            </a:extLst>
          </p:cNvPr>
          <p:cNvSpPr txBox="1">
            <a:spLocks/>
          </p:cNvSpPr>
          <p:nvPr/>
        </p:nvSpPr>
        <p:spPr>
          <a:xfrm>
            <a:off x="19049" y="2203454"/>
            <a:ext cx="2314504" cy="13858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s-ES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María Victoria </a:t>
            </a:r>
            <a:r>
              <a:rPr lang="es-ES" altLang="es-AR" sz="1400" dirty="0" err="1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Rodriguez</a:t>
            </a:r>
            <a:endParaRPr lang="es-ES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endParaRPr lang="es-ES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r>
              <a:rPr lang="es-ES" altLang="es-AR" sz="1400" dirty="0" smtClean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mrodrigu@fbioyf.unr.edu.ar</a:t>
            </a:r>
            <a:endParaRPr lang="es-MX" altLang="es-AR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xmlns="" id="{7BA49EBD-0965-483E-B29E-4CD60312B827}"/>
              </a:ext>
            </a:extLst>
          </p:cNvPr>
          <p:cNvSpPr txBox="1">
            <a:spLocks/>
          </p:cNvSpPr>
          <p:nvPr/>
        </p:nvSpPr>
        <p:spPr>
          <a:xfrm>
            <a:off x="19048" y="3304854"/>
            <a:ext cx="2012951" cy="669226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Inicio y horarios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xmlns="" id="{80446194-5FC2-439B-AEFC-3AEB21E7B429}"/>
              </a:ext>
            </a:extLst>
          </p:cNvPr>
          <p:cNvSpPr txBox="1">
            <a:spLocks/>
          </p:cNvSpPr>
          <p:nvPr/>
        </p:nvSpPr>
        <p:spPr>
          <a:xfrm>
            <a:off x="0" y="5344298"/>
            <a:ext cx="2012951" cy="6731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Carreras para las que se ofrece</a:t>
            </a:r>
            <a:r>
              <a:rPr lang="es-AR" sz="1600" dirty="0" smtClean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:</a:t>
            </a:r>
          </a:p>
          <a:p>
            <a:pPr defTabSz="635511">
              <a:defRPr/>
            </a:pPr>
            <a:r>
              <a:rPr lang="es-MX" sz="1300" dirty="0">
                <a:solidFill>
                  <a:srgbClr val="6D6C6D"/>
                </a:solidFill>
                <a:latin typeface="Aller" panose="02000503030000020004" pitchFamily="2" charset="0"/>
              </a:rPr>
              <a:t>Licenciatura en Biotecnología</a:t>
            </a:r>
            <a:r>
              <a:rPr lang="es-MX" sz="1600" dirty="0">
                <a:solidFill>
                  <a:schemeClr val="accent1">
                    <a:lumMod val="50000"/>
                  </a:schemeClr>
                </a:solidFill>
                <a:latin typeface="Aller Display" panose="02000503000000020003" pitchFamily="2" charset="0"/>
              </a:rPr>
              <a:t>.</a:t>
            </a:r>
          </a:p>
          <a:p>
            <a:pPr defTabSz="635511">
              <a:defRPr/>
            </a:pPr>
            <a:endParaRPr lang="es-MX" sz="16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3" name="Marcador de texto 18">
            <a:extLst>
              <a:ext uri="{FF2B5EF4-FFF2-40B4-BE49-F238E27FC236}">
                <a16:creationId xmlns:a16="http://schemas.microsoft.com/office/drawing/2014/main" xmlns="" id="{2C59EAA2-39ED-4129-8054-9DEC6EF3D0C1}"/>
              </a:ext>
            </a:extLst>
          </p:cNvPr>
          <p:cNvSpPr txBox="1">
            <a:spLocks/>
          </p:cNvSpPr>
          <p:nvPr/>
        </p:nvSpPr>
        <p:spPr>
          <a:xfrm>
            <a:off x="26817" y="5921373"/>
            <a:ext cx="2057400" cy="86549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635511">
              <a:buNone/>
              <a:defRPr/>
            </a:pPr>
            <a:endParaRPr lang="es-MX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8" name="Marcador de texto 14">
            <a:extLst>
              <a:ext uri="{FF2B5EF4-FFF2-40B4-BE49-F238E27FC236}">
                <a16:creationId xmlns:a16="http://schemas.microsoft.com/office/drawing/2014/main" xmlns="" id="{BA5668FC-190B-4AC2-BF66-2001D16C27E8}"/>
              </a:ext>
            </a:extLst>
          </p:cNvPr>
          <p:cNvSpPr txBox="1">
            <a:spLocks/>
          </p:cNvSpPr>
          <p:nvPr/>
        </p:nvSpPr>
        <p:spPr>
          <a:xfrm>
            <a:off x="36757" y="3998424"/>
            <a:ext cx="2296796" cy="101054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MX" sz="1300" dirty="0">
                <a:solidFill>
                  <a:srgbClr val="6D6C6D"/>
                </a:solidFill>
                <a:latin typeface="Aller" panose="02000503030000020004" pitchFamily="2" charset="0"/>
              </a:rPr>
              <a:t>Fecha de inicio</a:t>
            </a:r>
            <a:r>
              <a:rPr lang="es-MX" sz="1300" dirty="0" smtClean="0">
                <a:solidFill>
                  <a:srgbClr val="6D6C6D"/>
                </a:solidFill>
                <a:latin typeface="Aller" panose="02000503030000020004" pitchFamily="2" charset="0"/>
              </a:rPr>
              <a:t>: </a:t>
            </a:r>
            <a:r>
              <a:rPr lang="es-ES" sz="1300" dirty="0">
                <a:solidFill>
                  <a:srgbClr val="6D6C6D"/>
                </a:solidFill>
                <a:latin typeface="Aller" panose="02000503030000020004" pitchFamily="2" charset="0"/>
              </a:rPr>
              <a:t>Miércoles 29 de Marzo 9hs </a:t>
            </a:r>
          </a:p>
          <a:p>
            <a:pPr defTabSz="635511">
              <a:defRPr/>
            </a:pPr>
            <a:r>
              <a:rPr lang="es-MX" sz="1300" dirty="0" smtClean="0">
                <a:solidFill>
                  <a:srgbClr val="6D6C6D"/>
                </a:solidFill>
                <a:latin typeface="Aller" panose="02000503030000020004" pitchFamily="2" charset="0"/>
              </a:rPr>
              <a:t>Horarios </a:t>
            </a:r>
            <a:r>
              <a:rPr lang="es-MX" sz="1300" dirty="0">
                <a:solidFill>
                  <a:srgbClr val="6D6C6D"/>
                </a:solidFill>
                <a:latin typeface="Aller" panose="02000503030000020004" pitchFamily="2" charset="0"/>
              </a:rPr>
              <a:t>de cursado</a:t>
            </a:r>
            <a:r>
              <a:rPr lang="es-MX" sz="1300" dirty="0" smtClean="0">
                <a:solidFill>
                  <a:srgbClr val="6D6C6D"/>
                </a:solidFill>
                <a:latin typeface="Aller" panose="02000503030000020004" pitchFamily="2" charset="0"/>
              </a:rPr>
              <a:t>: </a:t>
            </a:r>
            <a:r>
              <a:rPr lang="es-ES" sz="1300" dirty="0" smtClean="0">
                <a:solidFill>
                  <a:srgbClr val="6D6C6D"/>
                </a:solidFill>
                <a:latin typeface="Aller" panose="02000503030000020004" pitchFamily="2" charset="0"/>
              </a:rPr>
              <a:t>Miércoles de 9 a 13hs </a:t>
            </a:r>
            <a:endParaRPr lang="es-ES" sz="1300" dirty="0">
              <a:solidFill>
                <a:srgbClr val="6D6C6D"/>
              </a:solidFill>
              <a:latin typeface="Aller" panose="02000503030000020004" pitchFamily="2" charset="0"/>
            </a:endParaRPr>
          </a:p>
          <a:p>
            <a:pPr defTabSz="635511">
              <a:defRPr/>
            </a:pPr>
            <a:endParaRPr lang="es-MX" sz="1300" dirty="0">
              <a:solidFill>
                <a:srgbClr val="6D6C6D"/>
              </a:solidFill>
              <a:latin typeface="Aller" panose="02000503030000020004" pitchFamily="2" charset="0"/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106C0570-4051-479A-9EC7-C8B308E3F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9" y="335330"/>
            <a:ext cx="2039411" cy="1010543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xmlns="" id="{D8BF2A07-3157-4D1E-B739-0ECC12C93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088" y="70078"/>
            <a:ext cx="3133177" cy="755810"/>
          </a:xfrm>
          <a:prstGeom prst="rect">
            <a:avLst/>
          </a:prstGeom>
        </p:spPr>
      </p:pic>
      <p:sp>
        <p:nvSpPr>
          <p:cNvPr id="26" name="Subtítulo 2">
            <a:extLst>
              <a:ext uri="{FF2B5EF4-FFF2-40B4-BE49-F238E27FC236}">
                <a16:creationId xmlns:a16="http://schemas.microsoft.com/office/drawing/2014/main" xmlns="" id="{C3DEE720-1A74-49FC-8BA9-F68B7D016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5542" y="58167"/>
            <a:ext cx="2926942" cy="767721"/>
          </a:xfrm>
        </p:spPr>
        <p:txBody>
          <a:bodyPr>
            <a:normAutofit/>
          </a:bodyPr>
          <a:lstStyle/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Feria de Electivas</a:t>
            </a:r>
          </a:p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1er Cuatrimestre 2022</a:t>
            </a:r>
            <a:endParaRPr lang="en-US" sz="2000" dirty="0">
              <a:solidFill>
                <a:schemeClr val="bg1"/>
              </a:solidFill>
              <a:latin typeface="Aller" panose="02000503030000020004"/>
              <a:cs typeface="Rubik" panose="00000500000000000000" pitchFamily="2" charset="-79"/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xmlns="" id="{62D36199-44EA-48A6-AE28-436AB8D8CEF7}"/>
              </a:ext>
            </a:extLst>
          </p:cNvPr>
          <p:cNvSpPr txBox="1">
            <a:spLocks/>
          </p:cNvSpPr>
          <p:nvPr/>
        </p:nvSpPr>
        <p:spPr>
          <a:xfrm>
            <a:off x="2175897" y="923436"/>
            <a:ext cx="6967706" cy="8758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dirty="0" smtClean="0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Diferenciación Celular y Estructura de Plantas Vasculares</a:t>
            </a:r>
            <a:endParaRPr lang="en-US" b="1" dirty="0">
              <a:solidFill>
                <a:srgbClr val="5F5E5F"/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  <p:sp>
        <p:nvSpPr>
          <p:cNvPr id="29" name="Título 1">
            <a:extLst>
              <a:ext uri="{FF2B5EF4-FFF2-40B4-BE49-F238E27FC236}">
                <a16:creationId xmlns:a16="http://schemas.microsoft.com/office/drawing/2014/main" xmlns="" id="{E0B7E50B-48E5-454C-A316-E3D9B8FCA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0206" y="2143038"/>
            <a:ext cx="6967706" cy="385151"/>
          </a:xfrm>
        </p:spPr>
        <p:txBody>
          <a:bodyPr>
            <a:normAutofit/>
          </a:bodyPr>
          <a:lstStyle/>
          <a:p>
            <a:pPr algn="l"/>
            <a:r>
              <a:rPr lang="es-AR" sz="2000" dirty="0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INFORMACIÓN CLAVE DE LA ASIGNATURA</a:t>
            </a:r>
            <a:endParaRPr lang="en-US" sz="2000" dirty="0">
              <a:solidFill>
                <a:srgbClr val="5F5E5F"/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61846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8">
            <a:extLst>
              <a:ext uri="{FF2B5EF4-FFF2-40B4-BE49-F238E27FC236}">
                <a16:creationId xmlns:a16="http://schemas.microsoft.com/office/drawing/2014/main" xmlns="" id="{6783A3C4-4563-490D-8BD5-11160444002C}"/>
              </a:ext>
            </a:extLst>
          </p:cNvPr>
          <p:cNvSpPr txBox="1">
            <a:spLocks/>
          </p:cNvSpPr>
          <p:nvPr/>
        </p:nvSpPr>
        <p:spPr>
          <a:xfrm>
            <a:off x="2519025" y="4902465"/>
            <a:ext cx="6480000" cy="18907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</a:pPr>
            <a:endParaRPr lang="es-MX" altLang="es-AR" sz="14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8" name="Marcador de texto 11">
            <a:extLst>
              <a:ext uri="{FF2B5EF4-FFF2-40B4-BE49-F238E27FC236}">
                <a16:creationId xmlns:a16="http://schemas.microsoft.com/office/drawing/2014/main" xmlns="" id="{7676F6CA-18B3-4673-8CD9-9FCE30860779}"/>
              </a:ext>
            </a:extLst>
          </p:cNvPr>
          <p:cNvSpPr txBox="1">
            <a:spLocks/>
          </p:cNvSpPr>
          <p:nvPr/>
        </p:nvSpPr>
        <p:spPr>
          <a:xfrm>
            <a:off x="19049" y="1824041"/>
            <a:ext cx="2012951" cy="379413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Contacto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xmlns="" id="{9C437DDB-C0E7-4684-9620-E736523BB7E4}"/>
              </a:ext>
            </a:extLst>
          </p:cNvPr>
          <p:cNvSpPr txBox="1">
            <a:spLocks/>
          </p:cNvSpPr>
          <p:nvPr/>
        </p:nvSpPr>
        <p:spPr>
          <a:xfrm>
            <a:off x="19049" y="2203454"/>
            <a:ext cx="2314504" cy="13858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s-ES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María Victoria </a:t>
            </a:r>
            <a:r>
              <a:rPr lang="es-ES" altLang="es-AR" sz="1400" dirty="0" err="1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Rodriguez</a:t>
            </a:r>
            <a:endParaRPr lang="es-ES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endParaRPr lang="es-ES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r>
              <a:rPr lang="es-ES" altLang="es-AR" sz="1400" dirty="0" smtClean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mrodrigu@fbioyf.unr.edu.ar</a:t>
            </a:r>
            <a:endParaRPr lang="es-MX" altLang="es-AR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xmlns="" id="{7BA49EBD-0965-483E-B29E-4CD60312B827}"/>
              </a:ext>
            </a:extLst>
          </p:cNvPr>
          <p:cNvSpPr txBox="1">
            <a:spLocks/>
          </p:cNvSpPr>
          <p:nvPr/>
        </p:nvSpPr>
        <p:spPr>
          <a:xfrm>
            <a:off x="19048" y="3304854"/>
            <a:ext cx="2012951" cy="669226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Inicio y horarios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xmlns="" id="{80446194-5FC2-439B-AEFC-3AEB21E7B429}"/>
              </a:ext>
            </a:extLst>
          </p:cNvPr>
          <p:cNvSpPr txBox="1">
            <a:spLocks/>
          </p:cNvSpPr>
          <p:nvPr/>
        </p:nvSpPr>
        <p:spPr>
          <a:xfrm>
            <a:off x="0" y="5344298"/>
            <a:ext cx="2012951" cy="6731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Carreras para las que se ofrece</a:t>
            </a:r>
            <a:r>
              <a:rPr lang="es-AR" sz="1600" dirty="0" smtClean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:</a:t>
            </a:r>
          </a:p>
          <a:p>
            <a:pPr defTabSz="635511">
              <a:defRPr/>
            </a:pPr>
            <a:r>
              <a:rPr lang="es-MX" sz="1300" dirty="0">
                <a:solidFill>
                  <a:srgbClr val="6D6C6D"/>
                </a:solidFill>
                <a:latin typeface="Aller" panose="02000503030000020004" pitchFamily="2" charset="0"/>
              </a:rPr>
              <a:t>Licenciatura en Biotecnología</a:t>
            </a:r>
            <a:r>
              <a:rPr lang="es-MX" sz="1600" dirty="0">
                <a:solidFill>
                  <a:schemeClr val="accent1">
                    <a:lumMod val="50000"/>
                  </a:schemeClr>
                </a:solidFill>
                <a:latin typeface="Aller Display" panose="02000503000000020003" pitchFamily="2" charset="0"/>
              </a:rPr>
              <a:t>.</a:t>
            </a:r>
          </a:p>
          <a:p>
            <a:pPr defTabSz="635511">
              <a:defRPr/>
            </a:pPr>
            <a:endParaRPr lang="es-MX" sz="16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3" name="Marcador de texto 18">
            <a:extLst>
              <a:ext uri="{FF2B5EF4-FFF2-40B4-BE49-F238E27FC236}">
                <a16:creationId xmlns:a16="http://schemas.microsoft.com/office/drawing/2014/main" xmlns="" id="{2C59EAA2-39ED-4129-8054-9DEC6EF3D0C1}"/>
              </a:ext>
            </a:extLst>
          </p:cNvPr>
          <p:cNvSpPr txBox="1">
            <a:spLocks/>
          </p:cNvSpPr>
          <p:nvPr/>
        </p:nvSpPr>
        <p:spPr>
          <a:xfrm>
            <a:off x="26817" y="5921373"/>
            <a:ext cx="2057400" cy="86549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635511">
              <a:buNone/>
              <a:defRPr/>
            </a:pPr>
            <a:endParaRPr lang="es-MX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7" name="Marcador de texto 5">
            <a:extLst>
              <a:ext uri="{FF2B5EF4-FFF2-40B4-BE49-F238E27FC236}">
                <a16:creationId xmlns:a16="http://schemas.microsoft.com/office/drawing/2014/main" xmlns="" id="{31CC1EC5-EFEC-41E0-B4D0-AC3458D51277}"/>
              </a:ext>
            </a:extLst>
          </p:cNvPr>
          <p:cNvSpPr txBox="1">
            <a:spLocks/>
          </p:cNvSpPr>
          <p:nvPr/>
        </p:nvSpPr>
        <p:spPr>
          <a:xfrm>
            <a:off x="2695542" y="2118828"/>
            <a:ext cx="6480000" cy="432000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MX" sz="2000" dirty="0">
                <a:solidFill>
                  <a:srgbClr val="6D6C6D"/>
                </a:solidFill>
                <a:latin typeface="Aller Display" panose="02000503000000020003" pitchFamily="2" charset="0"/>
              </a:rPr>
              <a:t>FORMAS DE CURSADO Y ACREDITACIÓN</a:t>
            </a:r>
          </a:p>
        </p:txBody>
      </p:sp>
      <p:sp>
        <p:nvSpPr>
          <p:cNvPr id="28" name="Marcador de texto 14">
            <a:extLst>
              <a:ext uri="{FF2B5EF4-FFF2-40B4-BE49-F238E27FC236}">
                <a16:creationId xmlns:a16="http://schemas.microsoft.com/office/drawing/2014/main" xmlns="" id="{BA5668FC-190B-4AC2-BF66-2001D16C27E8}"/>
              </a:ext>
            </a:extLst>
          </p:cNvPr>
          <p:cNvSpPr txBox="1">
            <a:spLocks/>
          </p:cNvSpPr>
          <p:nvPr/>
        </p:nvSpPr>
        <p:spPr>
          <a:xfrm>
            <a:off x="36757" y="3998424"/>
            <a:ext cx="2296796" cy="101054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MX" sz="1300" dirty="0">
                <a:solidFill>
                  <a:srgbClr val="6D6C6D"/>
                </a:solidFill>
                <a:latin typeface="Aller" panose="02000503030000020004" pitchFamily="2" charset="0"/>
              </a:rPr>
              <a:t>Fecha de inicio</a:t>
            </a:r>
            <a:r>
              <a:rPr lang="es-MX" sz="1300" dirty="0" smtClean="0">
                <a:solidFill>
                  <a:srgbClr val="6D6C6D"/>
                </a:solidFill>
                <a:latin typeface="Aller" panose="02000503030000020004" pitchFamily="2" charset="0"/>
              </a:rPr>
              <a:t>: </a:t>
            </a:r>
            <a:r>
              <a:rPr lang="es-ES" sz="1300" dirty="0">
                <a:solidFill>
                  <a:srgbClr val="6D6C6D"/>
                </a:solidFill>
                <a:latin typeface="Aller" panose="02000503030000020004" pitchFamily="2" charset="0"/>
              </a:rPr>
              <a:t>Miércoles 29 de Marzo 9hs </a:t>
            </a:r>
          </a:p>
          <a:p>
            <a:pPr defTabSz="635511">
              <a:defRPr/>
            </a:pPr>
            <a:r>
              <a:rPr lang="es-MX" sz="1300" dirty="0" smtClean="0">
                <a:solidFill>
                  <a:srgbClr val="6D6C6D"/>
                </a:solidFill>
                <a:latin typeface="Aller" panose="02000503030000020004" pitchFamily="2" charset="0"/>
              </a:rPr>
              <a:t>Horarios </a:t>
            </a:r>
            <a:r>
              <a:rPr lang="es-MX" sz="1300" dirty="0">
                <a:solidFill>
                  <a:srgbClr val="6D6C6D"/>
                </a:solidFill>
                <a:latin typeface="Aller" panose="02000503030000020004" pitchFamily="2" charset="0"/>
              </a:rPr>
              <a:t>de </a:t>
            </a:r>
            <a:r>
              <a:rPr lang="es-MX" sz="1300" dirty="0" smtClean="0">
                <a:solidFill>
                  <a:srgbClr val="6D6C6D"/>
                </a:solidFill>
                <a:latin typeface="Aller" panose="02000503030000020004" pitchFamily="2" charset="0"/>
              </a:rPr>
              <a:t>cursado: </a:t>
            </a:r>
            <a:r>
              <a:rPr lang="es-ES" sz="1300" dirty="0" smtClean="0">
                <a:solidFill>
                  <a:srgbClr val="6D6C6D"/>
                </a:solidFill>
                <a:latin typeface="Aller" panose="02000503030000020004" pitchFamily="2" charset="0"/>
              </a:rPr>
              <a:t>Miércoles de 9 a 13hs </a:t>
            </a:r>
            <a:endParaRPr lang="es-ES" sz="1300" dirty="0">
              <a:solidFill>
                <a:srgbClr val="6D6C6D"/>
              </a:solidFill>
              <a:latin typeface="Aller" panose="02000503030000020004" pitchFamily="2" charset="0"/>
            </a:endParaRPr>
          </a:p>
          <a:p>
            <a:pPr defTabSz="635511">
              <a:defRPr/>
            </a:pPr>
            <a:endParaRPr lang="es-MX" sz="1300" dirty="0">
              <a:solidFill>
                <a:srgbClr val="6D6C6D"/>
              </a:solidFill>
              <a:latin typeface="Aller" panose="02000503030000020004" pitchFamily="2" charset="0"/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106C0570-4051-479A-9EC7-C8B308E3F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9" y="335330"/>
            <a:ext cx="2039411" cy="1010543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xmlns="" id="{D8BF2A07-3157-4D1E-B739-0ECC12C93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088" y="70078"/>
            <a:ext cx="3133177" cy="755810"/>
          </a:xfrm>
          <a:prstGeom prst="rect">
            <a:avLst/>
          </a:prstGeom>
        </p:spPr>
      </p:pic>
      <p:sp>
        <p:nvSpPr>
          <p:cNvPr id="26" name="Subtítulo 2">
            <a:extLst>
              <a:ext uri="{FF2B5EF4-FFF2-40B4-BE49-F238E27FC236}">
                <a16:creationId xmlns:a16="http://schemas.microsoft.com/office/drawing/2014/main" xmlns="" id="{C3DEE720-1A74-49FC-8BA9-F68B7D016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5542" y="58167"/>
            <a:ext cx="2926942" cy="767721"/>
          </a:xfrm>
        </p:spPr>
        <p:txBody>
          <a:bodyPr>
            <a:normAutofit/>
          </a:bodyPr>
          <a:lstStyle/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Feria de Electivas</a:t>
            </a:r>
          </a:p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1er Cuatrimestre 2022</a:t>
            </a:r>
            <a:endParaRPr lang="en-US" sz="2000" dirty="0">
              <a:solidFill>
                <a:schemeClr val="bg1"/>
              </a:solidFill>
              <a:latin typeface="Aller" panose="02000503030000020004"/>
              <a:cs typeface="Rubik" panose="00000500000000000000" pitchFamily="2" charset="-79"/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xmlns="" id="{62D36199-44EA-48A6-AE28-436AB8D8CEF7}"/>
              </a:ext>
            </a:extLst>
          </p:cNvPr>
          <p:cNvSpPr txBox="1">
            <a:spLocks/>
          </p:cNvSpPr>
          <p:nvPr/>
        </p:nvSpPr>
        <p:spPr>
          <a:xfrm>
            <a:off x="2175897" y="923436"/>
            <a:ext cx="6967706" cy="8758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dirty="0" smtClean="0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Diferenciación Celular y Estructura de Plantas Vasculares</a:t>
            </a:r>
            <a:endParaRPr lang="en-US" b="1" dirty="0">
              <a:solidFill>
                <a:srgbClr val="5F5E5F"/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  <p:sp>
        <p:nvSpPr>
          <p:cNvPr id="22" name="Marcador de texto 6">
            <a:extLst>
              <a:ext uri="{FF2B5EF4-FFF2-40B4-BE49-F238E27FC236}">
                <a16:creationId xmlns:a16="http://schemas.microsoft.com/office/drawing/2014/main" xmlns="" id="{5AD4D6A0-326E-4207-A66F-0D6918B9BD6F}"/>
              </a:ext>
            </a:extLst>
          </p:cNvPr>
          <p:cNvSpPr txBox="1">
            <a:spLocks/>
          </p:cNvSpPr>
          <p:nvPr/>
        </p:nvSpPr>
        <p:spPr>
          <a:xfrm>
            <a:off x="2397395" y="2457064"/>
            <a:ext cx="6480000" cy="111493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ES" sz="1651" dirty="0" smtClean="0">
                <a:solidFill>
                  <a:schemeClr val="bg1"/>
                </a:solidFill>
                <a:latin typeface="Aller" panose="02000503030000020004" pitchFamily="2" charset="0"/>
              </a:rPr>
              <a:t>El </a:t>
            </a:r>
            <a:r>
              <a:rPr lang="es-ES" sz="1651" dirty="0">
                <a:solidFill>
                  <a:schemeClr val="bg1"/>
                </a:solidFill>
                <a:latin typeface="Aller" panose="02000503030000020004" pitchFamily="2" charset="0"/>
              </a:rPr>
              <a:t>cursado se desarrollará una vez por semana en modalidad presencial. Se desarrollará una evaluación (más un </a:t>
            </a:r>
            <a:r>
              <a:rPr lang="es-ES" sz="1651" dirty="0" err="1">
                <a:solidFill>
                  <a:schemeClr val="bg1"/>
                </a:solidFill>
                <a:latin typeface="Aller" panose="02000503030000020004" pitchFamily="2" charset="0"/>
              </a:rPr>
              <a:t>recuperatorio</a:t>
            </a:r>
            <a:r>
              <a:rPr lang="es-ES" sz="1651" dirty="0">
                <a:solidFill>
                  <a:schemeClr val="bg1"/>
                </a:solidFill>
                <a:latin typeface="Aller" panose="02000503030000020004" pitchFamily="2" charset="0"/>
              </a:rPr>
              <a:t>) teórico-práctico presencial en forma individual y escrita: </a:t>
            </a:r>
          </a:p>
          <a:p>
            <a:pPr defTabSz="635511">
              <a:defRPr/>
            </a:pPr>
            <a:r>
              <a:rPr lang="es-ES" sz="1651" dirty="0">
                <a:solidFill>
                  <a:schemeClr val="bg1"/>
                </a:solidFill>
                <a:latin typeface="Aller" panose="02000503030000020004" pitchFamily="2" charset="0"/>
              </a:rPr>
              <a:t>A- A libro abierto: de lo desarrollado en las clases prácticas. Con el 60% del total del puntaje asignado al parcial quedará en Condición de Regular. Con más de un 80% quedará en Condición de Promovido y puede optar por la opción B.</a:t>
            </a:r>
          </a:p>
          <a:p>
            <a:pPr defTabSz="635511">
              <a:defRPr/>
            </a:pPr>
            <a:r>
              <a:rPr lang="es-ES" sz="1651" dirty="0">
                <a:solidFill>
                  <a:schemeClr val="bg1"/>
                </a:solidFill>
                <a:latin typeface="Aller" panose="02000503030000020004" pitchFamily="2" charset="0"/>
              </a:rPr>
              <a:t>B- A libro cerrado: Evaluación de los contenidos desarrollados en las clases teóricas.</a:t>
            </a:r>
          </a:p>
          <a:p>
            <a:pPr defTabSz="635511">
              <a:defRPr/>
            </a:pPr>
            <a:r>
              <a:rPr lang="es-ES" sz="1651" dirty="0">
                <a:solidFill>
                  <a:schemeClr val="bg1"/>
                </a:solidFill>
                <a:latin typeface="Aller" panose="02000503030000020004" pitchFamily="2" charset="0"/>
              </a:rPr>
              <a:t>La aprobación de la Asignatura se logrará: 1-Para estudiantes en Condición de Promovido, directamente; 2- Para estudiantes en Condición de Regular rindiendo un Examen Teórico ( aprobación 60%) y 3- Para estudiantes en Condición de Libre rindiendo un Examen Práctico y un Examen Teórico (cada examen aprobación 60 %). </a:t>
            </a:r>
          </a:p>
          <a:p>
            <a:pPr marL="0" indent="0" defTabSz="635511">
              <a:buNone/>
              <a:defRPr/>
            </a:pPr>
            <a:endParaRPr lang="es-ES" sz="1651" dirty="0">
              <a:solidFill>
                <a:schemeClr val="bg1"/>
              </a:solidFill>
              <a:latin typeface="Aller" panose="02000503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3656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</TotalTime>
  <Words>330</Words>
  <Application>Microsoft Office PowerPoint</Application>
  <PresentationFormat>Presentación en pantalla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0" baseType="lpstr">
      <vt:lpstr>Aller</vt:lpstr>
      <vt:lpstr>Aller Display</vt:lpstr>
      <vt:lpstr>Arial</vt:lpstr>
      <vt:lpstr>Calibri</vt:lpstr>
      <vt:lpstr>Calibri Light</vt:lpstr>
      <vt:lpstr>Rubik</vt:lpstr>
      <vt:lpstr>Rubik Medium</vt:lpstr>
      <vt:lpstr>Tema de Office</vt:lpstr>
      <vt:lpstr>INFORMACIÓN CLAVE DE LA ASIGNATURA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Adriano Alvaro Abbondanzieri</dc:creator>
  <cp:lastModifiedBy>Botanica</cp:lastModifiedBy>
  <cp:revision>17</cp:revision>
  <dcterms:created xsi:type="dcterms:W3CDTF">2019-07-16T13:19:42Z</dcterms:created>
  <dcterms:modified xsi:type="dcterms:W3CDTF">2023-02-27T15:37:03Z</dcterms:modified>
</cp:coreProperties>
</file>