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32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5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5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07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4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249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08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52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3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astelsSmooth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1DB-AF4D-47CE-92B4-C11A0E664969}" type="datetimeFigureOut">
              <a:rPr lang="es-MX" smtClean="0"/>
              <a:pPr/>
              <a:t>01/03/2023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6">
            <a:extLst>
              <a:ext uri="{FF2B5EF4-FFF2-40B4-BE49-F238E27FC236}">
                <a16:creationId xmlns:a16="http://schemas.microsoft.com/office/drawing/2014/main" id="{97152541-9AA7-42BC-8419-E73DE1817FDD}"/>
              </a:ext>
            </a:extLst>
          </p:cNvPr>
          <p:cNvSpPr txBox="1">
            <a:spLocks/>
          </p:cNvSpPr>
          <p:nvPr/>
        </p:nvSpPr>
        <p:spPr>
          <a:xfrm>
            <a:off x="2348088" y="1372416"/>
            <a:ext cx="6746759" cy="3199584"/>
          </a:xfrm>
          <a:prstGeom prst="rect">
            <a:avLst/>
          </a:prstGeom>
          <a:solidFill>
            <a:schemeClr val="bg1"/>
          </a:solidFill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ES" sz="1600" dirty="0"/>
              <a:t>A través de esta electiva, los </a:t>
            </a:r>
            <a:r>
              <a:rPr lang="es-ES" sz="1600" dirty="0" smtClean="0"/>
              <a:t>estudiantes </a:t>
            </a:r>
            <a:r>
              <a:rPr lang="es-ES" sz="1600" dirty="0"/>
              <a:t>dispondrán de los contenidos básicos de la Histología y la Embriología Humanas, fundamentadas en conceptos actuales de Biología Celular y Molecular. </a:t>
            </a:r>
            <a:r>
              <a:rPr lang="es-ES" sz="1600" dirty="0" smtClean="0"/>
              <a:t>La </a:t>
            </a:r>
            <a:r>
              <a:rPr lang="es-ES" sz="1600" dirty="0"/>
              <a:t>Biología Especial, la Histología y la Embriología </a:t>
            </a:r>
            <a:r>
              <a:rPr lang="es-ES" sz="1600" dirty="0" smtClean="0"/>
              <a:t>son eslabones </a:t>
            </a:r>
            <a:r>
              <a:rPr lang="es-ES" sz="1600" dirty="0"/>
              <a:t>de distinto nivel de complejidad, de cuyo conjunto emergen las bases científicas que explican las estructuras y funciones normales del organismo.</a:t>
            </a:r>
          </a:p>
          <a:p>
            <a:pPr marL="0" indent="0" defTabSz="635511">
              <a:spcBef>
                <a:spcPts val="0"/>
              </a:spcBef>
              <a:buNone/>
              <a:defRPr/>
            </a:pPr>
            <a:r>
              <a:rPr lang="es-ES" sz="1600" u="sng" dirty="0" smtClean="0"/>
              <a:t>Contenidos a desarrollar</a:t>
            </a:r>
            <a:r>
              <a:rPr lang="es-ES" sz="1600" dirty="0" smtClean="0"/>
              <a:t>:</a:t>
            </a:r>
          </a:p>
          <a:p>
            <a:pPr marL="342900" indent="-342900" defTabSz="635511">
              <a:spcBef>
                <a:spcPts val="0"/>
              </a:spcBef>
              <a:buAutoNum type="arabicPeriod"/>
              <a:defRPr/>
            </a:pPr>
            <a:r>
              <a:rPr lang="es-ES" sz="1600" b="1" dirty="0" smtClean="0"/>
              <a:t>La construcción del organismo: </a:t>
            </a:r>
            <a:r>
              <a:rPr lang="es-ES" sz="1600" dirty="0" smtClean="0"/>
              <a:t>Los tejidos fundamentales: epitelial, conjuntivo, muscular y nervioso</a:t>
            </a:r>
          </a:p>
          <a:p>
            <a:pPr marL="342900" indent="-342900" defTabSz="635511">
              <a:spcBef>
                <a:spcPts val="0"/>
              </a:spcBef>
              <a:buAutoNum type="arabicPeriod"/>
              <a:defRPr/>
            </a:pPr>
            <a:r>
              <a:rPr lang="es-ES" sz="1600" b="1" dirty="0" smtClean="0"/>
              <a:t>La nutrición en el ser humano: </a:t>
            </a:r>
            <a:r>
              <a:rPr lang="es-ES" sz="1600" dirty="0" smtClean="0"/>
              <a:t>aparatos cardiovascular, respiratorio, digestivo y urinario</a:t>
            </a:r>
          </a:p>
          <a:p>
            <a:pPr marL="342900" indent="-342900" defTabSz="635511">
              <a:spcBef>
                <a:spcPts val="0"/>
              </a:spcBef>
              <a:buAutoNum type="arabicPeriod"/>
              <a:defRPr/>
            </a:pPr>
            <a:r>
              <a:rPr lang="es-ES" sz="1600" b="1" dirty="0" smtClean="0"/>
              <a:t>La </a:t>
            </a:r>
            <a:r>
              <a:rPr lang="es-ES" sz="1600" b="1" dirty="0"/>
              <a:t>relación con el </a:t>
            </a:r>
            <a:r>
              <a:rPr lang="es-ES" sz="1600" b="1" dirty="0" smtClean="0"/>
              <a:t>entorno: </a:t>
            </a:r>
            <a:r>
              <a:rPr lang="es-ES" sz="1600" dirty="0" smtClean="0"/>
              <a:t>sistemas linfático y endocrino</a:t>
            </a:r>
          </a:p>
          <a:p>
            <a:pPr marL="342900" indent="-342900" defTabSz="635511">
              <a:spcBef>
                <a:spcPts val="0"/>
              </a:spcBef>
              <a:buAutoNum type="arabicPeriod"/>
              <a:defRPr/>
            </a:pPr>
            <a:r>
              <a:rPr lang="es-ES" sz="1600" b="1" dirty="0" smtClean="0"/>
              <a:t>La </a:t>
            </a:r>
            <a:r>
              <a:rPr lang="es-ES" sz="1600" b="1" dirty="0"/>
              <a:t>continuidad de la </a:t>
            </a:r>
            <a:r>
              <a:rPr lang="es-ES" sz="1600" b="1" dirty="0" smtClean="0"/>
              <a:t>vida: </a:t>
            </a:r>
            <a:r>
              <a:rPr lang="es-ES" sz="1600" dirty="0" smtClean="0"/>
              <a:t>aparatos genitales, placenta </a:t>
            </a:r>
            <a:r>
              <a:rPr lang="es-ES" sz="1600" dirty="0"/>
              <a:t>y desarrollo embrionario</a:t>
            </a:r>
          </a:p>
          <a:p>
            <a:pPr marL="0" indent="0" defTabSz="635511">
              <a:spcBef>
                <a:spcPts val="0"/>
              </a:spcBef>
              <a:buNone/>
              <a:defRPr/>
            </a:pPr>
            <a:endParaRPr lang="es-ES" sz="1600" dirty="0"/>
          </a:p>
        </p:txBody>
      </p:sp>
      <p:sp>
        <p:nvSpPr>
          <p:cNvPr id="7" name="Marcador de texto 8">
            <a:extLst>
              <a:ext uri="{FF2B5EF4-FFF2-40B4-BE49-F238E27FC236}">
                <a16:creationId xmlns:a16="http://schemas.microsoft.com/office/drawing/2014/main" id="{6783A3C4-4563-490D-8BD5-11160444002C}"/>
              </a:ext>
            </a:extLst>
          </p:cNvPr>
          <p:cNvSpPr txBox="1">
            <a:spLocks/>
          </p:cNvSpPr>
          <p:nvPr/>
        </p:nvSpPr>
        <p:spPr>
          <a:xfrm>
            <a:off x="2465562" y="4735469"/>
            <a:ext cx="6480000" cy="18907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endParaRPr lang="es-MX" altLang="es-AR" sz="14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:a16="http://schemas.microsoft.com/office/drawing/2014/main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9524" y="1785355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12627" y="2208383"/>
            <a:ext cx="2501686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s-MX" altLang="es-AR" sz="1500" b="1" dirty="0" smtClean="0">
                <a:solidFill>
                  <a:srgbClr val="6D6C6D"/>
                </a:solidFill>
                <a:cs typeface="Rubik" panose="00000500000000000000"/>
              </a:rPr>
              <a:t>María de Luján Alvarez</a:t>
            </a:r>
          </a:p>
          <a:p>
            <a:pPr marL="0" indent="0">
              <a:spcBef>
                <a:spcPct val="0"/>
              </a:spcBef>
              <a:buNone/>
            </a:pPr>
            <a:r>
              <a:rPr lang="es-MX" altLang="es-AR" sz="1500" b="1" dirty="0" smtClean="0">
                <a:solidFill>
                  <a:srgbClr val="6D6C6D"/>
                </a:solidFill>
                <a:cs typeface="Rubik" panose="00000500000000000000"/>
              </a:rPr>
              <a:t>malvarez</a:t>
            </a:r>
            <a:r>
              <a:rPr lang="es-MX" altLang="es-AR" sz="1500" b="1" dirty="0" smtClean="0">
                <a:solidFill>
                  <a:srgbClr val="6D6C6D"/>
                </a:solidFill>
                <a:cs typeface="Times New Roman" panose="02020603050405020304" pitchFamily="18" charset="0"/>
              </a:rPr>
              <a:t>@fbioyf.unr.edu.ar</a:t>
            </a:r>
            <a:endParaRPr lang="es-MX" altLang="es-AR" sz="1500" b="1" dirty="0" smtClean="0">
              <a:solidFill>
                <a:srgbClr val="6D6C6D"/>
              </a:solidFill>
              <a:cs typeface="Rubik" panose="00000500000000000000"/>
            </a:endParaRPr>
          </a:p>
          <a:p>
            <a:pPr marL="0" indent="0">
              <a:spcBef>
                <a:spcPct val="0"/>
              </a:spcBef>
              <a:buNone/>
            </a:pPr>
            <a:endParaRPr lang="es-MX" altLang="es-AR" sz="1500" b="1" dirty="0">
              <a:solidFill>
                <a:srgbClr val="FF0000"/>
              </a:solidFill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9525" y="3061035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012951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ofrece:</a:t>
            </a:r>
            <a:endParaRPr lang="es-MX" sz="16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:a16="http://schemas.microsoft.com/office/drawing/2014/main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7" name="Marcador de texto 5">
            <a:extLst>
              <a:ext uri="{FF2B5EF4-FFF2-40B4-BE49-F238E27FC236}">
                <a16:creationId xmlns:a16="http://schemas.microsoft.com/office/drawing/2014/main" id="{31CC1EC5-EFEC-41E0-B4D0-AC3458D51277}"/>
              </a:ext>
            </a:extLst>
          </p:cNvPr>
          <p:cNvSpPr txBox="1">
            <a:spLocks/>
          </p:cNvSpPr>
          <p:nvPr/>
        </p:nvSpPr>
        <p:spPr>
          <a:xfrm>
            <a:off x="2465562" y="4849940"/>
            <a:ext cx="6480000" cy="16618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rtlCol="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MX" sz="2000" dirty="0">
                <a:solidFill>
                  <a:schemeClr val="bg2">
                    <a:lumMod val="50000"/>
                  </a:schemeClr>
                </a:solidFill>
                <a:latin typeface="Aller Display" panose="02000503000000020003" pitchFamily="2" charset="0"/>
              </a:rPr>
              <a:t>FORMAS DE CURSADO Y </a:t>
            </a:r>
            <a:r>
              <a:rPr lang="es-MX" sz="2000" dirty="0" smtClean="0">
                <a:solidFill>
                  <a:schemeClr val="bg2">
                    <a:lumMod val="50000"/>
                  </a:schemeClr>
                </a:solidFill>
                <a:latin typeface="Aller Display" panose="02000503000000020003" pitchFamily="2" charset="0"/>
              </a:rPr>
              <a:t>ACREDITACIÓN</a:t>
            </a:r>
          </a:p>
          <a:p>
            <a:pPr marL="0" indent="0" defTabSz="635511">
              <a:buNone/>
              <a:defRPr/>
            </a:pPr>
            <a:r>
              <a:rPr lang="es-MX" sz="1600" u="sng" dirty="0" smtClean="0">
                <a:solidFill>
                  <a:schemeClr val="bg2">
                    <a:lumMod val="50000"/>
                  </a:schemeClr>
                </a:solidFill>
              </a:rPr>
              <a:t>Cursado</a:t>
            </a:r>
            <a:r>
              <a:rPr lang="es-MX" sz="1600" dirty="0" smtClean="0">
                <a:solidFill>
                  <a:schemeClr val="bg2">
                    <a:lumMod val="50000"/>
                  </a:schemeClr>
                </a:solidFill>
              </a:rPr>
              <a:t>: clases teórico-prácticas presenciales</a:t>
            </a:r>
          </a:p>
          <a:p>
            <a:pPr marL="0" indent="0" defTabSz="635511">
              <a:buNone/>
              <a:defRPr/>
            </a:pPr>
            <a:r>
              <a:rPr lang="es-MX" sz="1600" u="sng" dirty="0" smtClean="0">
                <a:solidFill>
                  <a:schemeClr val="bg2">
                    <a:lumMod val="50000"/>
                  </a:schemeClr>
                </a:solidFill>
              </a:rPr>
              <a:t>Acreditación</a:t>
            </a:r>
            <a:r>
              <a:rPr lang="es-MX" sz="1600" dirty="0" smtClean="0">
                <a:solidFill>
                  <a:schemeClr val="bg2">
                    <a:lumMod val="50000"/>
                  </a:schemeClr>
                </a:solidFill>
              </a:rPr>
              <a:t>: 80% de asistencia a clases y resolución de una actividad final (modalidad grupal)</a:t>
            </a:r>
            <a:endParaRPr lang="es-MX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Marcador de texto 14">
            <a:extLst>
              <a:ext uri="{FF2B5EF4-FFF2-40B4-BE49-F238E27FC236}">
                <a16:creationId xmlns:a16="http://schemas.microsoft.com/office/drawing/2014/main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9525" y="3817491"/>
            <a:ext cx="2127251" cy="1264648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MX" sz="1500" b="1" dirty="0" smtClean="0">
                <a:solidFill>
                  <a:srgbClr val="6D6C6D"/>
                </a:solidFill>
              </a:rPr>
              <a:t>Reunión inicial: jueves 23/3 </a:t>
            </a:r>
          </a:p>
          <a:p>
            <a:pPr marL="0" indent="0" defTabSz="635511">
              <a:buNone/>
              <a:defRPr/>
            </a:pPr>
            <a:r>
              <a:rPr lang="es-MX" sz="1500" b="1" dirty="0" smtClean="0">
                <a:solidFill>
                  <a:srgbClr val="6D6C6D"/>
                </a:solidFill>
              </a:rPr>
              <a:t>Horarios </a:t>
            </a:r>
            <a:r>
              <a:rPr lang="es-MX" sz="1500" b="1" dirty="0">
                <a:solidFill>
                  <a:srgbClr val="6D6C6D"/>
                </a:solidFill>
              </a:rPr>
              <a:t>de cursado</a:t>
            </a:r>
            <a:r>
              <a:rPr lang="es-MX" sz="1500" b="1" dirty="0" smtClean="0">
                <a:solidFill>
                  <a:srgbClr val="6D6C6D"/>
                </a:solidFill>
              </a:rPr>
              <a:t>: jueves y viernes de 9:00 a 11:00 </a:t>
            </a:r>
            <a:endParaRPr lang="es-MX" sz="1500" b="1" dirty="0">
              <a:solidFill>
                <a:srgbClr val="6D6C6D"/>
              </a:solidFill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:a16="http://schemas.microsoft.com/office/drawing/2014/main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</a:t>
            </a:r>
            <a:r>
              <a:rPr lang="es-AR" sz="2000" dirty="0" smtClean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2023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2221709" y="533181"/>
            <a:ext cx="696770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 smtClean="0">
                <a:latin typeface="Rubik" panose="00000500000000000000" pitchFamily="2" charset="-79"/>
                <a:cs typeface="Rubik" panose="00000500000000000000" pitchFamily="2" charset="-79"/>
              </a:rPr>
              <a:t>Histología y Embriología</a:t>
            </a:r>
            <a:endParaRPr lang="en-US" b="1" dirty="0"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  <p:sp>
        <p:nvSpPr>
          <p:cNvPr id="19" name="Marcador de texto 14">
            <a:extLst>
              <a:ext uri="{FF2B5EF4-FFF2-40B4-BE49-F238E27FC236}">
                <a16:creationId xmlns:a16="http://schemas.microsoft.com/office/drawing/2014/main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67858" y="6050681"/>
            <a:ext cx="2123248" cy="60883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MX" sz="1500" b="1" dirty="0" smtClean="0">
                <a:solidFill>
                  <a:srgbClr val="6D6C6D"/>
                </a:solidFill>
              </a:rPr>
              <a:t>Lic. en Biotecnología</a:t>
            </a:r>
            <a:endParaRPr lang="es-MX" sz="1500" b="1" dirty="0">
              <a:solidFill>
                <a:srgbClr val="6D6C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846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</TotalTime>
  <Words>196</Words>
  <Application>Microsoft Office PowerPoint</Application>
  <PresentationFormat>Presentación en pantalla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Aller</vt:lpstr>
      <vt:lpstr>Aller Display</vt:lpstr>
      <vt:lpstr>Arial</vt:lpstr>
      <vt:lpstr>Calibri</vt:lpstr>
      <vt:lpstr>Calibri Light</vt:lpstr>
      <vt:lpstr>Rubik</vt:lpstr>
      <vt:lpstr>Rubik Medium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Adriano Alvaro Abbondanzieri</dc:creator>
  <cp:lastModifiedBy>Luján Alvarez</cp:lastModifiedBy>
  <cp:revision>19</cp:revision>
  <dcterms:created xsi:type="dcterms:W3CDTF">2019-07-16T13:19:42Z</dcterms:created>
  <dcterms:modified xsi:type="dcterms:W3CDTF">2023-03-01T23:12:04Z</dcterms:modified>
</cp:coreProperties>
</file>