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33"/>
    <a:srgbClr val="6D6C6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5" d="100"/>
          <a:sy n="95" d="100"/>
        </p:scale>
        <p:origin x="-690" y="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560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33657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89660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005153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54287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426807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73240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47249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72089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55524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95937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DA1DB-AF4D-47CE-92B4-C11A0E664969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78861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ortinomaximiliano@gmail.com" TargetMode="External"/><Relationship Id="rId2" Type="http://schemas.openxmlformats.org/officeDocument/2006/relationships/hyperlink" Target="mailto:msortino@fbioyf.unr.edu.ar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6">
            <a:extLst>
              <a:ext uri="{FF2B5EF4-FFF2-40B4-BE49-F238E27FC236}">
                <a16:creationId xmlns:a16="http://schemas.microsoft.com/office/drawing/2014/main" xmlns="" id="{97152541-9AA7-42BC-8419-E73DE1817FDD}"/>
              </a:ext>
            </a:extLst>
          </p:cNvPr>
          <p:cNvSpPr txBox="1">
            <a:spLocks/>
          </p:cNvSpPr>
          <p:nvPr/>
        </p:nvSpPr>
        <p:spPr>
          <a:xfrm>
            <a:off x="3114988" y="2203454"/>
            <a:ext cx="5830573" cy="2052776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Generalidades y estructura de los hongos</a:t>
            </a:r>
          </a:p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Nutrición y metabolismo</a:t>
            </a:r>
          </a:p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Reproducción asexuada y sexuada</a:t>
            </a:r>
          </a:p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Taxonomía clásica y molecular</a:t>
            </a:r>
          </a:p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Dimorfismo fúngico</a:t>
            </a:r>
          </a:p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Antifúngicos</a:t>
            </a:r>
          </a:p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Micotoxinas</a:t>
            </a:r>
          </a:p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Usos biotecnológicos </a:t>
            </a:r>
          </a:p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Alimentos fermentados</a:t>
            </a:r>
          </a:p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Investigación de antifúngicos</a:t>
            </a:r>
          </a:p>
          <a:p>
            <a:pPr defTabSz="635511">
              <a:spcBef>
                <a:spcPts val="0"/>
              </a:spcBef>
              <a:defRPr/>
            </a:pPr>
            <a:r>
              <a:rPr lang="es-ES" sz="1300" dirty="0">
                <a:latin typeface="Aller"/>
              </a:rPr>
              <a:t>Biopesticidas</a:t>
            </a:r>
          </a:p>
          <a:p>
            <a:pPr defTabSz="635511">
              <a:spcBef>
                <a:spcPts val="0"/>
              </a:spcBef>
              <a:defRPr/>
            </a:pPr>
            <a:endParaRPr lang="es-ES" sz="1300" dirty="0">
              <a:latin typeface="Aller"/>
            </a:endParaRPr>
          </a:p>
          <a:p>
            <a:pPr defTabSz="635511">
              <a:spcBef>
                <a:spcPts val="0"/>
              </a:spcBef>
              <a:defRPr/>
            </a:pPr>
            <a:endParaRPr lang="es-ES" sz="1300" dirty="0">
              <a:latin typeface="Aller"/>
            </a:endParaRPr>
          </a:p>
          <a:p>
            <a:pPr defTabSz="635511">
              <a:spcBef>
                <a:spcPts val="0"/>
              </a:spcBef>
              <a:defRPr/>
            </a:pPr>
            <a:endParaRPr lang="es-ES" sz="1300" dirty="0">
              <a:latin typeface="Aller"/>
            </a:endParaRPr>
          </a:p>
          <a:p>
            <a:pPr defTabSz="635511">
              <a:defRPr/>
            </a:pPr>
            <a:endParaRPr lang="es-ES" sz="1400" dirty="0">
              <a:latin typeface="Aller" panose="02000503030000020004" pitchFamily="2" charset="0"/>
            </a:endParaRPr>
          </a:p>
          <a:p>
            <a:pPr defTabSz="635511">
              <a:defRPr/>
            </a:pPr>
            <a:endParaRPr lang="es-ES" sz="1651" dirty="0">
              <a:latin typeface="Aller" panose="02000503030000020004" pitchFamily="2" charset="0"/>
            </a:endParaRPr>
          </a:p>
        </p:txBody>
      </p:sp>
      <p:sp>
        <p:nvSpPr>
          <p:cNvPr id="7" name="Marcador de texto 8">
            <a:extLst>
              <a:ext uri="{FF2B5EF4-FFF2-40B4-BE49-F238E27FC236}">
                <a16:creationId xmlns:a16="http://schemas.microsoft.com/office/drawing/2014/main" xmlns="" id="{6783A3C4-4563-490D-8BD5-11160444002C}"/>
              </a:ext>
            </a:extLst>
          </p:cNvPr>
          <p:cNvSpPr txBox="1">
            <a:spLocks/>
          </p:cNvSpPr>
          <p:nvPr/>
        </p:nvSpPr>
        <p:spPr>
          <a:xfrm>
            <a:off x="2465562" y="4735469"/>
            <a:ext cx="6480000" cy="18907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endParaRPr lang="es-MX" altLang="es-AR" sz="14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xmlns="" id="{7676F6CA-18B3-4673-8CD9-9FCE30860779}"/>
              </a:ext>
            </a:extLst>
          </p:cNvPr>
          <p:cNvSpPr txBox="1">
            <a:spLocks/>
          </p:cNvSpPr>
          <p:nvPr/>
        </p:nvSpPr>
        <p:spPr>
          <a:xfrm>
            <a:off x="19049" y="1824041"/>
            <a:ext cx="2012951" cy="379413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16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Contacto</a:t>
            </a:r>
            <a:endParaRPr lang="es-MX" sz="1600" dirty="0">
              <a:solidFill>
                <a:srgbClr val="00ADB9"/>
              </a:solidFill>
              <a:latin typeface="Rubik Medium" panose="00000600000000000000" pitchFamily="2" charset="-79"/>
              <a:cs typeface="Rubik Medium" panose="00000600000000000000" pitchFamily="2" charset="-79"/>
            </a:endParaRPr>
          </a:p>
        </p:txBody>
      </p:sp>
      <p:sp>
        <p:nvSpPr>
          <p:cNvPr id="9" name="Marcador de texto 12">
            <a:extLst>
              <a:ext uri="{FF2B5EF4-FFF2-40B4-BE49-F238E27FC236}">
                <a16:creationId xmlns:a16="http://schemas.microsoft.com/office/drawing/2014/main" xmlns="" id="{9C437DDB-C0E7-4684-9620-E736523BB7E4}"/>
              </a:ext>
            </a:extLst>
          </p:cNvPr>
          <p:cNvSpPr txBox="1">
            <a:spLocks/>
          </p:cNvSpPr>
          <p:nvPr/>
        </p:nvSpPr>
        <p:spPr>
          <a:xfrm>
            <a:off x="50104" y="2166134"/>
            <a:ext cx="2443178" cy="13858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s-MX" altLang="es-AR" sz="1400" dirty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Maximiliano </a:t>
            </a:r>
            <a:r>
              <a:rPr lang="es-MX" altLang="es-AR" sz="1400" dirty="0" err="1" smtClean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Sortino</a:t>
            </a:r>
            <a:endParaRPr lang="es-MX" altLang="es-AR" sz="1400" dirty="0" smtClean="0">
              <a:solidFill>
                <a:srgbClr val="6D6C6D"/>
              </a:solidFill>
              <a:latin typeface="Aller" panose="02000503030000020004"/>
              <a:cs typeface="Rubik" panose="00000500000000000000"/>
            </a:endParaRPr>
          </a:p>
          <a:p>
            <a:pPr>
              <a:spcBef>
                <a:spcPct val="0"/>
              </a:spcBef>
            </a:pPr>
            <a:endParaRPr lang="es-MX" altLang="es-AR" sz="1400" dirty="0">
              <a:solidFill>
                <a:srgbClr val="6D6C6D"/>
              </a:solidFill>
              <a:latin typeface="Aller" panose="02000503030000020004"/>
              <a:cs typeface="Rubik" panose="0000050000000000000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s-MX" altLang="es-AR" sz="1200" dirty="0">
                <a:solidFill>
                  <a:srgbClr val="6D6C6D"/>
                </a:solidFill>
                <a:latin typeface="Aller" panose="02000503030000020004"/>
                <a:cs typeface="Rubik" panose="00000500000000000000"/>
                <a:hlinkClick r:id="rId2"/>
              </a:rPr>
              <a:t>msortino@fbioyf.unr.edu.ar</a:t>
            </a:r>
            <a:endParaRPr lang="es-MX" altLang="es-AR" sz="1200" dirty="0">
              <a:solidFill>
                <a:srgbClr val="6D6C6D"/>
              </a:solidFill>
              <a:latin typeface="Aller" panose="02000503030000020004"/>
              <a:cs typeface="Rubik" panose="0000050000000000000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s-MX" altLang="es-AR" sz="1200" dirty="0">
                <a:solidFill>
                  <a:srgbClr val="6D6C6D"/>
                </a:solidFill>
                <a:latin typeface="Aller" panose="02000503030000020004"/>
                <a:cs typeface="Rubik" panose="00000500000000000000"/>
                <a:hlinkClick r:id="rId3"/>
              </a:rPr>
              <a:t>sortinomaximiliano@gmail.com</a:t>
            </a:r>
            <a:r>
              <a:rPr lang="es-MX" altLang="es-AR" sz="1200" dirty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endParaRPr lang="es-MX" altLang="es-AR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xmlns="" id="{7BA49EBD-0965-483E-B29E-4CD60312B827}"/>
              </a:ext>
            </a:extLst>
          </p:cNvPr>
          <p:cNvSpPr txBox="1">
            <a:spLocks/>
          </p:cNvSpPr>
          <p:nvPr/>
        </p:nvSpPr>
        <p:spPr>
          <a:xfrm>
            <a:off x="-56443" y="3386831"/>
            <a:ext cx="2012951" cy="669226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16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Inicio y horarios</a:t>
            </a:r>
            <a:endParaRPr lang="es-MX" sz="1600" dirty="0">
              <a:solidFill>
                <a:srgbClr val="00ADB9"/>
              </a:solidFill>
              <a:latin typeface="Rubik Medium" panose="00000600000000000000" pitchFamily="2" charset="-79"/>
              <a:cs typeface="Rubik Medium" panose="00000600000000000000" pitchFamily="2" charset="-79"/>
            </a:endParaRP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xmlns="" id="{80446194-5FC2-439B-AEFC-3AEB21E7B429}"/>
              </a:ext>
            </a:extLst>
          </p:cNvPr>
          <p:cNvSpPr txBox="1">
            <a:spLocks/>
          </p:cNvSpPr>
          <p:nvPr/>
        </p:nvSpPr>
        <p:spPr>
          <a:xfrm>
            <a:off x="0" y="5344298"/>
            <a:ext cx="2180492" cy="67310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16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Carreras para las que se ofrece:</a:t>
            </a:r>
            <a:endParaRPr lang="es-MX" sz="16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13" name="Marcador de texto 18">
            <a:extLst>
              <a:ext uri="{FF2B5EF4-FFF2-40B4-BE49-F238E27FC236}">
                <a16:creationId xmlns:a16="http://schemas.microsoft.com/office/drawing/2014/main" xmlns="" id="{2C59EAA2-39ED-4129-8054-9DEC6EF3D0C1}"/>
              </a:ext>
            </a:extLst>
          </p:cNvPr>
          <p:cNvSpPr txBox="1">
            <a:spLocks/>
          </p:cNvSpPr>
          <p:nvPr/>
        </p:nvSpPr>
        <p:spPr>
          <a:xfrm>
            <a:off x="26817" y="5921373"/>
            <a:ext cx="2057400" cy="8654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35511">
              <a:buNone/>
              <a:defRPr/>
            </a:pPr>
            <a:endParaRPr lang="es-MX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27" name="Marcador de texto 5">
            <a:extLst>
              <a:ext uri="{FF2B5EF4-FFF2-40B4-BE49-F238E27FC236}">
                <a16:creationId xmlns:a16="http://schemas.microsoft.com/office/drawing/2014/main" xmlns="" id="{31CC1EC5-EFEC-41E0-B4D0-AC3458D51277}"/>
              </a:ext>
            </a:extLst>
          </p:cNvPr>
          <p:cNvSpPr txBox="1">
            <a:spLocks/>
          </p:cNvSpPr>
          <p:nvPr/>
        </p:nvSpPr>
        <p:spPr>
          <a:xfrm>
            <a:off x="2435417" y="4303469"/>
            <a:ext cx="6480000" cy="432000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MX" sz="2000" dirty="0" smtClean="0">
                <a:latin typeface="GungsuhChe" pitchFamily="49" charset="-127"/>
                <a:ea typeface="GungsuhChe" pitchFamily="49" charset="-127"/>
                <a:cs typeface="Rubik" panose="00000500000000000000" pitchFamily="2" charset="-79"/>
              </a:rPr>
              <a:t>CURSADO, REGULARIZACIÓN Y </a:t>
            </a:r>
            <a:r>
              <a:rPr lang="es-MX" sz="2000" dirty="0">
                <a:latin typeface="GungsuhChe" pitchFamily="49" charset="-127"/>
                <a:ea typeface="GungsuhChe" pitchFamily="49" charset="-127"/>
                <a:cs typeface="Rubik" panose="00000500000000000000" pitchFamily="2" charset="-79"/>
              </a:rPr>
              <a:t>ACREDITACIÓN</a:t>
            </a:r>
          </a:p>
        </p:txBody>
      </p:sp>
      <p:sp>
        <p:nvSpPr>
          <p:cNvPr id="28" name="Marcador de texto 14">
            <a:extLst>
              <a:ext uri="{FF2B5EF4-FFF2-40B4-BE49-F238E27FC236}">
                <a16:creationId xmlns:a16="http://schemas.microsoft.com/office/drawing/2014/main" xmlns="" id="{BA5668FC-190B-4AC2-BF66-2001D16C27E8}"/>
              </a:ext>
            </a:extLst>
          </p:cNvPr>
          <p:cNvSpPr txBox="1">
            <a:spLocks/>
          </p:cNvSpPr>
          <p:nvPr/>
        </p:nvSpPr>
        <p:spPr>
          <a:xfrm>
            <a:off x="36757" y="3998424"/>
            <a:ext cx="2127251" cy="101054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MX" sz="1200" b="1" dirty="0">
                <a:latin typeface="Aller" panose="02000503030000020004" pitchFamily="2" charset="0"/>
              </a:rPr>
              <a:t>Fecha de inicio</a:t>
            </a:r>
            <a:r>
              <a:rPr lang="es-MX" sz="1200" dirty="0">
                <a:latin typeface="Aller" panose="02000503030000020004" pitchFamily="2" charset="0"/>
              </a:rPr>
              <a:t>: Segunda quincena de mayo</a:t>
            </a:r>
          </a:p>
          <a:p>
            <a:pPr defTabSz="635511">
              <a:defRPr/>
            </a:pPr>
            <a:r>
              <a:rPr lang="es-MX" sz="1200" dirty="0">
                <a:latin typeface="Aller" panose="02000503030000020004" pitchFamily="2" charset="0"/>
              </a:rPr>
              <a:t> </a:t>
            </a:r>
            <a:r>
              <a:rPr lang="es-MX" sz="1200" b="1" dirty="0">
                <a:latin typeface="Aller" panose="02000503030000020004" pitchFamily="2" charset="0"/>
              </a:rPr>
              <a:t>Horarios de cursado</a:t>
            </a:r>
            <a:r>
              <a:rPr lang="es-MX" sz="1200" dirty="0">
                <a:latin typeface="Aller" panose="02000503030000020004" pitchFamily="2" charset="0"/>
              </a:rPr>
              <a:t>: a definir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106C0570-4051-479A-9EC7-C8B308E3F7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649" y="335330"/>
            <a:ext cx="2039411" cy="101054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D8BF2A07-3157-4D1E-B739-0ECC12C937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8088" y="70078"/>
            <a:ext cx="3133177" cy="755810"/>
          </a:xfrm>
          <a:prstGeom prst="rect">
            <a:avLst/>
          </a:prstGeom>
        </p:spPr>
      </p:pic>
      <p:sp>
        <p:nvSpPr>
          <p:cNvPr id="26" name="Subtítulo 2">
            <a:extLst>
              <a:ext uri="{FF2B5EF4-FFF2-40B4-BE49-F238E27FC236}">
                <a16:creationId xmlns:a16="http://schemas.microsoft.com/office/drawing/2014/main" xmlns="" id="{C3DEE720-1A74-49FC-8BA9-F68B7D016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5542" y="58167"/>
            <a:ext cx="2926942" cy="767721"/>
          </a:xfrm>
        </p:spPr>
        <p:txBody>
          <a:bodyPr>
            <a:normAutofit/>
          </a:bodyPr>
          <a:lstStyle/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Feria de Electivas</a:t>
            </a:r>
          </a:p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1er Cuatrimestre 2023</a:t>
            </a:r>
            <a:endParaRPr lang="en-US" sz="2000" dirty="0">
              <a:solidFill>
                <a:schemeClr val="bg1"/>
              </a:solidFill>
              <a:latin typeface="Aller" panose="02000503030000020004"/>
              <a:cs typeface="Rubik" panose="00000500000000000000" pitchFamily="2" charset="-79"/>
            </a:endParaRP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xmlns="" id="{62D36199-44EA-48A6-AE28-436AB8D8CEF7}"/>
              </a:ext>
            </a:extLst>
          </p:cNvPr>
          <p:cNvSpPr txBox="1">
            <a:spLocks/>
          </p:cNvSpPr>
          <p:nvPr/>
        </p:nvSpPr>
        <p:spPr>
          <a:xfrm>
            <a:off x="2175897" y="923436"/>
            <a:ext cx="6967706" cy="8758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4400" b="1" dirty="0">
                <a:solidFill>
                  <a:srgbClr val="5F5E5F"/>
                </a:solidFill>
                <a:latin typeface="Microsoft YaHei UI" pitchFamily="34" charset="-122"/>
                <a:ea typeface="Microsoft YaHei UI" pitchFamily="34" charset="-122"/>
                <a:cs typeface="Rubik" panose="00000500000000000000" pitchFamily="2" charset="-79"/>
              </a:rPr>
              <a:t>Micología básica</a:t>
            </a:r>
            <a:endParaRPr lang="en-US" sz="4400" b="1" dirty="0">
              <a:solidFill>
                <a:srgbClr val="5F5E5F"/>
              </a:solidFill>
              <a:latin typeface="Microsoft YaHei UI" pitchFamily="34" charset="-122"/>
              <a:ea typeface="Microsoft YaHei UI" pitchFamily="34" charset="-122"/>
              <a:cs typeface="Rubik" panose="00000500000000000000" pitchFamily="2" charset="-79"/>
            </a:endParaRPr>
          </a:p>
        </p:txBody>
      </p:sp>
      <p:sp>
        <p:nvSpPr>
          <p:cNvPr id="22" name="Marcador de texto 6">
            <a:extLst>
              <a:ext uri="{FF2B5EF4-FFF2-40B4-BE49-F238E27FC236}">
                <a16:creationId xmlns:a16="http://schemas.microsoft.com/office/drawing/2014/main" xmlns="" id="{5AD4D6A0-326E-4207-A66F-0D6918B9BD6F}"/>
              </a:ext>
            </a:extLst>
          </p:cNvPr>
          <p:cNvSpPr txBox="1">
            <a:spLocks/>
          </p:cNvSpPr>
          <p:nvPr/>
        </p:nvSpPr>
        <p:spPr>
          <a:xfrm>
            <a:off x="2474482" y="4772967"/>
            <a:ext cx="6669518" cy="1652591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marR="0" lvl="0" indent="-1809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300" dirty="0" smtClean="0">
                <a:latin typeface="Aller"/>
              </a:rPr>
              <a:t>CURSADO</a:t>
            </a:r>
          </a:p>
          <a:p>
            <a:pPr marL="360363" marR="0" lvl="0" indent="-1809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300" dirty="0" smtClean="0">
                <a:latin typeface="Aller"/>
              </a:rPr>
              <a:t>	</a:t>
            </a:r>
            <a:r>
              <a:rPr lang="es-AR" sz="1300" dirty="0" smtClean="0">
                <a:latin typeface="Aller"/>
              </a:rPr>
              <a:t>Clases teóricas</a:t>
            </a:r>
          </a:p>
          <a:p>
            <a:pPr marL="360363" marR="0" lvl="0" indent="-1809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300" dirty="0" smtClean="0">
                <a:latin typeface="Aller"/>
              </a:rPr>
              <a:t>	</a:t>
            </a:r>
            <a:r>
              <a:rPr lang="es-AR" sz="1300" dirty="0" smtClean="0">
                <a:latin typeface="Aller"/>
              </a:rPr>
              <a:t>Actividades prácticas en laboratorio</a:t>
            </a:r>
          </a:p>
          <a:p>
            <a:pPr marL="360363" marR="0" lvl="0" indent="-1809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AR" sz="1300" dirty="0" smtClean="0">
              <a:latin typeface="Aller"/>
            </a:endParaRPr>
          </a:p>
          <a:p>
            <a:pPr marL="360363" marR="0" lvl="0" indent="-1809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300" dirty="0" smtClean="0">
                <a:latin typeface="Aller"/>
              </a:rPr>
              <a:t>CONDICIONES </a:t>
            </a:r>
            <a:r>
              <a:rPr lang="es-AR" sz="1300" dirty="0">
                <a:latin typeface="Aller"/>
              </a:rPr>
              <a:t>DE REGULARIZACIÓN </a:t>
            </a:r>
          </a:p>
          <a:p>
            <a:pPr marL="360363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300" dirty="0">
                <a:latin typeface="Aller"/>
              </a:rPr>
              <a:t>Asistencia al 80% de las clases teórico-prácticas y de laboratorio</a:t>
            </a:r>
          </a:p>
          <a:p>
            <a:pPr marL="360363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300" dirty="0">
                <a:latin typeface="Aller"/>
              </a:rPr>
              <a:t>Aprobación de la integración de </a:t>
            </a:r>
            <a:r>
              <a:rPr lang="es-AR" sz="1300" dirty="0" smtClean="0">
                <a:latin typeface="Aller"/>
              </a:rPr>
              <a:t>laboratorio </a:t>
            </a:r>
            <a:r>
              <a:rPr lang="es-AR" sz="1300" dirty="0">
                <a:latin typeface="Aller"/>
              </a:rPr>
              <a:t>y de una evaluación parcial.</a:t>
            </a:r>
            <a:endParaRPr lang="es-AR" sz="1300" dirty="0">
              <a:latin typeface="Aller"/>
            </a:endParaRPr>
          </a:p>
          <a:p>
            <a:pPr marL="360363" marR="0" lvl="0" indent="-1809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AR" sz="1300" dirty="0" smtClean="0">
              <a:latin typeface="Aller"/>
            </a:endParaRPr>
          </a:p>
          <a:p>
            <a:pPr marL="360363" marR="0" lvl="0" indent="-1809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300" dirty="0" smtClean="0">
                <a:latin typeface="Aller"/>
              </a:rPr>
              <a:t>CONDICIONES </a:t>
            </a:r>
            <a:r>
              <a:rPr lang="es-AR" sz="1300" dirty="0">
                <a:latin typeface="Aller"/>
              </a:rPr>
              <a:t>DE APROBACIÓN</a:t>
            </a:r>
          </a:p>
          <a:p>
            <a:pPr marL="360363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300" dirty="0" smtClean="0">
                <a:latin typeface="Aller"/>
              </a:rPr>
              <a:t>Presentación </a:t>
            </a:r>
            <a:r>
              <a:rPr lang="es-AR" sz="1300" dirty="0">
                <a:latin typeface="Aller"/>
              </a:rPr>
              <a:t>individual de un </a:t>
            </a:r>
            <a:r>
              <a:rPr lang="es-AR" sz="1300" dirty="0" smtClean="0">
                <a:latin typeface="Aller"/>
              </a:rPr>
              <a:t>seminario</a:t>
            </a:r>
            <a:endParaRPr lang="es-AR" sz="1300" dirty="0">
              <a:latin typeface="Aller"/>
            </a:endParaRPr>
          </a:p>
          <a:p>
            <a:pPr defTabSz="635511">
              <a:defRPr/>
            </a:pPr>
            <a:endParaRPr lang="es-ES" sz="1600" dirty="0">
              <a:latin typeface="Aller" panose="02000503030000020004" pitchFamily="2" charset="0"/>
            </a:endParaRPr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xmlns="" id="{E0B7E50B-48E5-454C-A316-E3D9B8FCA4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8088" y="1765163"/>
            <a:ext cx="6967706" cy="385151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s-AR" sz="2000" dirty="0" smtClean="0">
                <a:latin typeface="GungsuhChe" pitchFamily="49" charset="-127"/>
                <a:ea typeface="GungsuhChe" pitchFamily="49" charset="-127"/>
                <a:cs typeface="Rubik" panose="00000500000000000000" pitchFamily="2" charset="-79"/>
              </a:rPr>
              <a:t> INFORMACIÓN </a:t>
            </a:r>
            <a:r>
              <a:rPr lang="es-AR" sz="2000" dirty="0">
                <a:latin typeface="GungsuhChe" pitchFamily="49" charset="-127"/>
                <a:ea typeface="GungsuhChe" pitchFamily="49" charset="-127"/>
                <a:cs typeface="Rubik" panose="00000500000000000000" pitchFamily="2" charset="-79"/>
              </a:rPr>
              <a:t>CLAVE DE LA ASIGNATURA</a:t>
            </a:r>
            <a:endParaRPr lang="en-US" sz="2000" dirty="0">
              <a:latin typeface="GungsuhChe" pitchFamily="49" charset="-127"/>
              <a:ea typeface="GungsuhChe" pitchFamily="49" charset="-127"/>
              <a:cs typeface="Rubik" panose="00000500000000000000" pitchFamily="2" charset="-79"/>
            </a:endParaRPr>
          </a:p>
        </p:txBody>
      </p:sp>
      <p:sp>
        <p:nvSpPr>
          <p:cNvPr id="2" name="Marcador de texto 18">
            <a:extLst>
              <a:ext uri="{FF2B5EF4-FFF2-40B4-BE49-F238E27FC236}">
                <a16:creationId xmlns:a16="http://schemas.microsoft.com/office/drawing/2014/main" xmlns="" id="{3998AC65-E845-BC20-B5C5-AC85C22E1105}"/>
              </a:ext>
            </a:extLst>
          </p:cNvPr>
          <p:cNvSpPr txBox="1">
            <a:spLocks/>
          </p:cNvSpPr>
          <p:nvPr/>
        </p:nvSpPr>
        <p:spPr>
          <a:xfrm>
            <a:off x="0" y="5821878"/>
            <a:ext cx="2190540" cy="59026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0" indent="0" algn="just" defTabSz="635511">
              <a:buNone/>
              <a:defRPr/>
            </a:pPr>
            <a:r>
              <a:rPr lang="es-MX" sz="1600" dirty="0">
                <a:solidFill>
                  <a:srgbClr val="FF0000"/>
                </a:solidFill>
                <a:latin typeface="Aller" panose="02000503030000020004" pitchFamily="2" charset="0"/>
              </a:rPr>
              <a:t>LICENCIATURA EN BIOTECNOLOGÍA</a:t>
            </a:r>
          </a:p>
        </p:txBody>
      </p:sp>
      <p:sp>
        <p:nvSpPr>
          <p:cNvPr id="1026" name="AutoShape 2" descr="Qué es el hongo Aspergillus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9886" y="2743199"/>
            <a:ext cx="2172470" cy="121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261846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</TotalTime>
  <Words>82</Words>
  <Application>Microsoft Office PowerPoint</Application>
  <PresentationFormat>Presentación en pantalla (4:3)</PresentationFormat>
  <Paragraphs>39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 INFORMACIÓN CLAVE DE LA ASIGNATURA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Adriano Alvaro Abbondanzieri</dc:creator>
  <cp:lastModifiedBy>Marisa</cp:lastModifiedBy>
  <cp:revision>18</cp:revision>
  <dcterms:created xsi:type="dcterms:W3CDTF">2019-07-16T13:19:42Z</dcterms:created>
  <dcterms:modified xsi:type="dcterms:W3CDTF">2023-03-03T14:11:23Z</dcterms:modified>
</cp:coreProperties>
</file>