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Default Extension="wdp" ContentType="image/vnd.ms-photo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FF9933"/>
    <a:srgbClr val="6D6C6D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95" d="100"/>
          <a:sy n="95" d="100"/>
        </p:scale>
        <p:origin x="-690" y="3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5DA1DB-AF4D-47CE-92B4-C11A0E664969}" type="datetimeFigureOut">
              <a:rPr lang="es-MX" smtClean="0"/>
              <a:pPr/>
              <a:t>03/03/2023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599C5E-C02D-4CAA-82F9-449BF210B867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2560035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5DA1DB-AF4D-47CE-92B4-C11A0E664969}" type="datetimeFigureOut">
              <a:rPr lang="es-MX" smtClean="0"/>
              <a:pPr/>
              <a:t>03/03/2023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599C5E-C02D-4CAA-82F9-449BF210B867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13365722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5DA1DB-AF4D-47CE-92B4-C11A0E664969}" type="datetimeFigureOut">
              <a:rPr lang="es-MX" smtClean="0"/>
              <a:pPr/>
              <a:t>03/03/2023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599C5E-C02D-4CAA-82F9-449BF210B867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18966073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5DA1DB-AF4D-47CE-92B4-C11A0E664969}" type="datetimeFigureOut">
              <a:rPr lang="es-MX" smtClean="0"/>
              <a:pPr/>
              <a:t>03/03/2023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599C5E-C02D-4CAA-82F9-449BF210B867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10051537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5DA1DB-AF4D-47CE-92B4-C11A0E664969}" type="datetimeFigureOut">
              <a:rPr lang="es-MX" smtClean="0"/>
              <a:pPr/>
              <a:t>03/03/2023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599C5E-C02D-4CAA-82F9-449BF210B867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5428762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5DA1DB-AF4D-47CE-92B4-C11A0E664969}" type="datetimeFigureOut">
              <a:rPr lang="es-MX" smtClean="0"/>
              <a:pPr/>
              <a:t>03/03/2023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599C5E-C02D-4CAA-82F9-449BF210B867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42680728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5DA1DB-AF4D-47CE-92B4-C11A0E664969}" type="datetimeFigureOut">
              <a:rPr lang="es-MX" smtClean="0"/>
              <a:pPr/>
              <a:t>03/03/2023</a:t>
            </a:fld>
            <a:endParaRPr lang="es-MX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599C5E-C02D-4CAA-82F9-449BF210B867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37324078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5DA1DB-AF4D-47CE-92B4-C11A0E664969}" type="datetimeFigureOut">
              <a:rPr lang="es-MX" smtClean="0"/>
              <a:pPr/>
              <a:t>03/03/2023</a:t>
            </a:fld>
            <a:endParaRPr lang="es-MX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599C5E-C02D-4CAA-82F9-449BF210B867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4724931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5DA1DB-AF4D-47CE-92B4-C11A0E664969}" type="datetimeFigureOut">
              <a:rPr lang="es-MX" smtClean="0"/>
              <a:pPr/>
              <a:t>03/03/2023</a:t>
            </a:fld>
            <a:endParaRPr lang="es-MX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599C5E-C02D-4CAA-82F9-449BF210B867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27208991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5DA1DB-AF4D-47CE-92B4-C11A0E664969}" type="datetimeFigureOut">
              <a:rPr lang="es-MX" smtClean="0"/>
              <a:pPr/>
              <a:t>03/03/2023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599C5E-C02D-4CAA-82F9-449BF210B867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5552418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5DA1DB-AF4D-47CE-92B4-C11A0E664969}" type="datetimeFigureOut">
              <a:rPr lang="es-MX" smtClean="0"/>
              <a:pPr/>
              <a:t>03/03/2023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599C5E-C02D-4CAA-82F9-449BF210B867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39593775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  <a:extLst>
              <a:ext uri="{BEBA8EAE-BF5A-486C-A8C5-ECC9F3942E4B}">
                <a14:imgProps xmlns:a14="http://schemas.microsoft.com/office/drawing/2010/main" xmlns="">
                  <a14:imgLayer r:embed="rId14">
                    <a14:imgEffect>
                      <a14:artisticPastelsSmooth/>
                    </a14:imgEffect>
                  </a14:imgLayer>
                </a14:imgProps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5DA1DB-AF4D-47CE-92B4-C11A0E664969}" type="datetimeFigureOut">
              <a:rPr lang="es-MX" smtClean="0"/>
              <a:pPr/>
              <a:t>03/03/2023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599C5E-C02D-4CAA-82F9-449BF210B867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7886167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sortinomaximiliano@gmail.com" TargetMode="External"/><Relationship Id="rId2" Type="http://schemas.openxmlformats.org/officeDocument/2006/relationships/hyperlink" Target="mailto:msortino@fbioyf.unr.edu.ar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Marcador de texto 6">
            <a:extLst>
              <a:ext uri="{FF2B5EF4-FFF2-40B4-BE49-F238E27FC236}">
                <a16:creationId xmlns:a16="http://schemas.microsoft.com/office/drawing/2014/main" xmlns="" id="{97152541-9AA7-42BC-8419-E73DE1817FDD}"/>
              </a:ext>
            </a:extLst>
          </p:cNvPr>
          <p:cNvSpPr txBox="1">
            <a:spLocks/>
          </p:cNvSpPr>
          <p:nvPr/>
        </p:nvSpPr>
        <p:spPr>
          <a:xfrm>
            <a:off x="3114988" y="2203454"/>
            <a:ext cx="5830573" cy="2052776"/>
          </a:xfrm>
          <a:prstGeom prst="rect">
            <a:avLst/>
          </a:prstGeom>
        </p:spPr>
        <p:txBody>
          <a:bodyPr rtlCol="0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635511">
              <a:spcBef>
                <a:spcPts val="0"/>
              </a:spcBef>
              <a:defRPr/>
            </a:pPr>
            <a:r>
              <a:rPr lang="es-ES" sz="1300" dirty="0">
                <a:latin typeface="Aller"/>
              </a:rPr>
              <a:t>Generalidades y estructura de los hongos</a:t>
            </a:r>
          </a:p>
          <a:p>
            <a:pPr defTabSz="635511">
              <a:spcBef>
                <a:spcPts val="0"/>
              </a:spcBef>
              <a:defRPr/>
            </a:pPr>
            <a:r>
              <a:rPr lang="es-ES" sz="1300" dirty="0">
                <a:latin typeface="Aller"/>
              </a:rPr>
              <a:t>Nutrición y metabolismo</a:t>
            </a:r>
          </a:p>
          <a:p>
            <a:pPr defTabSz="635511">
              <a:spcBef>
                <a:spcPts val="0"/>
              </a:spcBef>
              <a:defRPr/>
            </a:pPr>
            <a:r>
              <a:rPr lang="es-ES" sz="1300" dirty="0">
                <a:latin typeface="Aller"/>
              </a:rPr>
              <a:t>Reproducción asexuada y sexuada</a:t>
            </a:r>
          </a:p>
          <a:p>
            <a:pPr defTabSz="635511">
              <a:spcBef>
                <a:spcPts val="0"/>
              </a:spcBef>
              <a:defRPr/>
            </a:pPr>
            <a:r>
              <a:rPr lang="es-ES" sz="1300" dirty="0">
                <a:latin typeface="Aller"/>
              </a:rPr>
              <a:t>Taxonomía clásica y molecular</a:t>
            </a:r>
          </a:p>
          <a:p>
            <a:pPr defTabSz="635511">
              <a:spcBef>
                <a:spcPts val="0"/>
              </a:spcBef>
              <a:defRPr/>
            </a:pPr>
            <a:r>
              <a:rPr lang="es-ES" sz="1300" dirty="0">
                <a:latin typeface="Aller"/>
              </a:rPr>
              <a:t>Dimorfismo fúngico</a:t>
            </a:r>
          </a:p>
          <a:p>
            <a:pPr defTabSz="635511">
              <a:spcBef>
                <a:spcPts val="0"/>
              </a:spcBef>
              <a:defRPr/>
            </a:pPr>
            <a:r>
              <a:rPr lang="es-ES" sz="1300" dirty="0">
                <a:latin typeface="Aller"/>
              </a:rPr>
              <a:t>Antifúngicos</a:t>
            </a:r>
          </a:p>
          <a:p>
            <a:pPr defTabSz="635511">
              <a:spcBef>
                <a:spcPts val="0"/>
              </a:spcBef>
              <a:defRPr/>
            </a:pPr>
            <a:r>
              <a:rPr lang="es-ES" sz="1300" dirty="0">
                <a:latin typeface="Aller"/>
              </a:rPr>
              <a:t>Micotoxinas</a:t>
            </a:r>
          </a:p>
          <a:p>
            <a:pPr defTabSz="635511">
              <a:spcBef>
                <a:spcPts val="0"/>
              </a:spcBef>
              <a:defRPr/>
            </a:pPr>
            <a:r>
              <a:rPr lang="es-ES" sz="1300" dirty="0">
                <a:latin typeface="Aller"/>
              </a:rPr>
              <a:t>Usos biotecnológicos </a:t>
            </a:r>
          </a:p>
          <a:p>
            <a:pPr defTabSz="635511">
              <a:spcBef>
                <a:spcPts val="0"/>
              </a:spcBef>
              <a:defRPr/>
            </a:pPr>
            <a:r>
              <a:rPr lang="es-ES" sz="1300" dirty="0">
                <a:latin typeface="Aller"/>
              </a:rPr>
              <a:t>Alimentos fermentados</a:t>
            </a:r>
          </a:p>
          <a:p>
            <a:pPr defTabSz="635511">
              <a:spcBef>
                <a:spcPts val="0"/>
              </a:spcBef>
              <a:defRPr/>
            </a:pPr>
            <a:r>
              <a:rPr lang="es-ES" sz="1300" dirty="0">
                <a:latin typeface="Aller"/>
              </a:rPr>
              <a:t>Investigación de antifúngicos</a:t>
            </a:r>
          </a:p>
          <a:p>
            <a:pPr defTabSz="635511">
              <a:spcBef>
                <a:spcPts val="0"/>
              </a:spcBef>
              <a:defRPr/>
            </a:pPr>
            <a:r>
              <a:rPr lang="es-ES" sz="1300" dirty="0">
                <a:latin typeface="Aller"/>
              </a:rPr>
              <a:t>Biopesticidas</a:t>
            </a:r>
          </a:p>
          <a:p>
            <a:pPr defTabSz="635511">
              <a:spcBef>
                <a:spcPts val="0"/>
              </a:spcBef>
              <a:defRPr/>
            </a:pPr>
            <a:endParaRPr lang="es-ES" sz="1300" dirty="0">
              <a:latin typeface="Aller"/>
            </a:endParaRPr>
          </a:p>
          <a:p>
            <a:pPr defTabSz="635511">
              <a:spcBef>
                <a:spcPts val="0"/>
              </a:spcBef>
              <a:defRPr/>
            </a:pPr>
            <a:endParaRPr lang="es-ES" sz="1300" dirty="0">
              <a:latin typeface="Aller"/>
            </a:endParaRPr>
          </a:p>
          <a:p>
            <a:pPr defTabSz="635511">
              <a:spcBef>
                <a:spcPts val="0"/>
              </a:spcBef>
              <a:defRPr/>
            </a:pPr>
            <a:endParaRPr lang="es-ES" sz="1300" dirty="0">
              <a:latin typeface="Aller"/>
            </a:endParaRPr>
          </a:p>
          <a:p>
            <a:pPr defTabSz="635511">
              <a:defRPr/>
            </a:pPr>
            <a:endParaRPr lang="es-ES" sz="1400" dirty="0">
              <a:latin typeface="Aller" panose="02000503030000020004" pitchFamily="2" charset="0"/>
            </a:endParaRPr>
          </a:p>
          <a:p>
            <a:pPr defTabSz="635511">
              <a:defRPr/>
            </a:pPr>
            <a:endParaRPr lang="es-ES" sz="1651" dirty="0">
              <a:latin typeface="Aller" panose="02000503030000020004" pitchFamily="2" charset="0"/>
            </a:endParaRPr>
          </a:p>
        </p:txBody>
      </p:sp>
      <p:sp>
        <p:nvSpPr>
          <p:cNvPr id="7" name="Marcador de texto 8">
            <a:extLst>
              <a:ext uri="{FF2B5EF4-FFF2-40B4-BE49-F238E27FC236}">
                <a16:creationId xmlns:a16="http://schemas.microsoft.com/office/drawing/2014/main" xmlns="" id="{6783A3C4-4563-490D-8BD5-11160444002C}"/>
              </a:ext>
            </a:extLst>
          </p:cNvPr>
          <p:cNvSpPr txBox="1">
            <a:spLocks/>
          </p:cNvSpPr>
          <p:nvPr/>
        </p:nvSpPr>
        <p:spPr>
          <a:xfrm>
            <a:off x="2465562" y="4735469"/>
            <a:ext cx="6480000" cy="1890759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spcBef>
                <a:spcPct val="0"/>
              </a:spcBef>
              <a:buNone/>
            </a:pPr>
            <a:endParaRPr lang="es-MX" altLang="es-AR" sz="1400" dirty="0">
              <a:solidFill>
                <a:srgbClr val="FF0000"/>
              </a:solidFill>
              <a:latin typeface="Aller" panose="02000503030000020004" pitchFamily="2" charset="0"/>
            </a:endParaRPr>
          </a:p>
        </p:txBody>
      </p:sp>
      <p:sp>
        <p:nvSpPr>
          <p:cNvPr id="8" name="Marcador de texto 11">
            <a:extLst>
              <a:ext uri="{FF2B5EF4-FFF2-40B4-BE49-F238E27FC236}">
                <a16:creationId xmlns:a16="http://schemas.microsoft.com/office/drawing/2014/main" xmlns="" id="{7676F6CA-18B3-4673-8CD9-9FCE30860779}"/>
              </a:ext>
            </a:extLst>
          </p:cNvPr>
          <p:cNvSpPr txBox="1">
            <a:spLocks/>
          </p:cNvSpPr>
          <p:nvPr/>
        </p:nvSpPr>
        <p:spPr>
          <a:xfrm>
            <a:off x="19049" y="1824041"/>
            <a:ext cx="2012951" cy="379413"/>
          </a:xfrm>
          <a:prstGeom prst="rect">
            <a:avLst/>
          </a:prstGeom>
        </p:spPr>
        <p:txBody>
          <a:bodyPr rtlCol="0" anchor="ctr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635511">
              <a:defRPr/>
            </a:pPr>
            <a:r>
              <a:rPr lang="es-AR" sz="1600" dirty="0">
                <a:solidFill>
                  <a:srgbClr val="00ADB9"/>
                </a:solidFill>
                <a:latin typeface="Rubik Medium" panose="00000600000000000000" pitchFamily="2" charset="-79"/>
                <a:cs typeface="Rubik Medium" panose="00000600000000000000" pitchFamily="2" charset="-79"/>
              </a:rPr>
              <a:t>Contacto</a:t>
            </a:r>
            <a:endParaRPr lang="es-MX" sz="1600" dirty="0">
              <a:solidFill>
                <a:srgbClr val="00ADB9"/>
              </a:solidFill>
              <a:latin typeface="Rubik Medium" panose="00000600000000000000" pitchFamily="2" charset="-79"/>
              <a:cs typeface="Rubik Medium" panose="00000600000000000000" pitchFamily="2" charset="-79"/>
            </a:endParaRPr>
          </a:p>
        </p:txBody>
      </p:sp>
      <p:sp>
        <p:nvSpPr>
          <p:cNvPr id="9" name="Marcador de texto 12">
            <a:extLst>
              <a:ext uri="{FF2B5EF4-FFF2-40B4-BE49-F238E27FC236}">
                <a16:creationId xmlns:a16="http://schemas.microsoft.com/office/drawing/2014/main" xmlns="" id="{9C437DDB-C0E7-4684-9620-E736523BB7E4}"/>
              </a:ext>
            </a:extLst>
          </p:cNvPr>
          <p:cNvSpPr txBox="1">
            <a:spLocks/>
          </p:cNvSpPr>
          <p:nvPr/>
        </p:nvSpPr>
        <p:spPr>
          <a:xfrm>
            <a:off x="50104" y="2166134"/>
            <a:ext cx="2443178" cy="1385890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ct val="0"/>
              </a:spcBef>
            </a:pPr>
            <a:r>
              <a:rPr lang="es-MX" altLang="es-AR" sz="1400" dirty="0">
                <a:solidFill>
                  <a:srgbClr val="6D6C6D"/>
                </a:solidFill>
                <a:latin typeface="Aller" panose="02000503030000020004"/>
                <a:cs typeface="Rubik" panose="00000500000000000000"/>
              </a:rPr>
              <a:t>Maximiliano </a:t>
            </a:r>
            <a:r>
              <a:rPr lang="es-MX" altLang="es-AR" sz="1400" dirty="0" err="1" smtClean="0">
                <a:solidFill>
                  <a:srgbClr val="6D6C6D"/>
                </a:solidFill>
                <a:latin typeface="Aller" panose="02000503030000020004"/>
                <a:cs typeface="Rubik" panose="00000500000000000000"/>
              </a:rPr>
              <a:t>Sortino</a:t>
            </a:r>
            <a:endParaRPr lang="es-MX" altLang="es-AR" sz="1400" dirty="0" smtClean="0">
              <a:solidFill>
                <a:srgbClr val="6D6C6D"/>
              </a:solidFill>
              <a:latin typeface="Aller" panose="02000503030000020004"/>
              <a:cs typeface="Rubik" panose="00000500000000000000"/>
            </a:endParaRPr>
          </a:p>
          <a:p>
            <a:pPr>
              <a:spcBef>
                <a:spcPct val="0"/>
              </a:spcBef>
            </a:pPr>
            <a:endParaRPr lang="es-MX" altLang="es-AR" sz="1400" dirty="0">
              <a:solidFill>
                <a:srgbClr val="6D6C6D"/>
              </a:solidFill>
              <a:latin typeface="Aller" panose="02000503030000020004"/>
              <a:cs typeface="Rubik" panose="00000500000000000000"/>
            </a:endParaRPr>
          </a:p>
          <a:p>
            <a:pPr marL="0" indent="0">
              <a:spcBef>
                <a:spcPct val="0"/>
              </a:spcBef>
              <a:buNone/>
            </a:pPr>
            <a:r>
              <a:rPr lang="es-MX" altLang="es-AR" sz="1200" dirty="0">
                <a:solidFill>
                  <a:srgbClr val="6D6C6D"/>
                </a:solidFill>
                <a:latin typeface="Aller" panose="02000503030000020004"/>
                <a:cs typeface="Rubik" panose="00000500000000000000"/>
                <a:hlinkClick r:id="rId2"/>
              </a:rPr>
              <a:t>msortino@fbioyf.unr.edu.ar</a:t>
            </a:r>
            <a:endParaRPr lang="es-MX" altLang="es-AR" sz="1200" dirty="0">
              <a:solidFill>
                <a:srgbClr val="6D6C6D"/>
              </a:solidFill>
              <a:latin typeface="Aller" panose="02000503030000020004"/>
              <a:cs typeface="Rubik" panose="00000500000000000000"/>
            </a:endParaRPr>
          </a:p>
          <a:p>
            <a:pPr marL="0" indent="0">
              <a:spcBef>
                <a:spcPct val="0"/>
              </a:spcBef>
              <a:buNone/>
            </a:pPr>
            <a:r>
              <a:rPr lang="es-MX" altLang="es-AR" sz="1200" dirty="0">
                <a:solidFill>
                  <a:srgbClr val="6D6C6D"/>
                </a:solidFill>
                <a:latin typeface="Aller" panose="02000503030000020004"/>
                <a:cs typeface="Rubik" panose="00000500000000000000"/>
                <a:hlinkClick r:id="rId3"/>
              </a:rPr>
              <a:t>sortinomaximiliano@gmail.com</a:t>
            </a:r>
            <a:r>
              <a:rPr lang="es-MX" altLang="es-AR" sz="1200" dirty="0">
                <a:solidFill>
                  <a:srgbClr val="6D6C6D"/>
                </a:solidFill>
                <a:latin typeface="Aller" panose="02000503030000020004"/>
                <a:cs typeface="Rubik" panose="00000500000000000000"/>
              </a:rPr>
              <a:t> </a:t>
            </a:r>
          </a:p>
          <a:p>
            <a:pPr marL="0" indent="0">
              <a:spcBef>
                <a:spcPct val="0"/>
              </a:spcBef>
              <a:buNone/>
            </a:pPr>
            <a:endParaRPr lang="es-MX" altLang="es-AR" sz="1300" dirty="0">
              <a:solidFill>
                <a:srgbClr val="FF0000"/>
              </a:solidFill>
              <a:latin typeface="Aller" panose="02000503030000020004" pitchFamily="2" charset="0"/>
            </a:endParaRPr>
          </a:p>
        </p:txBody>
      </p:sp>
      <p:sp>
        <p:nvSpPr>
          <p:cNvPr id="10" name="Marcador de texto 13">
            <a:extLst>
              <a:ext uri="{FF2B5EF4-FFF2-40B4-BE49-F238E27FC236}">
                <a16:creationId xmlns:a16="http://schemas.microsoft.com/office/drawing/2014/main" xmlns="" id="{7BA49EBD-0965-483E-B29E-4CD60312B827}"/>
              </a:ext>
            </a:extLst>
          </p:cNvPr>
          <p:cNvSpPr txBox="1">
            <a:spLocks/>
          </p:cNvSpPr>
          <p:nvPr/>
        </p:nvSpPr>
        <p:spPr>
          <a:xfrm>
            <a:off x="-56443" y="3386831"/>
            <a:ext cx="2012951" cy="669226"/>
          </a:xfrm>
          <a:prstGeom prst="rect">
            <a:avLst/>
          </a:prstGeom>
        </p:spPr>
        <p:txBody>
          <a:bodyPr rtlCol="0" anchor="ctr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635511">
              <a:defRPr/>
            </a:pPr>
            <a:r>
              <a:rPr lang="es-AR" sz="1600" dirty="0">
                <a:solidFill>
                  <a:srgbClr val="00ADB9"/>
                </a:solidFill>
                <a:latin typeface="Rubik Medium" panose="00000600000000000000" pitchFamily="2" charset="-79"/>
                <a:cs typeface="Rubik Medium" panose="00000600000000000000" pitchFamily="2" charset="-79"/>
              </a:rPr>
              <a:t>Inicio y horarios</a:t>
            </a:r>
            <a:endParaRPr lang="es-MX" sz="1600" dirty="0">
              <a:solidFill>
                <a:srgbClr val="00ADB9"/>
              </a:solidFill>
              <a:latin typeface="Rubik Medium" panose="00000600000000000000" pitchFamily="2" charset="-79"/>
              <a:cs typeface="Rubik Medium" panose="00000600000000000000" pitchFamily="2" charset="-79"/>
            </a:endParaRPr>
          </a:p>
        </p:txBody>
      </p:sp>
      <p:sp>
        <p:nvSpPr>
          <p:cNvPr id="12" name="Marcador de texto 15">
            <a:extLst>
              <a:ext uri="{FF2B5EF4-FFF2-40B4-BE49-F238E27FC236}">
                <a16:creationId xmlns:a16="http://schemas.microsoft.com/office/drawing/2014/main" xmlns="" id="{80446194-5FC2-439B-AEFC-3AEB21E7B429}"/>
              </a:ext>
            </a:extLst>
          </p:cNvPr>
          <p:cNvSpPr txBox="1">
            <a:spLocks/>
          </p:cNvSpPr>
          <p:nvPr/>
        </p:nvSpPr>
        <p:spPr>
          <a:xfrm>
            <a:off x="0" y="5344298"/>
            <a:ext cx="2180492" cy="673100"/>
          </a:xfrm>
          <a:prstGeom prst="rect">
            <a:avLst/>
          </a:prstGeom>
        </p:spPr>
        <p:txBody>
          <a:bodyPr rtlCol="0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635511">
              <a:defRPr/>
            </a:pPr>
            <a:r>
              <a:rPr lang="es-AR" sz="1600" dirty="0">
                <a:solidFill>
                  <a:srgbClr val="00ADB9"/>
                </a:solidFill>
                <a:latin typeface="Rubik Medium" panose="00000600000000000000" pitchFamily="2" charset="-79"/>
                <a:cs typeface="Rubik Medium" panose="00000600000000000000" pitchFamily="2" charset="-79"/>
              </a:rPr>
              <a:t>Carreras para las que se ofrece:</a:t>
            </a:r>
            <a:endParaRPr lang="es-MX" sz="1600" dirty="0">
              <a:solidFill>
                <a:schemeClr val="accent1">
                  <a:lumMod val="50000"/>
                </a:schemeClr>
              </a:solidFill>
              <a:latin typeface="Aller Display" panose="02000503000000020003" pitchFamily="2" charset="0"/>
            </a:endParaRPr>
          </a:p>
        </p:txBody>
      </p:sp>
      <p:sp>
        <p:nvSpPr>
          <p:cNvPr id="13" name="Marcador de texto 18">
            <a:extLst>
              <a:ext uri="{FF2B5EF4-FFF2-40B4-BE49-F238E27FC236}">
                <a16:creationId xmlns:a16="http://schemas.microsoft.com/office/drawing/2014/main" xmlns="" id="{2C59EAA2-39ED-4129-8054-9DEC6EF3D0C1}"/>
              </a:ext>
            </a:extLst>
          </p:cNvPr>
          <p:cNvSpPr txBox="1">
            <a:spLocks/>
          </p:cNvSpPr>
          <p:nvPr/>
        </p:nvSpPr>
        <p:spPr>
          <a:xfrm>
            <a:off x="26817" y="5921373"/>
            <a:ext cx="2057400" cy="865497"/>
          </a:xfrm>
          <a:prstGeom prst="rect">
            <a:avLst/>
          </a:prstGeom>
        </p:spPr>
        <p:txBody>
          <a:bodyPr rtlCol="0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 defTabSz="635511">
              <a:buNone/>
              <a:defRPr/>
            </a:pPr>
            <a:endParaRPr lang="es-MX" sz="1300" dirty="0">
              <a:solidFill>
                <a:srgbClr val="FF0000"/>
              </a:solidFill>
              <a:latin typeface="Aller" panose="02000503030000020004" pitchFamily="2" charset="0"/>
            </a:endParaRPr>
          </a:p>
        </p:txBody>
      </p:sp>
      <p:sp>
        <p:nvSpPr>
          <p:cNvPr id="27" name="Marcador de texto 5">
            <a:extLst>
              <a:ext uri="{FF2B5EF4-FFF2-40B4-BE49-F238E27FC236}">
                <a16:creationId xmlns:a16="http://schemas.microsoft.com/office/drawing/2014/main" xmlns="" id="{31CC1EC5-EFEC-41E0-B4D0-AC3458D51277}"/>
              </a:ext>
            </a:extLst>
          </p:cNvPr>
          <p:cNvSpPr txBox="1">
            <a:spLocks/>
          </p:cNvSpPr>
          <p:nvPr/>
        </p:nvSpPr>
        <p:spPr>
          <a:xfrm>
            <a:off x="2435417" y="4303469"/>
            <a:ext cx="6480000" cy="432000"/>
          </a:xfrm>
          <a:prstGeom prst="rect">
            <a:avLst/>
          </a:prstGeom>
        </p:spPr>
        <p:txBody>
          <a:bodyPr rtlCol="0" anchor="ctr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635511">
              <a:defRPr/>
            </a:pPr>
            <a:r>
              <a:rPr lang="es-MX" sz="2000" dirty="0" smtClean="0">
                <a:latin typeface="GungsuhChe" pitchFamily="49" charset="-127"/>
                <a:ea typeface="GungsuhChe" pitchFamily="49" charset="-127"/>
                <a:cs typeface="Rubik" panose="00000500000000000000" pitchFamily="2" charset="-79"/>
              </a:rPr>
              <a:t>CURSADO, REGULARIZACIÓN Y </a:t>
            </a:r>
            <a:r>
              <a:rPr lang="es-MX" sz="2000" dirty="0">
                <a:latin typeface="GungsuhChe" pitchFamily="49" charset="-127"/>
                <a:ea typeface="GungsuhChe" pitchFamily="49" charset="-127"/>
                <a:cs typeface="Rubik" panose="00000500000000000000" pitchFamily="2" charset="-79"/>
              </a:rPr>
              <a:t>ACREDITACIÓN</a:t>
            </a:r>
          </a:p>
        </p:txBody>
      </p:sp>
      <p:sp>
        <p:nvSpPr>
          <p:cNvPr id="28" name="Marcador de texto 14">
            <a:extLst>
              <a:ext uri="{FF2B5EF4-FFF2-40B4-BE49-F238E27FC236}">
                <a16:creationId xmlns:a16="http://schemas.microsoft.com/office/drawing/2014/main" xmlns="" id="{BA5668FC-190B-4AC2-BF66-2001D16C27E8}"/>
              </a:ext>
            </a:extLst>
          </p:cNvPr>
          <p:cNvSpPr txBox="1">
            <a:spLocks/>
          </p:cNvSpPr>
          <p:nvPr/>
        </p:nvSpPr>
        <p:spPr>
          <a:xfrm>
            <a:off x="36757" y="3998424"/>
            <a:ext cx="2127251" cy="1010543"/>
          </a:xfrm>
          <a:prstGeom prst="rect">
            <a:avLst/>
          </a:prstGeom>
        </p:spPr>
        <p:txBody>
          <a:bodyPr rtlCol="0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635511">
              <a:defRPr/>
            </a:pPr>
            <a:r>
              <a:rPr lang="es-MX" sz="1200" b="1" dirty="0">
                <a:latin typeface="Aller" panose="02000503030000020004" pitchFamily="2" charset="0"/>
              </a:rPr>
              <a:t>Fecha de inicio</a:t>
            </a:r>
            <a:r>
              <a:rPr lang="es-MX" sz="1200" dirty="0">
                <a:latin typeface="Aller" panose="02000503030000020004" pitchFamily="2" charset="0"/>
              </a:rPr>
              <a:t>: Segunda quincena de mayo</a:t>
            </a:r>
          </a:p>
          <a:p>
            <a:pPr defTabSz="635511">
              <a:defRPr/>
            </a:pPr>
            <a:r>
              <a:rPr lang="es-MX" sz="1200" dirty="0">
                <a:latin typeface="Aller" panose="02000503030000020004" pitchFamily="2" charset="0"/>
              </a:rPr>
              <a:t> </a:t>
            </a:r>
            <a:r>
              <a:rPr lang="es-MX" sz="1200" b="1" dirty="0">
                <a:latin typeface="Aller" panose="02000503030000020004" pitchFamily="2" charset="0"/>
              </a:rPr>
              <a:t>Horarios de cursado</a:t>
            </a:r>
            <a:r>
              <a:rPr lang="es-MX" sz="1200" dirty="0">
                <a:latin typeface="Aller" panose="02000503030000020004" pitchFamily="2" charset="0"/>
              </a:rPr>
              <a:t>: a definir</a:t>
            </a:r>
          </a:p>
        </p:txBody>
      </p:sp>
      <p:pic>
        <p:nvPicPr>
          <p:cNvPr id="24" name="Imagen 23">
            <a:extLst>
              <a:ext uri="{FF2B5EF4-FFF2-40B4-BE49-F238E27FC236}">
                <a16:creationId xmlns:a16="http://schemas.microsoft.com/office/drawing/2014/main" xmlns="" id="{106C0570-4051-479A-9EC7-C8B308E3F7CA}"/>
              </a:ext>
            </a:extLst>
          </p:cNvPr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2649" y="335330"/>
            <a:ext cx="2039411" cy="1010543"/>
          </a:xfrm>
          <a:prstGeom prst="rect">
            <a:avLst/>
          </a:prstGeom>
        </p:spPr>
      </p:pic>
      <p:pic>
        <p:nvPicPr>
          <p:cNvPr id="25" name="Imagen 24">
            <a:extLst>
              <a:ext uri="{FF2B5EF4-FFF2-40B4-BE49-F238E27FC236}">
                <a16:creationId xmlns:a16="http://schemas.microsoft.com/office/drawing/2014/main" xmlns="" id="{D8BF2A07-3157-4D1E-B739-0ECC12C937B9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348088" y="70078"/>
            <a:ext cx="3133177" cy="755810"/>
          </a:xfrm>
          <a:prstGeom prst="rect">
            <a:avLst/>
          </a:prstGeom>
        </p:spPr>
      </p:pic>
      <p:sp>
        <p:nvSpPr>
          <p:cNvPr id="26" name="Subtítulo 2">
            <a:extLst>
              <a:ext uri="{FF2B5EF4-FFF2-40B4-BE49-F238E27FC236}">
                <a16:creationId xmlns:a16="http://schemas.microsoft.com/office/drawing/2014/main" xmlns="" id="{C3DEE720-1A74-49FC-8BA9-F68B7D0169A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935542" y="58167"/>
            <a:ext cx="2926942" cy="767721"/>
          </a:xfrm>
        </p:spPr>
        <p:txBody>
          <a:bodyPr>
            <a:normAutofit/>
          </a:bodyPr>
          <a:lstStyle/>
          <a:p>
            <a:pPr algn="r"/>
            <a:r>
              <a:rPr lang="es-AR" sz="2000" dirty="0">
                <a:solidFill>
                  <a:schemeClr val="bg1"/>
                </a:solidFill>
                <a:latin typeface="Aller" panose="02000503030000020004"/>
                <a:cs typeface="Rubik" panose="00000500000000000000" pitchFamily="2" charset="-79"/>
              </a:rPr>
              <a:t>Feria de Electivas</a:t>
            </a:r>
          </a:p>
          <a:p>
            <a:pPr algn="r"/>
            <a:r>
              <a:rPr lang="es-AR" sz="2000" dirty="0">
                <a:solidFill>
                  <a:schemeClr val="bg1"/>
                </a:solidFill>
                <a:latin typeface="Aller" panose="02000503030000020004"/>
                <a:cs typeface="Rubik" panose="00000500000000000000" pitchFamily="2" charset="-79"/>
              </a:rPr>
              <a:t>1er Cuatrimestre 2023</a:t>
            </a:r>
            <a:endParaRPr lang="en-US" sz="2000" dirty="0">
              <a:solidFill>
                <a:schemeClr val="bg1"/>
              </a:solidFill>
              <a:latin typeface="Aller" panose="02000503030000020004"/>
              <a:cs typeface="Rubik" panose="00000500000000000000" pitchFamily="2" charset="-79"/>
            </a:endParaRPr>
          </a:p>
        </p:txBody>
      </p:sp>
      <p:sp>
        <p:nvSpPr>
          <p:cNvPr id="30" name="Título 1">
            <a:extLst>
              <a:ext uri="{FF2B5EF4-FFF2-40B4-BE49-F238E27FC236}">
                <a16:creationId xmlns:a16="http://schemas.microsoft.com/office/drawing/2014/main" xmlns="" id="{62D36199-44EA-48A6-AE28-436AB8D8CEF7}"/>
              </a:ext>
            </a:extLst>
          </p:cNvPr>
          <p:cNvSpPr txBox="1">
            <a:spLocks/>
          </p:cNvSpPr>
          <p:nvPr/>
        </p:nvSpPr>
        <p:spPr>
          <a:xfrm>
            <a:off x="2175897" y="923436"/>
            <a:ext cx="6967706" cy="875867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AR" sz="4400" b="1" dirty="0">
                <a:solidFill>
                  <a:srgbClr val="5F5E5F"/>
                </a:solidFill>
                <a:latin typeface="Microsoft YaHei UI" pitchFamily="34" charset="-122"/>
                <a:ea typeface="Microsoft YaHei UI" pitchFamily="34" charset="-122"/>
                <a:cs typeface="Rubik" panose="00000500000000000000" pitchFamily="2" charset="-79"/>
              </a:rPr>
              <a:t>Micología básica</a:t>
            </a:r>
            <a:endParaRPr lang="en-US" sz="4400" b="1" dirty="0">
              <a:solidFill>
                <a:srgbClr val="5F5E5F"/>
              </a:solidFill>
              <a:latin typeface="Microsoft YaHei UI" pitchFamily="34" charset="-122"/>
              <a:ea typeface="Microsoft YaHei UI" pitchFamily="34" charset="-122"/>
              <a:cs typeface="Rubik" panose="00000500000000000000" pitchFamily="2" charset="-79"/>
            </a:endParaRPr>
          </a:p>
        </p:txBody>
      </p:sp>
      <p:sp>
        <p:nvSpPr>
          <p:cNvPr id="22" name="Marcador de texto 6">
            <a:extLst>
              <a:ext uri="{FF2B5EF4-FFF2-40B4-BE49-F238E27FC236}">
                <a16:creationId xmlns:a16="http://schemas.microsoft.com/office/drawing/2014/main" xmlns="" id="{5AD4D6A0-326E-4207-A66F-0D6918B9BD6F}"/>
              </a:ext>
            </a:extLst>
          </p:cNvPr>
          <p:cNvSpPr txBox="1">
            <a:spLocks/>
          </p:cNvSpPr>
          <p:nvPr/>
        </p:nvSpPr>
        <p:spPr>
          <a:xfrm>
            <a:off x="2474482" y="4772967"/>
            <a:ext cx="6669518" cy="1652591"/>
          </a:xfrm>
          <a:prstGeom prst="rect">
            <a:avLst/>
          </a:prstGeom>
        </p:spPr>
        <p:txBody>
          <a:bodyPr rtlCol="0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60363" marR="0" lvl="0" indent="-180975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AR" sz="1300" dirty="0" smtClean="0">
                <a:latin typeface="Aller"/>
              </a:rPr>
              <a:t>CURSADO</a:t>
            </a:r>
          </a:p>
          <a:p>
            <a:pPr marL="360363" marR="0" lvl="0" indent="-180975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AR" sz="1300" dirty="0" smtClean="0">
                <a:latin typeface="Aller"/>
              </a:rPr>
              <a:t>	</a:t>
            </a:r>
            <a:r>
              <a:rPr lang="es-AR" sz="1300" dirty="0" smtClean="0">
                <a:latin typeface="Aller"/>
              </a:rPr>
              <a:t>Clases teóricas</a:t>
            </a:r>
          </a:p>
          <a:p>
            <a:pPr marL="360363" marR="0" lvl="0" indent="-180975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AR" sz="1300" dirty="0" smtClean="0">
                <a:latin typeface="Aller"/>
              </a:rPr>
              <a:t>	</a:t>
            </a:r>
            <a:r>
              <a:rPr lang="es-AR" sz="1300" dirty="0" smtClean="0">
                <a:latin typeface="Aller"/>
              </a:rPr>
              <a:t>Actividades prácticas en laboratorio</a:t>
            </a:r>
          </a:p>
          <a:p>
            <a:pPr marL="360363" marR="0" lvl="0" indent="-180975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s-AR" sz="1300" dirty="0" smtClean="0">
              <a:latin typeface="Aller"/>
            </a:endParaRPr>
          </a:p>
          <a:p>
            <a:pPr marL="360363" marR="0" lvl="0" indent="-180975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AR" sz="1300" dirty="0" smtClean="0">
                <a:latin typeface="Aller"/>
              </a:rPr>
              <a:t>CONDICIONES </a:t>
            </a:r>
            <a:r>
              <a:rPr lang="es-AR" sz="1300" dirty="0">
                <a:latin typeface="Aller"/>
              </a:rPr>
              <a:t>DE REGULARIZACIÓN </a:t>
            </a:r>
          </a:p>
          <a:p>
            <a:pPr marL="360363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AR" sz="1300" dirty="0">
                <a:latin typeface="Aller"/>
              </a:rPr>
              <a:t>Asistencia al 80% de las clases teórico-prácticas y de laboratorio</a:t>
            </a:r>
          </a:p>
          <a:p>
            <a:pPr marL="360363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AR" sz="1300" dirty="0">
                <a:latin typeface="Aller"/>
              </a:rPr>
              <a:t>Aprobación de la integración de </a:t>
            </a:r>
            <a:r>
              <a:rPr lang="es-AR" sz="1300" dirty="0" smtClean="0">
                <a:latin typeface="Aller"/>
              </a:rPr>
              <a:t>laboratorio </a:t>
            </a:r>
            <a:r>
              <a:rPr lang="es-AR" sz="1300" dirty="0">
                <a:latin typeface="Aller"/>
              </a:rPr>
              <a:t>y de una evaluación parcial.</a:t>
            </a:r>
            <a:endParaRPr lang="es-AR" sz="1300" dirty="0">
              <a:latin typeface="Aller"/>
            </a:endParaRPr>
          </a:p>
          <a:p>
            <a:pPr marL="360363" marR="0" lvl="0" indent="-180975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s-AR" sz="1300" dirty="0" smtClean="0">
              <a:latin typeface="Aller"/>
            </a:endParaRPr>
          </a:p>
          <a:p>
            <a:pPr marL="360363" marR="0" lvl="0" indent="-180975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AR" sz="1300" dirty="0" smtClean="0">
                <a:latin typeface="Aller"/>
              </a:rPr>
              <a:t>CONDICIONES </a:t>
            </a:r>
            <a:r>
              <a:rPr lang="es-AR" sz="1300" dirty="0">
                <a:latin typeface="Aller"/>
              </a:rPr>
              <a:t>DE APROBACIÓN</a:t>
            </a:r>
          </a:p>
          <a:p>
            <a:pPr marL="360363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AR" sz="1300" dirty="0" smtClean="0">
                <a:latin typeface="Aller"/>
              </a:rPr>
              <a:t>Presentación </a:t>
            </a:r>
            <a:r>
              <a:rPr lang="es-AR" sz="1300" dirty="0">
                <a:latin typeface="Aller"/>
              </a:rPr>
              <a:t>individual de un </a:t>
            </a:r>
            <a:r>
              <a:rPr lang="es-AR" sz="1300" dirty="0" smtClean="0">
                <a:latin typeface="Aller"/>
              </a:rPr>
              <a:t>seminario</a:t>
            </a:r>
            <a:endParaRPr lang="es-AR" sz="1300" dirty="0">
              <a:latin typeface="Aller"/>
            </a:endParaRPr>
          </a:p>
          <a:p>
            <a:pPr defTabSz="635511">
              <a:defRPr/>
            </a:pPr>
            <a:endParaRPr lang="es-ES" sz="1600" dirty="0">
              <a:latin typeface="Aller" panose="02000503030000020004" pitchFamily="2" charset="0"/>
            </a:endParaRPr>
          </a:p>
        </p:txBody>
      </p:sp>
      <p:sp>
        <p:nvSpPr>
          <p:cNvPr id="29" name="Título 1">
            <a:extLst>
              <a:ext uri="{FF2B5EF4-FFF2-40B4-BE49-F238E27FC236}">
                <a16:creationId xmlns:a16="http://schemas.microsoft.com/office/drawing/2014/main" xmlns="" id="{E0B7E50B-48E5-454C-A316-E3D9B8FCA4F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48088" y="1765163"/>
            <a:ext cx="6967706" cy="385151"/>
          </a:xfrm>
        </p:spPr>
        <p:txBody>
          <a:bodyPr>
            <a:normAutofit/>
          </a:bodyPr>
          <a:lstStyle/>
          <a:p>
            <a:pPr algn="l">
              <a:buFont typeface="Arial" pitchFamily="34" charset="0"/>
              <a:buChar char="•"/>
            </a:pPr>
            <a:r>
              <a:rPr lang="es-AR" sz="2000" dirty="0" smtClean="0">
                <a:latin typeface="GungsuhChe" pitchFamily="49" charset="-127"/>
                <a:ea typeface="GungsuhChe" pitchFamily="49" charset="-127"/>
                <a:cs typeface="Rubik" panose="00000500000000000000" pitchFamily="2" charset="-79"/>
              </a:rPr>
              <a:t> INFORMACIÓN </a:t>
            </a:r>
            <a:r>
              <a:rPr lang="es-AR" sz="2000" dirty="0">
                <a:latin typeface="GungsuhChe" pitchFamily="49" charset="-127"/>
                <a:ea typeface="GungsuhChe" pitchFamily="49" charset="-127"/>
                <a:cs typeface="Rubik" panose="00000500000000000000" pitchFamily="2" charset="-79"/>
              </a:rPr>
              <a:t>CLAVE DE LA ASIGNATURA</a:t>
            </a:r>
            <a:endParaRPr lang="en-US" sz="2000" dirty="0">
              <a:latin typeface="GungsuhChe" pitchFamily="49" charset="-127"/>
              <a:ea typeface="GungsuhChe" pitchFamily="49" charset="-127"/>
              <a:cs typeface="Rubik" panose="00000500000000000000" pitchFamily="2" charset="-79"/>
            </a:endParaRPr>
          </a:p>
        </p:txBody>
      </p:sp>
      <p:sp>
        <p:nvSpPr>
          <p:cNvPr id="2" name="Marcador de texto 18">
            <a:extLst>
              <a:ext uri="{FF2B5EF4-FFF2-40B4-BE49-F238E27FC236}">
                <a16:creationId xmlns:a16="http://schemas.microsoft.com/office/drawing/2014/main" xmlns="" id="{3998AC65-E845-BC20-B5C5-AC85C22E1105}"/>
              </a:ext>
            </a:extLst>
          </p:cNvPr>
          <p:cNvSpPr txBox="1">
            <a:spLocks/>
          </p:cNvSpPr>
          <p:nvPr/>
        </p:nvSpPr>
        <p:spPr>
          <a:xfrm>
            <a:off x="0" y="5821878"/>
            <a:ext cx="2190540" cy="590260"/>
          </a:xfrm>
          <a:prstGeom prst="rect">
            <a:avLst/>
          </a:prstGeom>
        </p:spPr>
        <p:txBody>
          <a:bodyPr rtlCol="0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82550" indent="0" algn="just" defTabSz="635511">
              <a:buNone/>
              <a:defRPr/>
            </a:pPr>
            <a:r>
              <a:rPr lang="es-MX" sz="1600" dirty="0">
                <a:solidFill>
                  <a:srgbClr val="FF0000"/>
                </a:solidFill>
                <a:latin typeface="Aller" panose="02000503030000020004" pitchFamily="2" charset="0"/>
              </a:rPr>
              <a:t>LICENCIATURA EN BIOTECNOLOGÍA</a:t>
            </a:r>
          </a:p>
        </p:txBody>
      </p:sp>
      <p:sp>
        <p:nvSpPr>
          <p:cNvPr id="1026" name="AutoShape 2" descr="Qué es el hongo Aspergillus?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AR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629886" y="2743199"/>
            <a:ext cx="2172470" cy="12165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xmlns="" val="226184640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471</TotalTime>
  <Words>82</Words>
  <Application>Microsoft Office PowerPoint</Application>
  <PresentationFormat>Presentación en pantalla (4:3)</PresentationFormat>
  <Paragraphs>39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Tema de Office</vt:lpstr>
      <vt:lpstr> INFORMACIÓN CLAVE DE LA ASIGNATURA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Adriano Alvaro Abbondanzieri</dc:creator>
  <cp:lastModifiedBy>Marisa</cp:lastModifiedBy>
  <cp:revision>18</cp:revision>
  <dcterms:created xsi:type="dcterms:W3CDTF">2019-07-16T13:19:42Z</dcterms:created>
  <dcterms:modified xsi:type="dcterms:W3CDTF">2023-03-03T14:11:23Z</dcterms:modified>
</cp:coreProperties>
</file>