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C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28/02/2023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="" xmlns:a16="http://schemas.microsoft.com/office/drawing/2014/main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2465562" y="2233812"/>
            <a:ext cx="6480000" cy="257988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AR" sz="1300" dirty="0" smtClean="0">
                <a:latin typeface="Aller" panose="02000503030000020004"/>
              </a:rPr>
              <a:t>Introducir </a:t>
            </a:r>
            <a:r>
              <a:rPr lang="es-AR" sz="1300" dirty="0">
                <a:latin typeface="Aller" panose="02000503030000020004"/>
              </a:rPr>
              <a:t>a los estudiantes en el estudio de aspectos generales de la Química Cuántica y su aplicación al estudio de las estructuras electrónicas de átomos y moléculas.</a:t>
            </a:r>
          </a:p>
          <a:p>
            <a:pPr marL="0" indent="0">
              <a:buNone/>
            </a:pPr>
            <a:r>
              <a:rPr lang="es-AR" sz="1300" dirty="0" smtClean="0">
                <a:latin typeface="Aller" panose="02000503030000020004"/>
              </a:rPr>
              <a:t>Integrar </a:t>
            </a:r>
            <a:r>
              <a:rPr lang="es-AR" sz="1300" dirty="0">
                <a:latin typeface="Aller" panose="02000503030000020004"/>
              </a:rPr>
              <a:t>las temáticas abordadas en distintas asignaturas de la carrera, a los efectos de brindarle al estudiante un enfoque complementario amplio sobre los tratamientos teóricos y experimentales que le permitan una optimización en la toma de decisiones para los problemas que se presenten en el campo profesional.</a:t>
            </a:r>
          </a:p>
          <a:p>
            <a:pPr marL="0" indent="0">
              <a:buNone/>
            </a:pPr>
            <a:r>
              <a:rPr lang="es-AR" sz="1300" dirty="0" smtClean="0">
                <a:latin typeface="Aller" panose="02000503030000020004"/>
              </a:rPr>
              <a:t>Modelar </a:t>
            </a:r>
            <a:r>
              <a:rPr lang="es-AR" sz="1300" dirty="0">
                <a:latin typeface="Aller" panose="02000503030000020004"/>
              </a:rPr>
              <a:t>potenciales realistas a partir de potenciales sencillos que permitan la resolución cuantitativa y cualitativa de sistemas </a:t>
            </a:r>
            <a:r>
              <a:rPr lang="es-AR" sz="1300" dirty="0" err="1" smtClean="0">
                <a:latin typeface="Aller" panose="02000503030000020004"/>
              </a:rPr>
              <a:t>químicocuánticos</a:t>
            </a:r>
            <a:r>
              <a:rPr lang="es-AR" sz="1300" dirty="0" smtClean="0">
                <a:latin typeface="Aller" panose="02000503030000020004"/>
              </a:rPr>
              <a:t> de </a:t>
            </a:r>
            <a:r>
              <a:rPr lang="es-AR" sz="1300" dirty="0">
                <a:latin typeface="Aller" panose="02000503030000020004"/>
              </a:rPr>
              <a:t>interés.</a:t>
            </a:r>
          </a:p>
          <a:p>
            <a:pPr marL="0" indent="0">
              <a:buNone/>
            </a:pPr>
            <a:r>
              <a:rPr lang="es-AR" sz="1300" dirty="0" smtClean="0">
                <a:latin typeface="Aller" panose="02000503030000020004"/>
              </a:rPr>
              <a:t>Interpretar </a:t>
            </a:r>
            <a:r>
              <a:rPr lang="es-AR" sz="1300" dirty="0">
                <a:latin typeface="Aller" panose="02000503030000020004"/>
              </a:rPr>
              <a:t>resultados típicos experimentales y teóricos, surgidos a partir de la teoría cuántica y que permitan abordar problemas análogos.</a:t>
            </a:r>
          </a:p>
          <a:p>
            <a:pPr marL="0" indent="0">
              <a:buNone/>
            </a:pPr>
            <a:r>
              <a:rPr lang="es-AR" sz="1300" dirty="0" smtClean="0">
                <a:latin typeface="Aller" panose="02000503030000020004"/>
              </a:rPr>
              <a:t>Incorporar </a:t>
            </a:r>
            <a:r>
              <a:rPr lang="es-AR" sz="1300" dirty="0">
                <a:latin typeface="Aller" panose="02000503030000020004"/>
              </a:rPr>
              <a:t>herramientas analíticas y computacionales para el modelado atómico y molecular en el campo de la química teórica.</a:t>
            </a:r>
          </a:p>
          <a:p>
            <a:pPr defTabSz="635511">
              <a:defRPr/>
            </a:pPr>
            <a:endParaRPr lang="es-ES" sz="1651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7" name="Marcador de texto 8">
            <a:extLst>
              <a:ext uri="{FF2B5EF4-FFF2-40B4-BE49-F238E27FC236}">
                <a16:creationId xmlns="" xmlns:a16="http://schemas.microsoft.com/office/drawing/2014/main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465562" y="4735469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="" xmlns:a16="http://schemas.microsoft.com/office/drawing/2014/main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824041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="" xmlns:a16="http://schemas.microsoft.com/office/drawing/2014/main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19049" y="2203454"/>
            <a:ext cx="2106613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1000" b="1" dirty="0" smtClean="0"/>
              <a:t>Fabio </a:t>
            </a:r>
            <a:r>
              <a:rPr lang="es-AR" sz="1000" b="1" dirty="0" err="1"/>
              <a:t>Gandolfo</a:t>
            </a:r>
            <a:endParaRPr lang="es-AR" sz="1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1000" b="1" dirty="0" err="1" smtClean="0"/>
              <a:t>fgandolf@fbioyf.unr.edu.ar</a:t>
            </a:r>
            <a:endParaRPr lang="es-AR" sz="1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1000" b="1" dirty="0" smtClean="0"/>
              <a:t>Ariel </a:t>
            </a:r>
            <a:r>
              <a:rPr lang="es-AR" sz="1000" b="1" dirty="0"/>
              <a:t>Di Loreto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1000" b="1" dirty="0" err="1" smtClean="0"/>
              <a:t>adiloreto@fbioyf.unr.edu.ar</a:t>
            </a:r>
            <a:endParaRPr lang="es-AR" sz="10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AR" sz="1000" b="1" dirty="0" smtClean="0"/>
              <a:t>Área </a:t>
            </a:r>
            <a:r>
              <a:rPr lang="es-AR" sz="1000" b="1" dirty="0"/>
              <a:t>Física</a:t>
            </a:r>
          </a:p>
          <a:p>
            <a:pPr marL="0" indent="0">
              <a:spcBef>
                <a:spcPct val="0"/>
              </a:spcBef>
              <a:buNone/>
            </a:pP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="" xmlns:a16="http://schemas.microsoft.com/office/drawing/2014/main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9525" y="3061035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24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24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="" xmlns:a16="http://schemas.microsoft.com/office/drawing/2014/main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012951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</a:t>
            </a:r>
            <a:r>
              <a:rPr lang="es-AR" sz="1600" dirty="0" smtClean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ofrece:</a:t>
            </a:r>
          </a:p>
          <a:p>
            <a:pPr defTabSz="635511">
              <a:defRPr/>
            </a:pPr>
            <a:r>
              <a:rPr lang="es-AR" sz="1300" b="1" dirty="0" smtClean="0">
                <a:latin typeface="Aller" panose="02000503030000020004"/>
                <a:cs typeface="Rubik Medium" panose="00000600000000000000" pitchFamily="2" charset="-79"/>
              </a:rPr>
              <a:t>Lic</a:t>
            </a:r>
            <a:r>
              <a:rPr lang="es-AR" sz="1300" b="1" dirty="0" smtClean="0">
                <a:latin typeface="Aller" panose="02000503030000020004"/>
                <a:cs typeface="Rubik Medium" panose="00000600000000000000" pitchFamily="2" charset="-79"/>
              </a:rPr>
              <a:t>. en Biotecnología</a:t>
            </a:r>
            <a:endParaRPr lang="es-MX" sz="1300" b="1" dirty="0">
              <a:latin typeface="Aller" panose="02000503030000020004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="" xmlns:a16="http://schemas.microsoft.com/office/drawing/2014/main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="" xmlns:a16="http://schemas.microsoft.com/office/drawing/2014/main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382484" y="4769447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2000" dirty="0">
                <a:latin typeface="Aller Display" panose="02000503000000020003" pitchFamily="2" charset="0"/>
              </a:rPr>
              <a:t>FORMAS DE CURSADO Y ACREDITACIÓN</a:t>
            </a:r>
          </a:p>
        </p:txBody>
      </p:sp>
      <p:sp>
        <p:nvSpPr>
          <p:cNvPr id="28" name="Marcador de texto 14">
            <a:extLst>
              <a:ext uri="{FF2B5EF4-FFF2-40B4-BE49-F238E27FC236}">
                <a16:creationId xmlns="" xmlns:a16="http://schemas.microsoft.com/office/drawing/2014/main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36757" y="3998424"/>
            <a:ext cx="2127251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Fecha de inicio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 pitchFamily="2" charset="0"/>
              </a:rPr>
              <a:t>: </a:t>
            </a:r>
            <a:r>
              <a:rPr lang="es-MX" sz="1300" b="1" dirty="0" smtClean="0">
                <a:solidFill>
                  <a:srgbClr val="6D6C6D"/>
                </a:solidFill>
                <a:latin typeface="Aller" panose="02000503030000020004" pitchFamily="2" charset="0"/>
              </a:rPr>
              <a:t>28/03/2023</a:t>
            </a:r>
            <a:endParaRPr lang="es-MX" sz="1300" b="1" dirty="0">
              <a:solidFill>
                <a:srgbClr val="6D6C6D"/>
              </a:solidFill>
              <a:latin typeface="Aller" panose="02000503030000020004" pitchFamily="2" charset="0"/>
            </a:endParaRPr>
          </a:p>
          <a:p>
            <a:r>
              <a:rPr lang="es-MX" sz="1300" dirty="0">
                <a:solidFill>
                  <a:srgbClr val="6D6C6D"/>
                </a:solidFill>
                <a:latin typeface="Aller" panose="02000503030000020004" pitchFamily="2" charset="0"/>
              </a:rPr>
              <a:t> Horarios de </a:t>
            </a:r>
            <a:r>
              <a:rPr lang="es-MX" sz="1300" dirty="0">
                <a:solidFill>
                  <a:srgbClr val="6D6C6D"/>
                </a:solidFill>
                <a:latin typeface="Aller" panose="02000503030000020004"/>
              </a:rPr>
              <a:t>cursado</a:t>
            </a:r>
            <a:r>
              <a:rPr lang="es-MX" sz="1300" dirty="0" smtClean="0">
                <a:solidFill>
                  <a:srgbClr val="6D6C6D"/>
                </a:solidFill>
                <a:latin typeface="Aller" panose="02000503030000020004"/>
              </a:rPr>
              <a:t>: </a:t>
            </a:r>
            <a:r>
              <a:rPr lang="es-AR" sz="1300" b="1" dirty="0" smtClean="0">
                <a:latin typeface="Aller" panose="02000503030000020004"/>
              </a:rPr>
              <a:t>Martes </a:t>
            </a:r>
            <a:r>
              <a:rPr lang="es-AR" sz="1300" b="1" dirty="0">
                <a:latin typeface="Aller" panose="02000503030000020004"/>
              </a:rPr>
              <a:t>17 </a:t>
            </a:r>
            <a:r>
              <a:rPr lang="es-AR" sz="1300" b="1" dirty="0" err="1">
                <a:latin typeface="Aller" panose="02000503030000020004"/>
              </a:rPr>
              <a:t>hs</a:t>
            </a:r>
            <a:r>
              <a:rPr lang="es-AR" sz="1300" b="1" dirty="0">
                <a:latin typeface="Aller" panose="02000503030000020004"/>
              </a:rPr>
              <a:t>. y Miércoles 13 </a:t>
            </a:r>
            <a:r>
              <a:rPr lang="es-AR" sz="1300" b="1" dirty="0" err="1">
                <a:latin typeface="Aller" panose="02000503030000020004"/>
              </a:rPr>
              <a:t>hs</a:t>
            </a:r>
            <a:r>
              <a:rPr lang="es-AR" sz="1300" b="1" dirty="0">
                <a:latin typeface="Aller" panose="02000503030000020004"/>
              </a:rPr>
              <a:t>.</a:t>
            </a:r>
          </a:p>
          <a:p>
            <a:pPr defTabSz="635511">
              <a:defRPr/>
            </a:pPr>
            <a:endParaRPr lang="es-MX" sz="1300" dirty="0">
              <a:solidFill>
                <a:srgbClr val="6D6C6D"/>
              </a:solidFill>
              <a:latin typeface="Aller" panose="02000503030000020004" pitchFamily="2" charset="0"/>
            </a:endParaRPr>
          </a:p>
        </p:txBody>
      </p:sp>
      <p:sp>
        <p:nvSpPr>
          <p:cNvPr id="20" name="Marcador de texto 5">
            <a:extLst>
              <a:ext uri="{FF2B5EF4-FFF2-40B4-BE49-F238E27FC236}">
                <a16:creationId xmlns="" xmlns:a16="http://schemas.microsoft.com/office/drawing/2014/main" id="{4098B3BB-BA7D-4A64-9C90-4E0130B87D1C}"/>
              </a:ext>
            </a:extLst>
          </p:cNvPr>
          <p:cNvSpPr txBox="1">
            <a:spLocks/>
          </p:cNvSpPr>
          <p:nvPr/>
        </p:nvSpPr>
        <p:spPr>
          <a:xfrm>
            <a:off x="2366168" y="6138121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35511">
              <a:buNone/>
              <a:defRPr/>
            </a:pPr>
            <a:r>
              <a:rPr lang="es-MX" sz="1600" dirty="0">
                <a:solidFill>
                  <a:schemeClr val="bg1"/>
                </a:solidFill>
                <a:latin typeface="Aller" panose="02000503030000020004"/>
              </a:rPr>
              <a:t>Link de </a:t>
            </a:r>
            <a:r>
              <a:rPr lang="es-MX" sz="1600" dirty="0" err="1">
                <a:solidFill>
                  <a:schemeClr val="bg1"/>
                </a:solidFill>
                <a:latin typeface="Aller" panose="02000503030000020004"/>
              </a:rPr>
              <a:t>Meet</a:t>
            </a:r>
            <a:r>
              <a:rPr lang="es-MX" sz="1600" dirty="0">
                <a:solidFill>
                  <a:schemeClr val="bg1"/>
                </a:solidFill>
                <a:latin typeface="Aller" panose="02000503030000020004"/>
              </a:rPr>
              <a:t> para consulta individual (opcional) Día y </a:t>
            </a:r>
            <a:r>
              <a:rPr lang="es-MX" sz="1600" dirty="0" smtClean="0">
                <a:solidFill>
                  <a:schemeClr val="bg1"/>
                </a:solidFill>
                <a:latin typeface="Aller" panose="02000503030000020004"/>
              </a:rPr>
              <a:t>Horario: </a:t>
            </a:r>
            <a:r>
              <a:rPr lang="es-MX" sz="1300" b="1" dirty="0" smtClean="0">
                <a:latin typeface="Aller" panose="02000503030000020004"/>
              </a:rPr>
              <a:t>Jueves 09/03/2023 a las 9 </a:t>
            </a:r>
            <a:r>
              <a:rPr lang="es-MX" sz="1300" b="1" dirty="0" err="1" smtClean="0">
                <a:latin typeface="Aller" panose="02000503030000020004"/>
              </a:rPr>
              <a:t>hs</a:t>
            </a:r>
            <a:r>
              <a:rPr lang="es-MX" sz="1300" b="1" dirty="0" smtClean="0">
                <a:latin typeface="Aller" panose="02000503030000020004"/>
              </a:rPr>
              <a:t> por el siguiente </a:t>
            </a:r>
            <a:r>
              <a:rPr lang="es-MX" sz="1300" b="1" dirty="0">
                <a:latin typeface="Aller" panose="02000503030000020004"/>
              </a:rPr>
              <a:t>enlace </a:t>
            </a:r>
            <a:r>
              <a:rPr lang="es-MX" sz="1300" b="1" dirty="0" smtClean="0">
                <a:latin typeface="Aller" panose="02000503030000020004"/>
              </a:rPr>
              <a:t>-&gt;    https</a:t>
            </a:r>
            <a:r>
              <a:rPr lang="es-MX" sz="1300" b="1" dirty="0">
                <a:latin typeface="Aller" panose="02000503030000020004"/>
              </a:rPr>
              <a:t>://</a:t>
            </a:r>
            <a:r>
              <a:rPr lang="es-MX" sz="1300" b="1" dirty="0" err="1">
                <a:latin typeface="Aller" panose="02000503030000020004"/>
              </a:rPr>
              <a:t>meet.jit.si</a:t>
            </a:r>
            <a:r>
              <a:rPr lang="es-MX" sz="1300" b="1" dirty="0">
                <a:latin typeface="Aller" panose="02000503030000020004"/>
              </a:rPr>
              <a:t>/</a:t>
            </a:r>
            <a:r>
              <a:rPr lang="es-MX" sz="1300" b="1" dirty="0" err="1">
                <a:latin typeface="Aller" panose="02000503030000020004"/>
              </a:rPr>
              <a:t>salaquimicacuantica</a:t>
            </a:r>
            <a:endParaRPr lang="es-MX" sz="1300" b="1" dirty="0">
              <a:latin typeface="Aller" panose="02000503030000020004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="" xmlns:a16="http://schemas.microsoft.com/office/drawing/2014/main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="" xmlns:a16="http://schemas.microsoft.com/office/drawing/2014/main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="" xmlns:a16="http://schemas.microsoft.com/office/drawing/2014/main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</a:t>
            </a:r>
            <a:r>
              <a:rPr lang="es-AR" sz="2000" dirty="0" smtClean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="" xmlns:a16="http://schemas.microsoft.com/office/drawing/2014/main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175897" y="923436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b="1" dirty="0">
                <a:solidFill>
                  <a:srgbClr val="5F5E5F"/>
                </a:solidFill>
                <a:latin typeface="Rubik" panose="00000500000000000000" pitchFamily="2" charset="-79"/>
                <a:cs typeface="Rubik" panose="00000500000000000000" pitchFamily="2" charset="-79"/>
              </a:rPr>
              <a:t>Nombre Electiva</a:t>
            </a:r>
            <a:endParaRPr lang="en-US" b="1" dirty="0">
              <a:solidFill>
                <a:srgbClr val="5F5E5F"/>
              </a:solidFill>
              <a:latin typeface="Rubik" panose="00000500000000000000" pitchFamily="2" charset="-79"/>
              <a:cs typeface="Rubik" panose="00000500000000000000" pitchFamily="2" charset="-79"/>
            </a:endParaRPr>
          </a:p>
        </p:txBody>
      </p:sp>
      <p:sp>
        <p:nvSpPr>
          <p:cNvPr id="22" name="Marcador de texto 6">
            <a:extLst>
              <a:ext uri="{FF2B5EF4-FFF2-40B4-BE49-F238E27FC236}">
                <a16:creationId xmlns="" xmlns:a16="http://schemas.microsoft.com/office/drawing/2014/main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465562" y="5138961"/>
            <a:ext cx="6480000" cy="921392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Info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 general, particularidades de la </a:t>
            </a:r>
            <a:r>
              <a:rPr lang="es-ES" sz="1400" dirty="0" err="1">
                <a:solidFill>
                  <a:schemeClr val="bg1"/>
                </a:solidFill>
                <a:latin typeface="Aller" panose="02000503030000020004" pitchFamily="2" charset="0"/>
              </a:rPr>
              <a:t>semipresencialidad</a:t>
            </a:r>
            <a:r>
              <a:rPr lang="es-ES" sz="1400" dirty="0">
                <a:solidFill>
                  <a:schemeClr val="bg1"/>
                </a:solidFill>
                <a:latin typeface="Aller" panose="02000503030000020004" pitchFamily="2" charset="0"/>
              </a:rPr>
              <a:t>, etc.</a:t>
            </a:r>
          </a:p>
          <a:p>
            <a:pPr marL="0" indent="0" defTabSz="635511">
              <a:buNone/>
              <a:defRPr/>
            </a:pPr>
            <a:r>
              <a:rPr lang="es-ES" sz="1300" dirty="0" smtClean="0">
                <a:latin typeface="Aller" panose="02000503030000020004" pitchFamily="2" charset="0"/>
              </a:rPr>
              <a:t>Clases presenciales con una carga horaria de 4 </a:t>
            </a:r>
            <a:r>
              <a:rPr lang="es-ES" sz="1300" dirty="0" err="1" smtClean="0">
                <a:latin typeface="Aller" panose="02000503030000020004" pitchFamily="2" charset="0"/>
              </a:rPr>
              <a:t>hs</a:t>
            </a:r>
            <a:r>
              <a:rPr lang="es-ES" sz="1300" dirty="0" smtClean="0">
                <a:latin typeface="Aller" panose="02000503030000020004" pitchFamily="2" charset="0"/>
              </a:rPr>
              <a:t> semanales.</a:t>
            </a:r>
          </a:p>
          <a:p>
            <a:pPr marL="0" indent="0" defTabSz="635511">
              <a:buNone/>
              <a:defRPr/>
            </a:pPr>
            <a:r>
              <a:rPr lang="es-ES" sz="1300" dirty="0" smtClean="0">
                <a:latin typeface="Aller" panose="02000503030000020004" pitchFamily="2" charset="0"/>
              </a:rPr>
              <a:t>Evaluación en modalidad seminario sobre un tema de interés de cada estudiante.</a:t>
            </a:r>
            <a:endParaRPr lang="es-ES" sz="1300" dirty="0">
              <a:latin typeface="Aller" panose="02000503030000020004" pitchFamily="2" charset="0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="" xmlns:a16="http://schemas.microsoft.com/office/drawing/2014/main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8088" y="1765163"/>
            <a:ext cx="6967706" cy="385151"/>
          </a:xfrm>
        </p:spPr>
        <p:txBody>
          <a:bodyPr>
            <a:normAutofit/>
          </a:bodyPr>
          <a:lstStyle/>
          <a:p>
            <a:pPr algn="l"/>
            <a:r>
              <a:rPr lang="es-AR" sz="2000" dirty="0">
                <a:latin typeface="Aller Display" panose="02000503000000020003"/>
                <a:cs typeface="Rubik" panose="00000500000000000000" pitchFamily="2" charset="-79"/>
              </a:rPr>
              <a:t>INFORMACIÓN CLAVE DE LA ASIGNATURA</a:t>
            </a:r>
            <a:endParaRPr lang="en-US" sz="2000" dirty="0">
              <a:latin typeface="Aller Display" panose="02000503000000020003"/>
              <a:cs typeface="Rubik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290</TotalTime>
  <Words>260</Words>
  <Application>Microsoft Office PowerPoint</Application>
  <PresentationFormat>Presentación en pantalla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Aller</vt:lpstr>
      <vt:lpstr>Aller Display</vt:lpstr>
      <vt:lpstr>Arial</vt:lpstr>
      <vt:lpstr>Calibri</vt:lpstr>
      <vt:lpstr>Calibri Light</vt:lpstr>
      <vt:lpstr>Rubik</vt:lpstr>
      <vt:lpstr>Rubik Medium</vt:lpstr>
      <vt:lpstr>Tema de Office</vt:lpstr>
      <vt:lpstr>INFORMACIÓN CLAVE DE LA ASIGNATURA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fabio g</cp:lastModifiedBy>
  <cp:revision>16</cp:revision>
  <dcterms:created xsi:type="dcterms:W3CDTF">2019-07-16T13:19:42Z</dcterms:created>
  <dcterms:modified xsi:type="dcterms:W3CDTF">2023-02-28T17:44:28Z</dcterms:modified>
</cp:coreProperties>
</file>