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6858000" cx="9144000"/>
  <p:notesSz cx="6858000" cy="9144000"/>
  <p:embeddedFontLst>
    <p:embeddedFont>
      <p:font typeface="Rubik Medium"/>
      <p:regular r:id="rId7"/>
      <p:bold r:id="rId8"/>
      <p:italic r:id="rId9"/>
      <p:boldItalic r:id="rId10"/>
    </p:embeddedFont>
    <p:embeddedFont>
      <p:font typeface="Play"/>
      <p:regular r:id="rId11"/>
      <p:bold r:id="rId12"/>
    </p:embeddedFont>
    <p:embeddedFont>
      <p:font typeface="Rubik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-regular.fntdata"/><Relationship Id="rId10" Type="http://schemas.openxmlformats.org/officeDocument/2006/relationships/font" Target="fonts/RubikMedium-boldItalic.fntdata"/><Relationship Id="rId13" Type="http://schemas.openxmlformats.org/officeDocument/2006/relationships/font" Target="fonts/Rubik-regular.fntdata"/><Relationship Id="rId12" Type="http://schemas.openxmlformats.org/officeDocument/2006/relationships/font" Target="fonts/Play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ubikMedium-italic.fntdata"/><Relationship Id="rId15" Type="http://schemas.openxmlformats.org/officeDocument/2006/relationships/font" Target="fonts/Rubik-italic.fntdata"/><Relationship Id="rId14" Type="http://schemas.openxmlformats.org/officeDocument/2006/relationships/font" Target="fonts/Rubik-bold.fntdata"/><Relationship Id="rId16" Type="http://schemas.openxmlformats.org/officeDocument/2006/relationships/font" Target="fonts/Rubik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ubikMedium-regular.fntdata"/><Relationship Id="rId8" Type="http://schemas.openxmlformats.org/officeDocument/2006/relationships/font" Target="fonts/Rubik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meet.google.com/gyw-fsxb-wiv" TargetMode="External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2465562" y="2106813"/>
            <a:ext cx="6480000" cy="2022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b="0" i="0" lang="es-A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 asignatura tiene como propósito presentar los fundamentos básicos de la óptica de fotones y de electrones a fin de desarrollar un marco conceptual que permita establecer criterios para la selección adecuada de instrumental y técnicas de trabajo, proporcionando elementos para el análisis de resultados obtenidos a partir de técnicas ópticas y de óptica electrónica. Asimismo, se aspira a poner a disposición de los alumnos un conjunto de técnicas e instrumental que les permita diseñar propuestas de trabajo adecuadas a propósitos específicos y contextos particulares. En este sentido, además de los conocimientos básicos sobre óptica, óptica electrónica y diferentes técnicas con base en este conocimiento, la selección de contenidos ha priorizado su contribución al conocimiento de las técnicas propias de investigación en áreas biotecnológicas, biológicas, farmacéuticas y químicas..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3761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51"/>
              <a:buFont typeface="Arial"/>
              <a:buNone/>
            </a:pPr>
            <a:r>
              <a:t/>
            </a:r>
            <a:endParaRPr b="0" i="0" sz="1651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2465562" y="4735469"/>
            <a:ext cx="6480000" cy="18907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19049" y="1824041"/>
            <a:ext cx="2012951" cy="3794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DB9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rgbClr val="00ADB9"/>
                </a:solidFill>
                <a:latin typeface="Rubik Medium"/>
                <a:ea typeface="Rubik Medium"/>
                <a:cs typeface="Rubik Medium"/>
                <a:sym typeface="Rubik Medium"/>
              </a:rPr>
              <a:t>Contacto</a:t>
            </a:r>
            <a:endParaRPr b="0" i="0" sz="2400" u="none" cap="none" strike="noStrike">
              <a:solidFill>
                <a:srgbClr val="1F3864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19049" y="2203454"/>
            <a:ext cx="2106613" cy="1385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D6C6D"/>
              </a:buClr>
              <a:buSzPts val="1400"/>
              <a:buFont typeface="Arial"/>
              <a:buChar char="•"/>
            </a:pPr>
            <a:r>
              <a:rPr b="0" i="0" lang="es-AR" sz="1400" u="none" cap="none" strike="noStrike">
                <a:solidFill>
                  <a:srgbClr val="6D6C6D"/>
                </a:solidFill>
                <a:latin typeface="Arial"/>
                <a:ea typeface="Arial"/>
                <a:cs typeface="Arial"/>
                <a:sym typeface="Arial"/>
              </a:rPr>
              <a:t>Bibiana D. Riquelme</a:t>
            </a:r>
            <a:endParaRPr b="0" i="0" sz="1400" u="none" cap="none" strike="noStrike">
              <a:solidFill>
                <a:srgbClr val="6D6C6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D6C6D"/>
              </a:buClr>
              <a:buSzPts val="1400"/>
              <a:buFont typeface="Arial"/>
              <a:buChar char="•"/>
            </a:pPr>
            <a:r>
              <a:rPr b="0" i="0" lang="es-AR" sz="1400" u="none" cap="none" strike="noStrike">
                <a:solidFill>
                  <a:srgbClr val="6D6C6D"/>
                </a:solidFill>
                <a:latin typeface="Arial"/>
                <a:ea typeface="Arial"/>
                <a:cs typeface="Arial"/>
                <a:sym typeface="Arial"/>
              </a:rPr>
              <a:t>briquel@fbioyf.unr.edu.ar</a:t>
            </a:r>
            <a:endParaRPr b="0" i="0" sz="1400" u="none" cap="none" strike="noStrike">
              <a:solidFill>
                <a:srgbClr val="6D6C6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9525" y="3061035"/>
            <a:ext cx="2012951" cy="6692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DB9"/>
              </a:buClr>
              <a:buSzPts val="2400"/>
              <a:buFont typeface="Arial"/>
              <a:buChar char="•"/>
            </a:pPr>
            <a:r>
              <a:rPr b="0" i="0" lang="es-AR" sz="2400" u="none" cap="none" strike="noStrike">
                <a:solidFill>
                  <a:srgbClr val="00ADB9"/>
                </a:solidFill>
                <a:latin typeface="Rubik Medium"/>
                <a:ea typeface="Rubik Medium"/>
                <a:cs typeface="Rubik Medium"/>
                <a:sym typeface="Rubik Medium"/>
              </a:rPr>
              <a:t>Inicio y horarios</a:t>
            </a:r>
            <a:endParaRPr b="0" i="0" sz="2400" u="none" cap="none" strike="noStrike">
              <a:solidFill>
                <a:srgbClr val="1F3864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0" y="5344298"/>
            <a:ext cx="2012951" cy="1442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DB9"/>
              </a:buClr>
              <a:buSzPts val="1600"/>
              <a:buFont typeface="Arial"/>
              <a:buChar char="•"/>
            </a:pPr>
            <a:r>
              <a:rPr b="0" i="0" lang="es-AR" sz="1600" u="none" cap="none" strike="noStrike">
                <a:solidFill>
                  <a:srgbClr val="00ADB9"/>
                </a:solidFill>
                <a:latin typeface="Rubik Medium"/>
                <a:ea typeface="Rubik Medium"/>
                <a:cs typeface="Rubik Medium"/>
                <a:sym typeface="Rubik Medium"/>
              </a:rPr>
              <a:t>Carreras para las que se ofrece: </a:t>
            </a:r>
            <a:r>
              <a:rPr b="0" i="0" lang="es-AR" sz="1400" u="none" cap="none" strike="noStrike">
                <a:solidFill>
                  <a:srgbClr val="00ADB9"/>
                </a:solidFill>
                <a:latin typeface="Rubik Medium"/>
                <a:ea typeface="Rubik Medium"/>
                <a:cs typeface="Rubik Medium"/>
                <a:sym typeface="Rubik Medium"/>
              </a:rPr>
              <a:t>Todas las que se dictan en la FCByF</a:t>
            </a:r>
            <a:endParaRPr b="0" i="0" sz="1400" u="none" cap="none" strike="noStrike">
              <a:solidFill>
                <a:srgbClr val="1F3864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26817" y="5921373"/>
            <a:ext cx="2057400" cy="8654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2465562" y="3865319"/>
            <a:ext cx="6480000" cy="43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D6C6D"/>
              </a:buClr>
              <a:buSzPts val="2000"/>
              <a:buFont typeface="Arial"/>
              <a:buChar char="•"/>
            </a:pPr>
            <a:r>
              <a:rPr b="0" i="0" lang="es-AR" sz="2000" u="none" cap="none" strike="noStrike">
                <a:solidFill>
                  <a:srgbClr val="6D6C6D"/>
                </a:solidFill>
                <a:latin typeface="Play"/>
                <a:ea typeface="Play"/>
                <a:cs typeface="Play"/>
                <a:sym typeface="Play"/>
              </a:rPr>
              <a:t>FORMAS DE CURSADO Y ACREDITACIÓN</a:t>
            </a:r>
            <a:endParaRPr/>
          </a:p>
        </p:txBody>
      </p:sp>
      <p:sp>
        <p:nvSpPr>
          <p:cNvPr id="92" name="Google Shape;92;p13"/>
          <p:cNvSpPr txBox="1"/>
          <p:nvPr/>
        </p:nvSpPr>
        <p:spPr>
          <a:xfrm>
            <a:off x="36757" y="3998424"/>
            <a:ext cx="2127251" cy="1010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D6C6D"/>
              </a:buClr>
              <a:buSzPts val="1300"/>
              <a:buFont typeface="Arial"/>
              <a:buChar char="•"/>
            </a:pPr>
            <a:r>
              <a:rPr b="0" i="0" lang="es-AR" sz="1300" u="none" cap="none" strike="noStrike">
                <a:solidFill>
                  <a:srgbClr val="6D6C6D"/>
                </a:solidFill>
                <a:latin typeface="Arial"/>
                <a:ea typeface="Arial"/>
                <a:cs typeface="Arial"/>
                <a:sym typeface="Arial"/>
              </a:rPr>
              <a:t>Fecha de inicio: 17-04-2023</a:t>
            </a:r>
            <a:endParaRPr b="0" i="0" sz="1300" u="none" cap="none" strike="noStrike">
              <a:solidFill>
                <a:srgbClr val="6D6C6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D6C6D"/>
              </a:buClr>
              <a:buSzPts val="1300"/>
              <a:buFont typeface="Arial"/>
              <a:buChar char="•"/>
            </a:pPr>
            <a:r>
              <a:rPr b="0" i="0" lang="es-AR" sz="1300" u="none" cap="none" strike="noStrike">
                <a:solidFill>
                  <a:srgbClr val="6D6C6D"/>
                </a:solidFill>
                <a:latin typeface="Arial"/>
                <a:ea typeface="Arial"/>
                <a:cs typeface="Arial"/>
                <a:sym typeface="Arial"/>
              </a:rPr>
              <a:t> Horarios de cursado: a coordinar con los alumnos.</a:t>
            </a:r>
            <a:endParaRPr b="0" i="0" sz="1300" u="none" cap="none" strike="noStrike">
              <a:solidFill>
                <a:srgbClr val="6D6C6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2348088" y="6265617"/>
            <a:ext cx="6726062" cy="43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0" i="0" lang="es-A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Link de Meet para consulta individual: </a:t>
            </a:r>
            <a:r>
              <a:rPr b="0" i="0" lang="es-AR" sz="16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https://meet.google.com/gyw-fsxb-wiv</a:t>
            </a:r>
            <a:r>
              <a:rPr b="0" i="0" lang="es-A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0" i="0" lang="es-A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Día y Horario: Martes 14-03-2023 a las 19 hs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4" name="Google Shape;9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649" y="335330"/>
            <a:ext cx="2039411" cy="10105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348088" y="70078"/>
            <a:ext cx="3133177" cy="75581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3"/>
          <p:cNvSpPr txBox="1"/>
          <p:nvPr>
            <p:ph idx="1" type="subTitle"/>
          </p:nvPr>
        </p:nvSpPr>
        <p:spPr>
          <a:xfrm>
            <a:off x="5935542" y="58167"/>
            <a:ext cx="2926942" cy="7677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s-AR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Feria de Electivas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s-AR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1er Cuatrimestre 2022</a:t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2175897" y="923436"/>
            <a:ext cx="6967706" cy="8758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52499"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F5E5F"/>
              </a:buClr>
              <a:buSzPct val="100000"/>
              <a:buFont typeface="Rubik"/>
              <a:buNone/>
            </a:pPr>
            <a:r>
              <a:rPr b="1" i="0" lang="es-AR" sz="6000" u="none" cap="none" strike="noStrike">
                <a:solidFill>
                  <a:srgbClr val="5F5E5F"/>
                </a:solidFill>
                <a:latin typeface="Rubik"/>
                <a:ea typeface="Rubik"/>
                <a:cs typeface="Rubik"/>
                <a:sym typeface="Rubik"/>
              </a:rPr>
              <a:t>Óptica Aplicada a la Biología</a:t>
            </a:r>
            <a:endParaRPr b="1" i="0" sz="6000" u="none" cap="none" strike="noStrike">
              <a:solidFill>
                <a:srgbClr val="5F5E5F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2520735" y="4194491"/>
            <a:ext cx="6480000" cy="20285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b="0" i="0" lang="es-A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 modalidad del dictado será semipresencial con una carga del 90% a distancia (virtual) y un 10% de asistencia a los laboratorios. Las actividades a distancia (sincrónicas y asincrónicas) se realizaran a través de la plataforma de educación a distancia de la UNR y de los transparentes visrtuales de la FCByF.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b="0" i="0" lang="es-A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 regularización de la Asignatura Electiva requiere: Aprobación de 1 parcial de resolución de ejercicios de tarea de aula con nota igual o mayor a 6, Aprobación del 80 % de los Trabajos Prácticos de Laboratorio. </a:t>
            </a:r>
            <a:endParaRPr/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b="0" i="0" lang="es-A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 promoción de la Asignatura Electiva tiene los mismos requerimientos que la regularización más la presentación y Aprobación con nota igual o mayor de 6 de un Seminario oral Evaluativo cuyo tema es elegido por cada estudiante en función del Área de especialidad de su tesina o de interés para su futuro desarrollo profesional. 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70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3761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51"/>
              <a:buFont typeface="Arial"/>
              <a:buNone/>
            </a:pPr>
            <a:r>
              <a:t/>
            </a:r>
            <a:endParaRPr b="0" i="0" sz="1651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3"/>
          <p:cNvSpPr txBox="1"/>
          <p:nvPr>
            <p:ph type="ctrTitle"/>
          </p:nvPr>
        </p:nvSpPr>
        <p:spPr>
          <a:xfrm>
            <a:off x="2348088" y="1765163"/>
            <a:ext cx="6967706" cy="3851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F5E5F"/>
              </a:buClr>
              <a:buSzPts val="2000"/>
              <a:buFont typeface="Rubik"/>
              <a:buNone/>
            </a:pPr>
            <a:r>
              <a:rPr lang="es-AR" sz="2000">
                <a:solidFill>
                  <a:srgbClr val="5F5E5F"/>
                </a:solidFill>
                <a:latin typeface="Rubik"/>
                <a:ea typeface="Rubik"/>
                <a:cs typeface="Rubik"/>
                <a:sym typeface="Rubik"/>
              </a:rPr>
              <a:t>INFORMACIÓN CLAVE DE LA ASIGNATURA</a:t>
            </a:r>
            <a:endParaRPr sz="2000">
              <a:solidFill>
                <a:srgbClr val="5F5E5F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