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02/03/2023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xmlns="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259498" y="1924711"/>
            <a:ext cx="6793006" cy="300697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7" name="Marcador de texto 8">
            <a:extLst>
              <a:ext uri="{FF2B5EF4-FFF2-40B4-BE49-F238E27FC236}">
                <a16:creationId xmlns:a16="http://schemas.microsoft.com/office/drawing/2014/main" xmlns="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608551" y="4230757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xmlns="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669493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xmlns="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9049" y="2023148"/>
            <a:ext cx="2106613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pt-BR" altLang="es-AR" sz="1400" dirty="0" smtClean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Dra</a:t>
            </a: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. Susana </a:t>
            </a:r>
            <a:r>
              <a:rPr lang="pt-BR" altLang="es-AR" sz="1400" dirty="0" err="1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Lioi</a:t>
            </a: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slioi@fbioyf.unr.edu.ar</a:t>
            </a:r>
          </a:p>
          <a:p>
            <a:pPr>
              <a:spcBef>
                <a:spcPct val="0"/>
              </a:spcBef>
            </a:pPr>
            <a:endParaRPr lang="pt-BR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pt-BR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Área Química Analítica Clínica</a:t>
            </a:r>
          </a:p>
          <a:p>
            <a:pPr>
              <a:spcBef>
                <a:spcPct val="0"/>
              </a:spcBef>
            </a:pPr>
            <a:endParaRPr lang="es-MX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 marL="0" indent="0">
              <a:spcBef>
                <a:spcPct val="0"/>
              </a:spcBef>
              <a:buNone/>
            </a:pP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19048" y="3206341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xmlns="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</a:t>
            </a:r>
            <a:r>
              <a:rPr lang="es-AR" sz="16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:</a:t>
            </a:r>
          </a:p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Aller Display" panose="02000503000000020003" pitchFamily="2" charset="0"/>
                <a:cs typeface="Rubik Medium" panose="00000600000000000000" pitchFamily="2" charset="-79"/>
              </a:rPr>
              <a:t>B</a:t>
            </a:r>
            <a:r>
              <a:rPr lang="es-AR" sz="1600" dirty="0" smtClean="0">
                <a:solidFill>
                  <a:srgbClr val="00ADB9"/>
                </a:solidFill>
                <a:latin typeface="Aller Display" panose="02000503000000020003" pitchFamily="2" charset="0"/>
                <a:cs typeface="Rubik Medium" panose="00000600000000000000" pitchFamily="2" charset="-79"/>
              </a:rPr>
              <a:t>ioquímica</a:t>
            </a: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xmlns="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xmlns="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348088" y="3453983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1800" dirty="0" smtClean="0">
                <a:solidFill>
                  <a:srgbClr val="6D6C6D"/>
                </a:solidFill>
                <a:latin typeface="Aller Display" panose="02000503000000020003" pitchFamily="2" charset="0"/>
              </a:rPr>
              <a:t>FORMAS DE CURSADO Y ACREDITACIÓN</a:t>
            </a:r>
            <a:endParaRPr lang="es-MX" sz="1800" dirty="0">
              <a:solidFill>
                <a:srgbClr val="6D6C6D"/>
              </a:solidFill>
              <a:latin typeface="Aller Display" panose="02000503000000020003" pitchFamily="2" charset="0"/>
            </a:endParaRP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xmlns="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-8109" y="4004357"/>
            <a:ext cx="2127251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sp>
        <p:nvSpPr>
          <p:cNvPr id="20" name="Marcador de texto 5">
            <a:extLst>
              <a:ext uri="{FF2B5EF4-FFF2-40B4-BE49-F238E27FC236}">
                <a16:creationId xmlns:a16="http://schemas.microsoft.com/office/drawing/2014/main" xmlns="" id="{4098B3BB-BA7D-4A64-9C90-4E0130B87D1C}"/>
              </a:ext>
            </a:extLst>
          </p:cNvPr>
          <p:cNvSpPr txBox="1">
            <a:spLocks/>
          </p:cNvSpPr>
          <p:nvPr/>
        </p:nvSpPr>
        <p:spPr>
          <a:xfrm>
            <a:off x="2348088" y="6431024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1600" dirty="0" smtClean="0">
                <a:solidFill>
                  <a:schemeClr val="bg1"/>
                </a:solidFill>
                <a:latin typeface="Aller" panose="02000503030000020004"/>
              </a:rPr>
              <a:t>Reunión presencial informativa y de coordinación en el Área QAC martes 7/3 a las 13hs</a:t>
            </a:r>
            <a:endParaRPr lang="es-MX" sz="1600" dirty="0">
              <a:solidFill>
                <a:schemeClr val="bg1"/>
              </a:solidFill>
              <a:latin typeface="Aller" panose="02000503030000020004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xmlns="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xmlns="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</a:t>
            </a:r>
            <a:r>
              <a:rPr lang="es-AR" sz="2000" dirty="0" smtClean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220754" y="596816"/>
            <a:ext cx="742957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35527">
              <a:spcBef>
                <a:spcPts val="0"/>
              </a:spcBef>
              <a:defRPr/>
            </a:pPr>
            <a:r>
              <a:rPr lang="es-AR" sz="2400" b="1" u="sng" dirty="0">
                <a:latin typeface="Aller Display" panose="02000503000000020003" pitchFamily="2" charset="0"/>
              </a:rPr>
              <a:t>CONTROL DE CALIDAD EN QUIMICA CLINICA </a:t>
            </a:r>
            <a:endParaRPr lang="es-MX" sz="2400" b="1" u="sng" dirty="0">
              <a:latin typeface="Aller Display" panose="02000503000000020003" pitchFamily="2" charset="0"/>
            </a:endParaRPr>
          </a:p>
        </p:txBody>
      </p:sp>
      <p:sp>
        <p:nvSpPr>
          <p:cNvPr id="22" name="Marcador de texto 6">
            <a:extLst>
              <a:ext uri="{FF2B5EF4-FFF2-40B4-BE49-F238E27FC236}">
                <a16:creationId xmlns:a16="http://schemas.microsoft.com/office/drawing/2014/main" xmlns="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520735" y="4031086"/>
            <a:ext cx="6480000" cy="157517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xmlns="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296" y="1569496"/>
            <a:ext cx="6967706" cy="385151"/>
          </a:xfrm>
        </p:spPr>
        <p:txBody>
          <a:bodyPr>
            <a:normAutofit/>
          </a:bodyPr>
          <a:lstStyle/>
          <a:p>
            <a:pPr algn="l"/>
            <a:r>
              <a:rPr lang="es-AR" sz="1800" dirty="0" smtClean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INFORMACIÓN CLAVE DE LA ASIGNATURA</a:t>
            </a:r>
            <a:endParaRPr lang="en-US" sz="1800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11936" y="3904281"/>
            <a:ext cx="20773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>
                <a:latin typeface="Aller" panose="02000503030000020004"/>
                <a:cs typeface="Arial" panose="020B0604020202020204" pitchFamily="34" charset="0"/>
              </a:rPr>
              <a:t>1er cuatrimestre , </a:t>
            </a:r>
            <a:endParaRPr lang="es-ES" sz="1400" dirty="0" smtClean="0">
              <a:latin typeface="Aller" panose="02000503030000020004"/>
              <a:cs typeface="Arial" panose="020B0604020202020204" pitchFamily="34" charset="0"/>
            </a:endParaRPr>
          </a:p>
          <a:p>
            <a:r>
              <a:rPr lang="es-ES" sz="1400" dirty="0" smtClean="0">
                <a:latin typeface="Aller" panose="02000503030000020004"/>
                <a:cs typeface="Arial" panose="020B0604020202020204" pitchFamily="34" charset="0"/>
              </a:rPr>
              <a:t>Horario </a:t>
            </a:r>
            <a:r>
              <a:rPr lang="es-ES" sz="1400" dirty="0">
                <a:latin typeface="Aller" panose="02000503030000020004"/>
                <a:cs typeface="Arial" panose="020B0604020202020204" pitchFamily="34" charset="0"/>
              </a:rPr>
              <a:t>a coordinar </a:t>
            </a:r>
            <a:endParaRPr lang="es-ES" sz="1400" dirty="0" smtClean="0">
              <a:latin typeface="Aller" panose="02000503030000020004"/>
              <a:cs typeface="Arial" panose="020B0604020202020204" pitchFamily="34" charset="0"/>
            </a:endParaRPr>
          </a:p>
          <a:p>
            <a:r>
              <a:rPr lang="es-ES" sz="1400" dirty="0" smtClean="0">
                <a:latin typeface="Aller" panose="02000503030000020004"/>
                <a:cs typeface="Arial" panose="020B0604020202020204" pitchFamily="34" charset="0"/>
              </a:rPr>
              <a:t>con </a:t>
            </a:r>
            <a:r>
              <a:rPr lang="es-ES" sz="1400">
                <a:latin typeface="Aller" panose="02000503030000020004"/>
                <a:cs typeface="Arial" panose="020B0604020202020204" pitchFamily="34" charset="0"/>
              </a:rPr>
              <a:t>los </a:t>
            </a:r>
            <a:r>
              <a:rPr lang="es-ES" sz="1400" smtClean="0">
                <a:latin typeface="Aller" panose="02000503030000020004"/>
                <a:cs typeface="Arial" panose="020B0604020202020204" pitchFamily="34" charset="0"/>
              </a:rPr>
              <a:t>alumnos</a:t>
            </a:r>
            <a:endParaRPr lang="es-ES" sz="1400" dirty="0" smtClean="0">
              <a:latin typeface="Aller" panose="02000503030000020004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48088" y="1896743"/>
            <a:ext cx="629387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altLang="es-AR" sz="14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La asignatura propuesta tiene como propósitos presentar los fundamentos básicos del Control de Calidad en Química Clínica, bases teóricas, criterios metodológicos, parámetros de análisis a partir del enfoque de calidad. A fin de desarrollar un marco conceptual que permita establecer criterios y una visión global e integrada de los diversos modelos de aseguramiento de la calidad en las etapas de trabajo </a:t>
            </a:r>
            <a:r>
              <a:rPr lang="es-ES" altLang="es-AR" sz="14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pre-analítica</a:t>
            </a:r>
            <a:r>
              <a:rPr lang="es-ES" altLang="es-AR" sz="14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, analítica y </a:t>
            </a:r>
            <a:r>
              <a:rPr lang="es-ES" altLang="es-AR" sz="14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post-analítica</a:t>
            </a:r>
            <a:r>
              <a:rPr lang="es-ES" altLang="es-AR" sz="14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. </a:t>
            </a:r>
            <a:r>
              <a:rPr lang="es-MX" altLang="es-AR" sz="14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No sólo se pretende brindar el desarrollo de conocimientos y habilidades sino también de actitudes, vivencias, motivaciones y valores que le permitan una actuación profesional ética y responsable</a:t>
            </a:r>
            <a:endParaRPr lang="es-AR" sz="1400" b="1" dirty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29676" y="3942121"/>
            <a:ext cx="65167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Carga horaria de 60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distribuidas de la siguiente forma:</a:t>
            </a:r>
            <a:endParaRPr lang="es-AR" altLang="es-AR" sz="1200" b="1" dirty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Actividades teóricas: 4 (3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c/u). Total: 12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AR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.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Actividades teórico-prácticas: 4 (3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c/u). Total 12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AR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.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Actividades prácticas: 4 laboratorios (3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c/u). Total 12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AR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.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Seminarios de integración: 5 (4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c/u) Total 20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/ Examen parcial: 4 </a:t>
            </a:r>
            <a:r>
              <a:rPr lang="es-ES" altLang="es-AR" sz="1200" b="1" dirty="0" err="1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hs</a:t>
            </a:r>
            <a:endParaRPr lang="es-ES" altLang="es-AR" sz="1200" b="1" dirty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endParaRPr lang="es-ES" altLang="es-AR" sz="1200" b="1" dirty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La "Regularidad" en la Asignatura será obtenida con: Asistencia al 80 % de las actividades obligatorias,  Aprobación del 80% de los trabajos prácticos realizados,  70% Aprobación de la evaluación por módulo temático.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   </a:t>
            </a:r>
            <a:endParaRPr lang="es-ES" altLang="es-AR" sz="1200" b="1" dirty="0" smtClean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Evaluación se realizará de manera: Continua: se evalúan conocimientos, iniciativa </a:t>
            </a: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y 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disposición al trabajo.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</a:t>
            </a: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La aprobación de la Asignatura, con fines de promoción, consiste en cumplimentar </a:t>
            </a: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las 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instancias de evaluación. </a:t>
            </a:r>
            <a:endParaRPr lang="es-ES" altLang="es-AR" sz="1200" b="1" dirty="0" smtClean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</a:t>
            </a:r>
            <a:r>
              <a:rPr lang="es-ES" altLang="es-AR" sz="1200" b="1" dirty="0" smtClean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 De </a:t>
            </a:r>
            <a:r>
              <a:rPr lang="es-ES" altLang="es-AR" sz="1200" b="1" dirty="0">
                <a:solidFill>
                  <a:schemeClr val="bg1"/>
                </a:solidFill>
                <a:latin typeface="Aller" panose="02000503030000020004"/>
                <a:cs typeface="Rubik" panose="00000500000000000000"/>
              </a:rPr>
              <a:t>no promover, se tomará un examen final escrito.</a:t>
            </a:r>
            <a:endParaRPr lang="es-AR" altLang="es-AR" sz="1200" b="1" dirty="0">
              <a:solidFill>
                <a:schemeClr val="bg1"/>
              </a:solidFill>
              <a:latin typeface="Aller" panose="02000503030000020004"/>
              <a:cs typeface="Rubik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332</Words>
  <Application>Microsoft Office PowerPoint</Application>
  <PresentationFormat>Presentación en pantalla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Tema de Office</vt:lpstr>
      <vt:lpstr>INFORMACIÓN CLAVE DE LA ASIGNATURA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QACLINICA</cp:lastModifiedBy>
  <cp:revision>27</cp:revision>
  <dcterms:created xsi:type="dcterms:W3CDTF">2019-07-16T13:19:42Z</dcterms:created>
  <dcterms:modified xsi:type="dcterms:W3CDTF">2023-03-02T17:32:56Z</dcterms:modified>
</cp:coreProperties>
</file>