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008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00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657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660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153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2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807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240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2493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089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524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937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astelsSmooth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861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6">
            <a:extLst>
              <a:ext uri="{FF2B5EF4-FFF2-40B4-BE49-F238E27FC236}">
                <a16:creationId xmlns:a16="http://schemas.microsoft.com/office/drawing/2014/main" xmlns="" id="{97152541-9AA7-42BC-8419-E73DE1817FDD}"/>
              </a:ext>
            </a:extLst>
          </p:cNvPr>
          <p:cNvSpPr txBox="1">
            <a:spLocks/>
          </p:cNvSpPr>
          <p:nvPr/>
        </p:nvSpPr>
        <p:spPr>
          <a:xfrm>
            <a:off x="2259498" y="1856343"/>
            <a:ext cx="6793006" cy="3006977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lnSpc>
                <a:spcPct val="100000"/>
              </a:lnSpc>
              <a:spcBef>
                <a:spcPts val="0"/>
              </a:spcBef>
              <a:defRPr/>
            </a:pPr>
            <a:r>
              <a:rPr lang="es-E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Presentar los fundamentos básicos del análisis de fluidos corporales a fin de desarrollar un marco conceptual que permita establecer criterios para la selección adecuada de la muestra y de la metodología de trabajo, así como también proporcionar elementos para el análisis de los resultados obtenidos.  No sólo se pretende brindar el desarrollo de conocimientos y habilidades profesionales sino también de actitudes, vivencias, motivaciones y valores que le permitan una actuación profesional ética y responsable.</a:t>
            </a:r>
          </a:p>
          <a:p>
            <a:pPr defTabSz="635511">
              <a:lnSpc>
                <a:spcPct val="100000"/>
              </a:lnSpc>
              <a:spcBef>
                <a:spcPts val="0"/>
              </a:spcBef>
              <a:defRPr/>
            </a:pPr>
            <a:r>
              <a:rPr lang="es-E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Se abordará de manera integral las etapas pre-analíticas, analíticas y post-analíticas de las determinaciones bioquímicas en fluidos corporales: </a:t>
            </a:r>
          </a:p>
          <a:p>
            <a:pPr marL="0" indent="0" defTabSz="63551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Laboratorio en gastroenterología. Estudio bioquímico de heces. Evaluación de la función pancreática.</a:t>
            </a:r>
          </a:p>
          <a:p>
            <a:pPr marL="0" indent="0" defTabSz="63551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Análisis de Líquidos de punción. Estud</a:t>
            </a:r>
            <a:r>
              <a:rPr lang="es-E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 cristalográfico por luz polarizada. </a:t>
            </a:r>
          </a:p>
          <a:p>
            <a:pPr marL="0" indent="0" defTabSz="63551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ES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Espermograma</a:t>
            </a:r>
            <a:r>
              <a:rPr lang="es-E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Bioquímica del fluido seminal. </a:t>
            </a:r>
          </a:p>
          <a:p>
            <a:pPr marL="0" indent="0" defTabSz="63551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Orina. Microscopía óptica y con contraste de fases. Cálculos urinarios</a:t>
            </a:r>
          </a:p>
          <a:p>
            <a:pPr defTabSz="635511">
              <a:defRPr/>
            </a:pPr>
            <a:endParaRPr lang="es-ES" sz="1651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7" name="Marcador de texto 8">
            <a:extLst>
              <a:ext uri="{FF2B5EF4-FFF2-40B4-BE49-F238E27FC236}">
                <a16:creationId xmlns:a16="http://schemas.microsoft.com/office/drawing/2014/main" xmlns="" id="{6783A3C4-4563-490D-8BD5-11160444002C}"/>
              </a:ext>
            </a:extLst>
          </p:cNvPr>
          <p:cNvSpPr txBox="1">
            <a:spLocks/>
          </p:cNvSpPr>
          <p:nvPr/>
        </p:nvSpPr>
        <p:spPr>
          <a:xfrm>
            <a:off x="2608551" y="4230757"/>
            <a:ext cx="6480000" cy="18907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None/>
            </a:pPr>
            <a:endParaRPr lang="es-MX" altLang="es-AR" sz="14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8" name="Marcador de texto 11">
            <a:extLst>
              <a:ext uri="{FF2B5EF4-FFF2-40B4-BE49-F238E27FC236}">
                <a16:creationId xmlns:a16="http://schemas.microsoft.com/office/drawing/2014/main" xmlns="" id="{7676F6CA-18B3-4673-8CD9-9FCE30860779}"/>
              </a:ext>
            </a:extLst>
          </p:cNvPr>
          <p:cNvSpPr txBox="1">
            <a:spLocks/>
          </p:cNvSpPr>
          <p:nvPr/>
        </p:nvSpPr>
        <p:spPr>
          <a:xfrm>
            <a:off x="19049" y="1669493"/>
            <a:ext cx="2012951" cy="379413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2400" dirty="0" smtClean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Contacto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9" name="Marcador de texto 12">
            <a:extLst>
              <a:ext uri="{FF2B5EF4-FFF2-40B4-BE49-F238E27FC236}">
                <a16:creationId xmlns:a16="http://schemas.microsoft.com/office/drawing/2014/main" xmlns="" id="{9C437DDB-C0E7-4684-9620-E736523BB7E4}"/>
              </a:ext>
            </a:extLst>
          </p:cNvPr>
          <p:cNvSpPr txBox="1">
            <a:spLocks/>
          </p:cNvSpPr>
          <p:nvPr/>
        </p:nvSpPr>
        <p:spPr>
          <a:xfrm>
            <a:off x="19049" y="2023148"/>
            <a:ext cx="2106613" cy="138589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pt-BR" altLang="es-AR" sz="1400" dirty="0" smtClean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Dra</a:t>
            </a:r>
            <a:r>
              <a:rPr lang="pt-BR" altLang="es-AR" sz="1400" dirty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. Susana </a:t>
            </a:r>
            <a:r>
              <a:rPr lang="pt-BR" altLang="es-AR" sz="1400" dirty="0" err="1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Lioi</a:t>
            </a:r>
            <a:endParaRPr lang="pt-BR" altLang="es-AR" sz="14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>
              <a:spcBef>
                <a:spcPct val="0"/>
              </a:spcBef>
            </a:pPr>
            <a:endParaRPr lang="pt-BR" altLang="es-AR" sz="14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>
              <a:spcBef>
                <a:spcPct val="0"/>
              </a:spcBef>
            </a:pPr>
            <a:r>
              <a:rPr lang="pt-BR" altLang="es-AR" sz="1400" dirty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slioi@fbioyf.unr.edu.ar</a:t>
            </a:r>
          </a:p>
          <a:p>
            <a:pPr>
              <a:spcBef>
                <a:spcPct val="0"/>
              </a:spcBef>
            </a:pPr>
            <a:endParaRPr lang="pt-BR" altLang="es-AR" sz="14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>
              <a:spcBef>
                <a:spcPct val="0"/>
              </a:spcBef>
            </a:pPr>
            <a:r>
              <a:rPr lang="pt-BR" altLang="es-AR" sz="1400" dirty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Área Química Analítica Clínica</a:t>
            </a:r>
          </a:p>
          <a:p>
            <a:pPr>
              <a:spcBef>
                <a:spcPct val="0"/>
              </a:spcBef>
            </a:pPr>
            <a:endParaRPr lang="es-MX" altLang="es-AR" sz="14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 marL="0" indent="0">
              <a:spcBef>
                <a:spcPct val="0"/>
              </a:spcBef>
              <a:buNone/>
            </a:pPr>
            <a:endParaRPr lang="es-MX" altLang="es-AR" sz="13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xmlns="" id="{7BA49EBD-0965-483E-B29E-4CD60312B827}"/>
              </a:ext>
            </a:extLst>
          </p:cNvPr>
          <p:cNvSpPr txBox="1">
            <a:spLocks/>
          </p:cNvSpPr>
          <p:nvPr/>
        </p:nvSpPr>
        <p:spPr>
          <a:xfrm>
            <a:off x="19048" y="3206341"/>
            <a:ext cx="2012951" cy="669226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24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Inicio y horarios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12" name="Marcador de texto 15">
            <a:extLst>
              <a:ext uri="{FF2B5EF4-FFF2-40B4-BE49-F238E27FC236}">
                <a16:creationId xmlns:a16="http://schemas.microsoft.com/office/drawing/2014/main" xmlns="" id="{80446194-5FC2-439B-AEFC-3AEB21E7B429}"/>
              </a:ext>
            </a:extLst>
          </p:cNvPr>
          <p:cNvSpPr txBox="1">
            <a:spLocks/>
          </p:cNvSpPr>
          <p:nvPr/>
        </p:nvSpPr>
        <p:spPr>
          <a:xfrm>
            <a:off x="0" y="5344298"/>
            <a:ext cx="2012951" cy="6731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16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Carreras para las que se ofrece</a:t>
            </a:r>
            <a:r>
              <a:rPr lang="es-AR" sz="1600" dirty="0" smtClean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:</a:t>
            </a:r>
          </a:p>
          <a:p>
            <a:pPr defTabSz="635511">
              <a:defRPr/>
            </a:pPr>
            <a:r>
              <a:rPr lang="es-AR" sz="1600" dirty="0">
                <a:solidFill>
                  <a:srgbClr val="00ADB9"/>
                </a:solidFill>
                <a:latin typeface="Aller Display" panose="02000503000000020003" pitchFamily="2" charset="0"/>
                <a:cs typeface="Rubik Medium" panose="00000600000000000000" pitchFamily="2" charset="-79"/>
              </a:rPr>
              <a:t>B</a:t>
            </a:r>
            <a:r>
              <a:rPr lang="es-AR" sz="1600" dirty="0" smtClean="0">
                <a:solidFill>
                  <a:srgbClr val="00ADB9"/>
                </a:solidFill>
                <a:latin typeface="Aller Display" panose="02000503000000020003" pitchFamily="2" charset="0"/>
                <a:cs typeface="Rubik Medium" panose="00000600000000000000" pitchFamily="2" charset="-79"/>
              </a:rPr>
              <a:t>ioquímica</a:t>
            </a:r>
            <a:endParaRPr lang="es-MX" sz="16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13" name="Marcador de texto 18">
            <a:extLst>
              <a:ext uri="{FF2B5EF4-FFF2-40B4-BE49-F238E27FC236}">
                <a16:creationId xmlns:a16="http://schemas.microsoft.com/office/drawing/2014/main" xmlns="" id="{2C59EAA2-39ED-4129-8054-9DEC6EF3D0C1}"/>
              </a:ext>
            </a:extLst>
          </p:cNvPr>
          <p:cNvSpPr txBox="1">
            <a:spLocks/>
          </p:cNvSpPr>
          <p:nvPr/>
        </p:nvSpPr>
        <p:spPr>
          <a:xfrm>
            <a:off x="26817" y="5921373"/>
            <a:ext cx="2057400" cy="865497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635511">
              <a:buNone/>
              <a:defRPr/>
            </a:pPr>
            <a:endParaRPr lang="es-MX" sz="13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27" name="Marcador de texto 5">
            <a:extLst>
              <a:ext uri="{FF2B5EF4-FFF2-40B4-BE49-F238E27FC236}">
                <a16:creationId xmlns:a16="http://schemas.microsoft.com/office/drawing/2014/main" xmlns="" id="{31CC1EC5-EFEC-41E0-B4D0-AC3458D51277}"/>
              </a:ext>
            </a:extLst>
          </p:cNvPr>
          <p:cNvSpPr txBox="1">
            <a:spLocks/>
          </p:cNvSpPr>
          <p:nvPr/>
        </p:nvSpPr>
        <p:spPr>
          <a:xfrm>
            <a:off x="2465562" y="4358024"/>
            <a:ext cx="6480000" cy="432000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MX" sz="1800" dirty="0">
                <a:solidFill>
                  <a:srgbClr val="6D6C6D"/>
                </a:solidFill>
                <a:latin typeface="Aller Display" panose="02000503000000020003" pitchFamily="2" charset="0"/>
              </a:rPr>
              <a:t>FORMAS DE CURSADO Y ACREDITACIÓN</a:t>
            </a:r>
          </a:p>
        </p:txBody>
      </p:sp>
      <p:sp>
        <p:nvSpPr>
          <p:cNvPr id="28" name="Marcador de texto 14">
            <a:extLst>
              <a:ext uri="{FF2B5EF4-FFF2-40B4-BE49-F238E27FC236}">
                <a16:creationId xmlns:a16="http://schemas.microsoft.com/office/drawing/2014/main" xmlns="" id="{BA5668FC-190B-4AC2-BF66-2001D16C27E8}"/>
              </a:ext>
            </a:extLst>
          </p:cNvPr>
          <p:cNvSpPr txBox="1">
            <a:spLocks/>
          </p:cNvSpPr>
          <p:nvPr/>
        </p:nvSpPr>
        <p:spPr>
          <a:xfrm>
            <a:off x="-8109" y="4004357"/>
            <a:ext cx="2127251" cy="1010543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endParaRPr lang="es-MX" sz="1300" dirty="0">
              <a:solidFill>
                <a:srgbClr val="6D6C6D"/>
              </a:solidFill>
              <a:latin typeface="Aller" panose="02000503030000020004" pitchFamily="2" charset="0"/>
            </a:endParaRPr>
          </a:p>
        </p:txBody>
      </p:sp>
      <p:sp>
        <p:nvSpPr>
          <p:cNvPr id="20" name="Marcador de texto 5">
            <a:extLst>
              <a:ext uri="{FF2B5EF4-FFF2-40B4-BE49-F238E27FC236}">
                <a16:creationId xmlns:a16="http://schemas.microsoft.com/office/drawing/2014/main" xmlns="" id="{4098B3BB-BA7D-4A64-9C90-4E0130B87D1C}"/>
              </a:ext>
            </a:extLst>
          </p:cNvPr>
          <p:cNvSpPr txBox="1">
            <a:spLocks/>
          </p:cNvSpPr>
          <p:nvPr/>
        </p:nvSpPr>
        <p:spPr>
          <a:xfrm>
            <a:off x="2348088" y="6510318"/>
            <a:ext cx="6480000" cy="432000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35511">
              <a:buNone/>
              <a:defRPr/>
            </a:pPr>
            <a:endParaRPr lang="es-MX" sz="1600" dirty="0">
              <a:solidFill>
                <a:schemeClr val="bg1"/>
              </a:solidFill>
              <a:latin typeface="Aller" panose="02000503030000020004"/>
            </a:endParaRPr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xmlns="" id="{106C0570-4051-479A-9EC7-C8B308E3F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49" y="335330"/>
            <a:ext cx="2039411" cy="1010543"/>
          </a:xfrm>
          <a:prstGeom prst="rect">
            <a:avLst/>
          </a:prstGeom>
        </p:spPr>
      </p:pic>
      <p:pic>
        <p:nvPicPr>
          <p:cNvPr id="25" name="Imagen 24">
            <a:extLst>
              <a:ext uri="{FF2B5EF4-FFF2-40B4-BE49-F238E27FC236}">
                <a16:creationId xmlns:a16="http://schemas.microsoft.com/office/drawing/2014/main" xmlns="" id="{D8BF2A07-3157-4D1E-B739-0ECC12C937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088" y="70078"/>
            <a:ext cx="3133177" cy="755810"/>
          </a:xfrm>
          <a:prstGeom prst="rect">
            <a:avLst/>
          </a:prstGeom>
        </p:spPr>
      </p:pic>
      <p:sp>
        <p:nvSpPr>
          <p:cNvPr id="26" name="Subtítulo 2">
            <a:extLst>
              <a:ext uri="{FF2B5EF4-FFF2-40B4-BE49-F238E27FC236}">
                <a16:creationId xmlns:a16="http://schemas.microsoft.com/office/drawing/2014/main" xmlns="" id="{C3DEE720-1A74-49FC-8BA9-F68B7D016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35542" y="58167"/>
            <a:ext cx="2926942" cy="767721"/>
          </a:xfrm>
        </p:spPr>
        <p:txBody>
          <a:bodyPr>
            <a:normAutofit/>
          </a:bodyPr>
          <a:lstStyle/>
          <a:p>
            <a:pPr algn="r"/>
            <a:r>
              <a:rPr lang="es-AR" sz="2000" dirty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Feria de Electivas</a:t>
            </a:r>
          </a:p>
          <a:p>
            <a:pPr algn="r"/>
            <a:r>
              <a:rPr lang="es-AR" sz="2000" dirty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1er Cuatrimestre </a:t>
            </a:r>
            <a:r>
              <a:rPr lang="es-AR" sz="2000" dirty="0" smtClean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2023</a:t>
            </a:r>
            <a:endParaRPr lang="en-US" sz="2000" dirty="0">
              <a:solidFill>
                <a:schemeClr val="bg1"/>
              </a:solidFill>
              <a:latin typeface="Aller" panose="02000503030000020004"/>
              <a:cs typeface="Rubik" panose="00000500000000000000" pitchFamily="2" charset="-79"/>
            </a:endParaRPr>
          </a:p>
        </p:txBody>
      </p:sp>
      <p:sp>
        <p:nvSpPr>
          <p:cNvPr id="30" name="Título 1">
            <a:extLst>
              <a:ext uri="{FF2B5EF4-FFF2-40B4-BE49-F238E27FC236}">
                <a16:creationId xmlns:a16="http://schemas.microsoft.com/office/drawing/2014/main" xmlns="" id="{62D36199-44EA-48A6-AE28-436AB8D8CEF7}"/>
              </a:ext>
            </a:extLst>
          </p:cNvPr>
          <p:cNvSpPr txBox="1">
            <a:spLocks/>
          </p:cNvSpPr>
          <p:nvPr/>
        </p:nvSpPr>
        <p:spPr>
          <a:xfrm>
            <a:off x="1873300" y="566105"/>
            <a:ext cx="7429576" cy="8758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35527">
              <a:defRPr/>
            </a:pPr>
            <a:r>
              <a:rPr lang="es-MX" sz="2400" u="sng" dirty="0">
                <a:latin typeface="Aller Display" panose="02000503000000020003" pitchFamily="2" charset="0"/>
              </a:rPr>
              <a:t>EL LABORATORIO DE FLUIDOS CORPORALES</a:t>
            </a:r>
          </a:p>
        </p:txBody>
      </p:sp>
      <p:sp>
        <p:nvSpPr>
          <p:cNvPr id="22" name="Marcador de texto 6">
            <a:extLst>
              <a:ext uri="{FF2B5EF4-FFF2-40B4-BE49-F238E27FC236}">
                <a16:creationId xmlns:a16="http://schemas.microsoft.com/office/drawing/2014/main" xmlns="" id="{5AD4D6A0-326E-4207-A66F-0D6918B9BD6F}"/>
              </a:ext>
            </a:extLst>
          </p:cNvPr>
          <p:cNvSpPr txBox="1">
            <a:spLocks/>
          </p:cNvSpPr>
          <p:nvPr/>
        </p:nvSpPr>
        <p:spPr>
          <a:xfrm>
            <a:off x="2520735" y="4031086"/>
            <a:ext cx="6480000" cy="1575177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35511">
              <a:buNone/>
              <a:defRPr/>
            </a:pPr>
            <a:endParaRPr lang="es-ES" sz="1651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29" name="Título 1">
            <a:extLst>
              <a:ext uri="{FF2B5EF4-FFF2-40B4-BE49-F238E27FC236}">
                <a16:creationId xmlns:a16="http://schemas.microsoft.com/office/drawing/2014/main" xmlns="" id="{E0B7E50B-48E5-454C-A316-E3D9B8FCA4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48088" y="1473999"/>
            <a:ext cx="6967706" cy="385151"/>
          </a:xfrm>
        </p:spPr>
        <p:txBody>
          <a:bodyPr>
            <a:normAutofit/>
          </a:bodyPr>
          <a:lstStyle/>
          <a:p>
            <a:pPr algn="l"/>
            <a:r>
              <a:rPr lang="es-AR" sz="1800" dirty="0">
                <a:solidFill>
                  <a:srgbClr val="5F5E5F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INFORMACIÓN CLAVE DE LA ASIGNATURA</a:t>
            </a:r>
            <a:endParaRPr lang="en-US" sz="1800" dirty="0">
              <a:solidFill>
                <a:srgbClr val="5F5E5F"/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206958" y="4664105"/>
            <a:ext cx="685760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Carga horaria de 60 </a:t>
            </a:r>
            <a:r>
              <a:rPr lang="es-ES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  <a:r>
              <a:rPr lang="es-E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Actividades teóricas: 5 de 3 </a:t>
            </a:r>
            <a:r>
              <a:rPr lang="es-ES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  <a:r>
              <a:rPr lang="es-E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c/u. Total: 15 </a:t>
            </a:r>
            <a:r>
              <a:rPr lang="es-ES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  <a:r>
              <a:rPr lang="es-E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Actividades teórico-prácticas: 5  </a:t>
            </a:r>
            <a:r>
              <a:rPr lang="es-ES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</a:t>
            </a:r>
            <a:r>
              <a:rPr lang="es-E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(3 </a:t>
            </a:r>
            <a:r>
              <a:rPr lang="es-ES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  <a:r>
              <a:rPr lang="es-E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c/u). Total 15 </a:t>
            </a:r>
            <a:r>
              <a:rPr lang="es-ES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  <a:r>
              <a:rPr lang="es-E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Actividades prácticas: 5 laboratorios (3 </a:t>
            </a:r>
            <a:r>
              <a:rPr lang="es-ES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  <a:r>
              <a:rPr lang="es-E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c/u). Total 15 </a:t>
            </a:r>
            <a:r>
              <a:rPr lang="es-ES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  <a:r>
              <a:rPr lang="es-E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Seminario de integración: 3 de 4 </a:t>
            </a:r>
            <a:r>
              <a:rPr lang="es-ES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  <a:r>
              <a:rPr lang="es-E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Total 12 </a:t>
            </a:r>
            <a:r>
              <a:rPr lang="es-ES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  <a:r>
              <a:rPr lang="es-E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Examen parcial: 3 </a:t>
            </a:r>
            <a:r>
              <a:rPr lang="es-ES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  <a:endParaRPr lang="es-ES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La "Regularidad" en la Asignatura será obtenida con: Asistencia al 80 % de las actividades obligatorias,  Aprobación del 80% de los trabajos prácticos realizados,  70% Aprobación de la evaluación </a:t>
            </a:r>
            <a:r>
              <a:rPr lang="es-ES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módulo temático.</a:t>
            </a:r>
            <a:endParaRPr lang="es-ES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Evaluación se realizará de manera: Continua: se evalúan conocimientos, iniciativa y</a:t>
            </a:r>
          </a:p>
          <a:p>
            <a:r>
              <a:rPr lang="es-E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disposición al trabajo</a:t>
            </a:r>
            <a:r>
              <a:rPr lang="es-ES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La aprobación de la Asignatura, con fines de promoción, consiste en cumplimentar las</a:t>
            </a:r>
          </a:p>
          <a:p>
            <a:r>
              <a:rPr lang="es-E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instancias de evaluación. De no promover, se tomará un examen final escrito</a:t>
            </a:r>
            <a:r>
              <a:rPr lang="es-ES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ES" sz="11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1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Reunión </a:t>
            </a:r>
            <a:r>
              <a:rPr lang="es-ES" sz="11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presencial informativa y de coordinación en el Área QAC martes 7/3 a las </a:t>
            </a:r>
            <a:r>
              <a:rPr lang="es-ES" sz="11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14hs</a:t>
            </a:r>
            <a:endParaRPr lang="es-ES" sz="11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90827" y="3945900"/>
            <a:ext cx="198085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400" dirty="0">
                <a:latin typeface="Aller" panose="02000503030000020004"/>
                <a:cs typeface="Arial" panose="020B0604020202020204" pitchFamily="34" charset="0"/>
              </a:rPr>
              <a:t>1er cuatrimestre , </a:t>
            </a:r>
            <a:endParaRPr lang="es-ES" sz="1400" dirty="0" smtClean="0">
              <a:latin typeface="Aller" panose="02000503030000020004"/>
              <a:cs typeface="Arial" panose="020B0604020202020204" pitchFamily="34" charset="0"/>
            </a:endParaRPr>
          </a:p>
          <a:p>
            <a:r>
              <a:rPr lang="es-ES" sz="1400" dirty="0" smtClean="0">
                <a:latin typeface="Aller" panose="02000503030000020004"/>
                <a:cs typeface="Arial" panose="020B0604020202020204" pitchFamily="34" charset="0"/>
              </a:rPr>
              <a:t>Horario </a:t>
            </a:r>
            <a:r>
              <a:rPr lang="es-ES" sz="1400" dirty="0">
                <a:latin typeface="Aller" panose="02000503030000020004"/>
                <a:cs typeface="Arial" panose="020B0604020202020204" pitchFamily="34" charset="0"/>
              </a:rPr>
              <a:t>a coordinar </a:t>
            </a:r>
            <a:endParaRPr lang="es-ES" sz="1400" dirty="0" smtClean="0">
              <a:latin typeface="Aller" panose="02000503030000020004"/>
              <a:cs typeface="Arial" panose="020B0604020202020204" pitchFamily="34" charset="0"/>
            </a:endParaRPr>
          </a:p>
          <a:p>
            <a:r>
              <a:rPr lang="es-ES" sz="1400" dirty="0" smtClean="0">
                <a:latin typeface="Aller" panose="02000503030000020004"/>
                <a:cs typeface="Arial" panose="020B0604020202020204" pitchFamily="34" charset="0"/>
              </a:rPr>
              <a:t>con </a:t>
            </a:r>
            <a:r>
              <a:rPr lang="es-ES" sz="1400" dirty="0">
                <a:latin typeface="Aller" panose="02000503030000020004"/>
                <a:cs typeface="Arial" panose="020B0604020202020204" pitchFamily="34" charset="0"/>
              </a:rPr>
              <a:t>los alumnos </a:t>
            </a:r>
          </a:p>
        </p:txBody>
      </p:sp>
    </p:spTree>
    <p:extLst>
      <p:ext uri="{BB962C8B-B14F-4D97-AF65-F5344CB8AC3E}">
        <p14:creationId xmlns:p14="http://schemas.microsoft.com/office/powerpoint/2010/main" val="2261846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314</TotalTime>
  <Words>196</Words>
  <Application>Microsoft Office PowerPoint</Application>
  <PresentationFormat>Presentación en pantalla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Aller</vt:lpstr>
      <vt:lpstr>Aller Display</vt:lpstr>
      <vt:lpstr>Arial</vt:lpstr>
      <vt:lpstr>Calibri</vt:lpstr>
      <vt:lpstr>Calibri Light</vt:lpstr>
      <vt:lpstr>Rubik</vt:lpstr>
      <vt:lpstr>Rubik Medium</vt:lpstr>
      <vt:lpstr>Tema de Office</vt:lpstr>
      <vt:lpstr>INFORMACIÓN CLAVE DE LA ASIGNATURA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Adriano Alvaro Abbondanzieri</dc:creator>
  <cp:lastModifiedBy>QACLINICA</cp:lastModifiedBy>
  <cp:revision>23</cp:revision>
  <dcterms:created xsi:type="dcterms:W3CDTF">2019-07-16T13:19:42Z</dcterms:created>
  <dcterms:modified xsi:type="dcterms:W3CDTF">2023-03-02T17:26:34Z</dcterms:modified>
</cp:coreProperties>
</file>