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6" r:id="rId3"/>
    <p:sldId id="257" r:id="rId4"/>
    <p:sldId id="262" r:id="rId5"/>
    <p:sldId id="271" r:id="rId6"/>
    <p:sldId id="258" r:id="rId7"/>
    <p:sldId id="267" r:id="rId8"/>
    <p:sldId id="263" r:id="rId9"/>
    <p:sldId id="259" r:id="rId10"/>
    <p:sldId id="268" r:id="rId11"/>
    <p:sldId id="265" r:id="rId12"/>
    <p:sldId id="260" r:id="rId13"/>
    <p:sldId id="264" r:id="rId14"/>
    <p:sldId id="261" r:id="rId15"/>
    <p:sldId id="270" r:id="rId16"/>
    <p:sldId id="269" r:id="rId1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DDA1F175-C603-4D90-A966-E6B12962477F}" type="datetimeFigureOut">
              <a:rPr lang="es-AR" smtClean="0"/>
              <a:pPr/>
              <a:t>12/11/2020</a:t>
            </a:fld>
            <a:endParaRPr lang="es-A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A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FE33CFE4-17D0-42E5-BB30-BAB9DD2E1DBD}"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DA1F175-C603-4D90-A966-E6B12962477F}" type="datetimeFigureOut">
              <a:rPr lang="es-AR" smtClean="0"/>
              <a:pPr/>
              <a:t>12/11/2020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E33CFE4-17D0-42E5-BB30-BAB9DD2E1DBD}"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DDA1F175-C603-4D90-A966-E6B12962477F}" type="datetimeFigureOut">
              <a:rPr lang="es-AR" smtClean="0"/>
              <a:pPr/>
              <a:t>12/11/2020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FE33CFE4-17D0-42E5-BB30-BAB9DD2E1DBD}"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DDA1F175-C603-4D90-A966-E6B12962477F}" type="datetimeFigureOut">
              <a:rPr lang="es-AR" smtClean="0"/>
              <a:pPr/>
              <a:t>12/11/2020</a:t>
            </a:fld>
            <a:endParaRPr lang="es-AR"/>
          </a:p>
        </p:txBody>
      </p:sp>
      <p:sp>
        <p:nvSpPr>
          <p:cNvPr id="9" name="8 Marcador de número de diapositiva"/>
          <p:cNvSpPr>
            <a:spLocks noGrp="1"/>
          </p:cNvSpPr>
          <p:nvPr>
            <p:ph type="sldNum" sz="quarter" idx="15"/>
          </p:nvPr>
        </p:nvSpPr>
        <p:spPr/>
        <p:txBody>
          <a:bodyPr rtlCol="0"/>
          <a:lstStyle/>
          <a:p>
            <a:fld id="{FE33CFE4-17D0-42E5-BB30-BAB9DD2E1DBD}" type="slidenum">
              <a:rPr lang="es-AR" smtClean="0"/>
              <a:pPr/>
              <a:t>‹Nº›</a:t>
            </a:fld>
            <a:endParaRPr lang="es-AR"/>
          </a:p>
        </p:txBody>
      </p:sp>
      <p:sp>
        <p:nvSpPr>
          <p:cNvPr id="10" name="9 Marcador de pie de página"/>
          <p:cNvSpPr>
            <a:spLocks noGrp="1"/>
          </p:cNvSpPr>
          <p:nvPr>
            <p:ph type="ftr" sz="quarter" idx="16"/>
          </p:nvPr>
        </p:nvSpPr>
        <p:spPr/>
        <p:txBody>
          <a:bodyPr rtlCol="0"/>
          <a:lstStyle/>
          <a:p>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DDA1F175-C603-4D90-A966-E6B12962477F}" type="datetimeFigureOut">
              <a:rPr lang="es-AR" smtClean="0"/>
              <a:pPr/>
              <a:t>12/11/2020</a:t>
            </a:fld>
            <a:endParaRPr lang="es-A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A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FE33CFE4-17D0-42E5-BB30-BAB9DD2E1DBD}"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DA1F175-C603-4D90-A966-E6B12962477F}" type="datetimeFigureOut">
              <a:rPr lang="es-AR" smtClean="0"/>
              <a:pPr/>
              <a:t>12/11/2020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FE33CFE4-17D0-42E5-BB30-BAB9DD2E1DBD}" type="slidenum">
              <a:rPr lang="es-AR" smtClean="0"/>
              <a:pPr/>
              <a:t>‹Nº›</a:t>
            </a:fld>
            <a:endParaRPr lang="es-AR"/>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DA1F175-C603-4D90-A966-E6B12962477F}" type="datetimeFigureOut">
              <a:rPr lang="es-AR" smtClean="0"/>
              <a:pPr/>
              <a:t>12/11/2020</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FE33CFE4-17D0-42E5-BB30-BAB9DD2E1DBD}" type="slidenum">
              <a:rPr lang="es-AR" smtClean="0"/>
              <a:pPr/>
              <a:t>‹Nº›</a:t>
            </a:fld>
            <a:endParaRPr lang="es-AR"/>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DDA1F175-C603-4D90-A966-E6B12962477F}" type="datetimeFigureOut">
              <a:rPr lang="es-AR" smtClean="0"/>
              <a:pPr/>
              <a:t>12/11/2020</a:t>
            </a:fld>
            <a:endParaRPr lang="es-AR"/>
          </a:p>
        </p:txBody>
      </p:sp>
      <p:sp>
        <p:nvSpPr>
          <p:cNvPr id="7" name="6 Marcador de número de diapositiva"/>
          <p:cNvSpPr>
            <a:spLocks noGrp="1"/>
          </p:cNvSpPr>
          <p:nvPr>
            <p:ph type="sldNum" sz="quarter" idx="11"/>
          </p:nvPr>
        </p:nvSpPr>
        <p:spPr/>
        <p:txBody>
          <a:bodyPr rtlCol="0"/>
          <a:lstStyle/>
          <a:p>
            <a:fld id="{FE33CFE4-17D0-42E5-BB30-BAB9DD2E1DBD}" type="slidenum">
              <a:rPr lang="es-AR" smtClean="0"/>
              <a:pPr/>
              <a:t>‹Nº›</a:t>
            </a:fld>
            <a:endParaRPr lang="es-AR"/>
          </a:p>
        </p:txBody>
      </p:sp>
      <p:sp>
        <p:nvSpPr>
          <p:cNvPr id="8" name="7 Marcador de pie de página"/>
          <p:cNvSpPr>
            <a:spLocks noGrp="1"/>
          </p:cNvSpPr>
          <p:nvPr>
            <p:ph type="ftr" sz="quarter" idx="12"/>
          </p:nvPr>
        </p:nvSpPr>
        <p:spPr/>
        <p:txBody>
          <a:bodyPr rtlCol="0"/>
          <a:lstStyle/>
          <a:p>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A1F175-C603-4D90-A966-E6B12962477F}" type="datetimeFigureOut">
              <a:rPr lang="es-AR" smtClean="0"/>
              <a:pPr/>
              <a:t>12/11/2020</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FE33CFE4-17D0-42E5-BB30-BAB9DD2E1DBD}"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DDA1F175-C603-4D90-A966-E6B12962477F}" type="datetimeFigureOut">
              <a:rPr lang="es-AR" smtClean="0"/>
              <a:pPr/>
              <a:t>12/11/2020</a:t>
            </a:fld>
            <a:endParaRPr lang="es-AR"/>
          </a:p>
        </p:txBody>
      </p:sp>
      <p:sp>
        <p:nvSpPr>
          <p:cNvPr id="22" name="21 Marcador de número de diapositiva"/>
          <p:cNvSpPr>
            <a:spLocks noGrp="1"/>
          </p:cNvSpPr>
          <p:nvPr>
            <p:ph type="sldNum" sz="quarter" idx="15"/>
          </p:nvPr>
        </p:nvSpPr>
        <p:spPr/>
        <p:txBody>
          <a:bodyPr rtlCol="0"/>
          <a:lstStyle/>
          <a:p>
            <a:fld id="{FE33CFE4-17D0-42E5-BB30-BAB9DD2E1DBD}" type="slidenum">
              <a:rPr lang="es-AR" smtClean="0"/>
              <a:pPr/>
              <a:t>‹Nº›</a:t>
            </a:fld>
            <a:endParaRPr lang="es-AR"/>
          </a:p>
        </p:txBody>
      </p:sp>
      <p:sp>
        <p:nvSpPr>
          <p:cNvPr id="23" name="22 Marcador de pie de página"/>
          <p:cNvSpPr>
            <a:spLocks noGrp="1"/>
          </p:cNvSpPr>
          <p:nvPr>
            <p:ph type="ftr" sz="quarter" idx="16"/>
          </p:nvPr>
        </p:nvSpPr>
        <p:spPr/>
        <p:txBody>
          <a:bodyPr rtlCol="0"/>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DDA1F175-C603-4D90-A966-E6B12962477F}" type="datetimeFigureOut">
              <a:rPr lang="es-AR" smtClean="0"/>
              <a:pPr/>
              <a:t>12/11/2020</a:t>
            </a:fld>
            <a:endParaRPr lang="es-AR"/>
          </a:p>
        </p:txBody>
      </p:sp>
      <p:sp>
        <p:nvSpPr>
          <p:cNvPr id="18" name="17 Marcador de número de diapositiva"/>
          <p:cNvSpPr>
            <a:spLocks noGrp="1"/>
          </p:cNvSpPr>
          <p:nvPr>
            <p:ph type="sldNum" sz="quarter" idx="11"/>
          </p:nvPr>
        </p:nvSpPr>
        <p:spPr/>
        <p:txBody>
          <a:bodyPr rtlCol="0"/>
          <a:lstStyle/>
          <a:p>
            <a:fld id="{FE33CFE4-17D0-42E5-BB30-BAB9DD2E1DBD}" type="slidenum">
              <a:rPr lang="es-AR" smtClean="0"/>
              <a:pPr/>
              <a:t>‹Nº›</a:t>
            </a:fld>
            <a:endParaRPr lang="es-AR"/>
          </a:p>
        </p:txBody>
      </p:sp>
      <p:sp>
        <p:nvSpPr>
          <p:cNvPr id="21" name="20 Marcador de pie de página"/>
          <p:cNvSpPr>
            <a:spLocks noGrp="1"/>
          </p:cNvSpPr>
          <p:nvPr>
            <p:ph type="ftr" sz="quarter" idx="12"/>
          </p:nvPr>
        </p:nvSpPr>
        <p:spPr/>
        <p:txBody>
          <a:bodyPr rtlCol="0"/>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DA1F175-C603-4D90-A966-E6B12962477F}" type="datetimeFigureOut">
              <a:rPr lang="es-AR" smtClean="0"/>
              <a:pPr/>
              <a:t>12/11/2020</a:t>
            </a:fld>
            <a:endParaRPr lang="es-A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A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E33CFE4-17D0-42E5-BB30-BAB9DD2E1DBD}"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lo.edu.uy/scielo.php?script=sci_arttext&amp;pid=S2393-67972017000200010&amp;lng=es&amp;nrm=iso" TargetMode="External"/><Relationship Id="rId2" Type="http://schemas.openxmlformats.org/officeDocument/2006/relationships/hyperlink" Target="https://doi.org/10.1186/s12958-018-0431-1" TargetMode="External"/><Relationship Id="rId1" Type="http://schemas.openxmlformats.org/officeDocument/2006/relationships/slideLayout" Target="../slideLayouts/slideLayout2.xml"/><Relationship Id="rId6" Type="http://schemas.openxmlformats.org/officeDocument/2006/relationships/hyperlink" Target="https://www.ginefiv.com/blog/la-obesidad-como-afecta-a-la-fertilidad/" TargetMode="External"/><Relationship Id="rId5" Type="http://schemas.openxmlformats.org/officeDocument/2006/relationships/hyperlink" Target="http://scielo.isciii.es/scielo.php?pid=S0212-16112018001200003&amp;script=sci_arttext&amp;tlng=en" TargetMode="External"/><Relationship Id="rId4" Type="http://schemas.openxmlformats.org/officeDocument/2006/relationships/hyperlink" Target="http://www.saegre.org.ar/revista/numeros/2016/n2/6-actualizacion.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1556792"/>
            <a:ext cx="6172200" cy="1894362"/>
          </a:xfrm>
        </p:spPr>
        <p:txBody>
          <a:bodyPr/>
          <a:lstStyle/>
          <a:p>
            <a:r>
              <a:rPr lang="es-MX" dirty="0"/>
              <a:t>INFERTILIDAD POR FACTORES EXTERNOS</a:t>
            </a:r>
            <a:endParaRPr lang="es-AR" dirty="0"/>
          </a:p>
        </p:txBody>
      </p:sp>
      <p:sp>
        <p:nvSpPr>
          <p:cNvPr id="3" name="2 Subtítulo"/>
          <p:cNvSpPr>
            <a:spLocks noGrp="1"/>
          </p:cNvSpPr>
          <p:nvPr>
            <p:ph type="subTitle" idx="1"/>
          </p:nvPr>
        </p:nvSpPr>
        <p:spPr>
          <a:xfrm>
            <a:off x="2267744" y="3717032"/>
            <a:ext cx="6678488" cy="2736304"/>
          </a:xfrm>
        </p:spPr>
        <p:txBody>
          <a:bodyPr>
            <a:normAutofit fontScale="85000" lnSpcReduction="20000"/>
          </a:bodyPr>
          <a:lstStyle/>
          <a:p>
            <a:r>
              <a:rPr lang="es-MX" dirty="0"/>
              <a:t>AGROTÓXICOS, RADIACIONES,  CALOR, ALTO Y BAJO IMC, DEFICIENCIA DE VIT D.</a:t>
            </a:r>
          </a:p>
          <a:p>
            <a:endParaRPr lang="es-MX" dirty="0"/>
          </a:p>
          <a:p>
            <a:endParaRPr lang="es-MX" dirty="0"/>
          </a:p>
          <a:p>
            <a:r>
              <a:rPr lang="es-MX" dirty="0" err="1"/>
              <a:t>Canale</a:t>
            </a:r>
            <a:r>
              <a:rPr lang="es-MX" dirty="0"/>
              <a:t>, Camila</a:t>
            </a:r>
          </a:p>
          <a:p>
            <a:r>
              <a:rPr lang="es-MX" dirty="0" err="1"/>
              <a:t>Casesi</a:t>
            </a:r>
            <a:r>
              <a:rPr lang="es-MX" dirty="0"/>
              <a:t>, Paulina</a:t>
            </a:r>
          </a:p>
          <a:p>
            <a:r>
              <a:rPr lang="es-MX" dirty="0" err="1"/>
              <a:t>Fernandez</a:t>
            </a:r>
            <a:r>
              <a:rPr lang="es-MX" dirty="0"/>
              <a:t>, M. Agustina</a:t>
            </a:r>
          </a:p>
          <a:p>
            <a:r>
              <a:rPr lang="es-MX" dirty="0"/>
              <a:t>Martin, </a:t>
            </a:r>
            <a:r>
              <a:rPr lang="es-MX" dirty="0" err="1"/>
              <a:t>Sofia</a:t>
            </a:r>
            <a:endParaRPr lang="es-MX" dirty="0"/>
          </a:p>
          <a:p>
            <a:r>
              <a:rPr lang="es-MX" dirty="0" err="1"/>
              <a:t>Pigozzi</a:t>
            </a:r>
            <a:r>
              <a:rPr lang="es-MX" dirty="0"/>
              <a:t> </a:t>
            </a:r>
            <a:r>
              <a:rPr lang="es-MX" dirty="0" err="1"/>
              <a:t>Bonfigli</a:t>
            </a:r>
            <a:r>
              <a:rPr lang="es-MX" dirty="0"/>
              <a:t>, María José</a:t>
            </a:r>
          </a:p>
          <a:p>
            <a:r>
              <a:rPr lang="es-MX" dirty="0"/>
              <a:t>Werner, Jesica</a:t>
            </a:r>
          </a:p>
          <a:p>
            <a:endParaRPr lang="es-MX" dirty="0"/>
          </a:p>
          <a:p>
            <a:endParaRPr lang="es-AR" dirty="0"/>
          </a:p>
        </p:txBody>
      </p:sp>
    </p:spTree>
    <p:extLst>
      <p:ext uri="{BB962C8B-B14F-4D97-AF65-F5344CB8AC3E}">
        <p14:creationId xmlns:p14="http://schemas.microsoft.com/office/powerpoint/2010/main" val="4452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AGROTÓXICOS</a:t>
            </a:r>
            <a:endParaRPr lang="es-AR" dirty="0"/>
          </a:p>
        </p:txBody>
      </p:sp>
      <p:pic>
        <p:nvPicPr>
          <p:cNvPr id="4100" name="Picture 4" descr="https://lh5.googleusercontent.com/SCg5hPo-Z7Q2OpEi4NurpZ8L24kEEFoTtn80-eHWIlNO8FzKDTUVDSX-zZwQbv4lbZ374yzFqNh26AZSBauVZcAO4_iUnksxExRzyHGrhIuLtGLeL2tBERPW5ZA5LP3VM2-I4cd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16632"/>
            <a:ext cx="3686175" cy="225742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sz="quarter" idx="1"/>
          </p:nvPr>
        </p:nvSpPr>
        <p:spPr>
          <a:xfrm>
            <a:off x="457199" y="1600200"/>
            <a:ext cx="8233023" cy="4873752"/>
          </a:xfrm>
        </p:spPr>
        <p:txBody>
          <a:bodyPr>
            <a:normAutofit/>
          </a:bodyPr>
          <a:lstStyle/>
          <a:p>
            <a:pPr marL="0" indent="0">
              <a:buNone/>
            </a:pPr>
            <a:r>
              <a:rPr lang="es-MX" dirty="0"/>
              <a:t>DISRUPTORES ENDÓCRINOS</a:t>
            </a:r>
            <a:endParaRPr lang="es-AR" dirty="0"/>
          </a:p>
          <a:p>
            <a:pPr>
              <a:buFont typeface="Wingdings" pitchFamily="2" charset="2"/>
              <a:buChar char="Ø"/>
            </a:pPr>
            <a:r>
              <a:rPr lang="es-AR" dirty="0"/>
              <a:t>Los DE pueden actuar como agonistas-antagonistas androgénicos o estrogénicos alterando el equilibrio fisiológico hormonal en ambos sexos e induciendo fenómenos patológicos en los respectivos ejes reproductivos.</a:t>
            </a:r>
          </a:p>
          <a:p>
            <a:pPr>
              <a:buFont typeface="Wingdings" pitchFamily="2" charset="2"/>
              <a:buChar char="Ø"/>
            </a:pPr>
            <a:r>
              <a:rPr lang="es-MX" dirty="0"/>
              <a:t>En etapas críticas del desarrollo, en la vida intrauterina, neonatal temprana y en la pubertad, donde los mecanismos neuroendocrinos son muy sensibles a cambios </a:t>
            </a:r>
            <a:r>
              <a:rPr lang="es-MX" dirty="0" err="1"/>
              <a:t>estrogénicos</a:t>
            </a:r>
            <a:r>
              <a:rPr lang="es-MX" dirty="0"/>
              <a:t> y androgénicos, la exposición a DE produce un impacto que puede afectar a la descendencia. </a:t>
            </a:r>
            <a:endParaRPr lang="es-AR" dirty="0"/>
          </a:p>
        </p:txBody>
      </p:sp>
    </p:spTree>
    <p:extLst>
      <p:ext uri="{BB962C8B-B14F-4D97-AF65-F5344CB8AC3E}">
        <p14:creationId xmlns:p14="http://schemas.microsoft.com/office/powerpoint/2010/main" val="23634155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7467600" cy="1143000"/>
          </a:xfrm>
        </p:spPr>
        <p:txBody>
          <a:bodyPr/>
          <a:lstStyle/>
          <a:p>
            <a:r>
              <a:rPr lang="es-MX" dirty="0"/>
              <a:t>AGROTÓXICOS</a:t>
            </a:r>
            <a:endParaRPr lang="es-AR" dirty="0"/>
          </a:p>
        </p:txBody>
      </p:sp>
      <p:sp>
        <p:nvSpPr>
          <p:cNvPr id="3" name="2 Marcador de contenido"/>
          <p:cNvSpPr>
            <a:spLocks noGrp="1"/>
          </p:cNvSpPr>
          <p:nvPr>
            <p:ph sz="quarter" idx="1"/>
          </p:nvPr>
        </p:nvSpPr>
        <p:spPr>
          <a:xfrm>
            <a:off x="323528" y="1600200"/>
            <a:ext cx="8034686" cy="2328866"/>
          </a:xfrm>
        </p:spPr>
        <p:txBody>
          <a:bodyPr>
            <a:normAutofit fontScale="92500" lnSpcReduction="10000"/>
          </a:bodyPr>
          <a:lstStyle/>
          <a:p>
            <a:pPr marL="0" indent="0">
              <a:buNone/>
            </a:pPr>
            <a:r>
              <a:rPr lang="es-MX" dirty="0"/>
              <a:t>PESTICIDAS</a:t>
            </a:r>
          </a:p>
          <a:p>
            <a:pPr>
              <a:buFont typeface="Wingdings" pitchFamily="2" charset="2"/>
              <a:buChar char="Ø"/>
            </a:pPr>
            <a:r>
              <a:rPr lang="es-MX" dirty="0"/>
              <a:t>Los agroquímicos interfieren en el funcionamiento de los testículos alterando el proceso de síntesis y maduración de los espermatozoides y se manifiesta en el semen con una concentración espermática disminuida, aumento en el porcentaje de espermatozoides con morfologías anómalas y elevada concentración de células germinales.</a:t>
            </a:r>
          </a:p>
        </p:txBody>
      </p:sp>
      <p:sp>
        <p:nvSpPr>
          <p:cNvPr id="4" name="3 CuadroTexto"/>
          <p:cNvSpPr txBox="1"/>
          <p:nvPr/>
        </p:nvSpPr>
        <p:spPr>
          <a:xfrm>
            <a:off x="714348" y="4214818"/>
            <a:ext cx="1928826" cy="1815882"/>
          </a:xfrm>
          <a:prstGeom prst="rect">
            <a:avLst/>
          </a:prstGeom>
          <a:noFill/>
          <a:ln w="28575">
            <a:solidFill>
              <a:schemeClr val="accent1">
                <a:lumMod val="75000"/>
              </a:schemeClr>
            </a:solidFill>
          </a:ln>
        </p:spPr>
        <p:txBody>
          <a:bodyPr wrap="square" rtlCol="0">
            <a:spAutoFit/>
          </a:bodyPr>
          <a:lstStyle/>
          <a:p>
            <a:pPr algn="ctr"/>
            <a:r>
              <a:rPr lang="es-AR" sz="2800" dirty="0"/>
              <a:t>DTT</a:t>
            </a:r>
          </a:p>
          <a:p>
            <a:pPr algn="ctr"/>
            <a:r>
              <a:rPr lang="es-AR" sz="2800" dirty="0"/>
              <a:t>Glifosato</a:t>
            </a:r>
          </a:p>
          <a:p>
            <a:pPr algn="ctr"/>
            <a:r>
              <a:rPr lang="es-AR" sz="2800" dirty="0"/>
              <a:t>Malation </a:t>
            </a:r>
          </a:p>
          <a:p>
            <a:pPr algn="ctr"/>
            <a:r>
              <a:rPr lang="es-AR" sz="2800" dirty="0"/>
              <a:t>Paraquat</a:t>
            </a:r>
            <a:endParaRPr lang="es-ES" sz="2800" dirty="0"/>
          </a:p>
        </p:txBody>
      </p:sp>
      <p:sp>
        <p:nvSpPr>
          <p:cNvPr id="5" name="4 CuadroTexto"/>
          <p:cNvSpPr txBox="1"/>
          <p:nvPr/>
        </p:nvSpPr>
        <p:spPr>
          <a:xfrm>
            <a:off x="3714744" y="4357694"/>
            <a:ext cx="5072098" cy="1077218"/>
          </a:xfrm>
          <a:prstGeom prst="rect">
            <a:avLst/>
          </a:prstGeom>
          <a:noFill/>
          <a:ln w="28575">
            <a:solidFill>
              <a:schemeClr val="tx1"/>
            </a:solidFill>
          </a:ln>
        </p:spPr>
        <p:txBody>
          <a:bodyPr wrap="square" rtlCol="0">
            <a:spAutoFit/>
          </a:bodyPr>
          <a:lstStyle/>
          <a:p>
            <a:r>
              <a:rPr lang="es-AR" sz="1600" dirty="0"/>
              <a:t>Disminución del volumen de eyaculado</a:t>
            </a:r>
          </a:p>
          <a:p>
            <a:r>
              <a:rPr lang="es-AR" sz="1600" dirty="0"/>
              <a:t>Anomalías morfológicas </a:t>
            </a:r>
            <a:r>
              <a:rPr lang="es-AR" sz="1600" dirty="0" err="1"/>
              <a:t>espermaticas</a:t>
            </a:r>
            <a:endParaRPr lang="es-AR" sz="1600" dirty="0"/>
          </a:p>
          <a:p>
            <a:r>
              <a:rPr lang="es-AR" sz="1600" dirty="0"/>
              <a:t>Disminución de la movilidad y cc espermática</a:t>
            </a:r>
          </a:p>
          <a:p>
            <a:r>
              <a:rPr lang="es-AR" sz="1600" dirty="0"/>
              <a:t>Alteración del eje hipotálamo-</a:t>
            </a:r>
            <a:r>
              <a:rPr lang="es-AR" sz="1600" dirty="0" err="1"/>
              <a:t>hipofisiario</a:t>
            </a:r>
            <a:r>
              <a:rPr lang="es-AR" sz="1600" dirty="0"/>
              <a:t>-testicular</a:t>
            </a:r>
            <a:endParaRPr lang="es-ES" sz="1600" dirty="0"/>
          </a:p>
        </p:txBody>
      </p:sp>
      <p:sp>
        <p:nvSpPr>
          <p:cNvPr id="6" name="5 Flecha a la derecha con muesca"/>
          <p:cNvSpPr/>
          <p:nvPr/>
        </p:nvSpPr>
        <p:spPr>
          <a:xfrm>
            <a:off x="2786050" y="4714884"/>
            <a:ext cx="857256" cy="42862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9210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7467600" cy="928710"/>
          </a:xfrm>
        </p:spPr>
        <p:txBody>
          <a:bodyPr/>
          <a:lstStyle/>
          <a:p>
            <a:r>
              <a:rPr lang="es-MX" dirty="0"/>
              <a:t>RADIACIONES IONIZANTES</a:t>
            </a:r>
            <a:endParaRPr lang="es-AR" dirty="0"/>
          </a:p>
        </p:txBody>
      </p:sp>
      <p:sp>
        <p:nvSpPr>
          <p:cNvPr id="3" name="2 Marcador de contenido"/>
          <p:cNvSpPr>
            <a:spLocks noGrp="1"/>
          </p:cNvSpPr>
          <p:nvPr>
            <p:ph sz="quarter" idx="1"/>
          </p:nvPr>
        </p:nvSpPr>
        <p:spPr>
          <a:xfrm>
            <a:off x="285720" y="1214422"/>
            <a:ext cx="4790128" cy="5141168"/>
          </a:xfrm>
        </p:spPr>
        <p:txBody>
          <a:bodyPr>
            <a:normAutofit/>
          </a:bodyPr>
          <a:lstStyle/>
          <a:p>
            <a:pPr>
              <a:buFont typeface="Wingdings" pitchFamily="2" charset="2"/>
              <a:buChar char="Ø"/>
            </a:pPr>
            <a:r>
              <a:rPr lang="es-MX" sz="2000" dirty="0"/>
              <a:t>La exposición al microondas altera los túbulos seminíferos y reduce la población de células de Leydig y, por lo tanto, la concentración de testosterona sérica.</a:t>
            </a:r>
          </a:p>
          <a:p>
            <a:pPr>
              <a:buFont typeface="Wingdings" pitchFamily="2" charset="2"/>
              <a:buChar char="Ø"/>
            </a:pPr>
            <a:r>
              <a:rPr lang="es-MX" sz="2000" dirty="0"/>
              <a:t>Dado que los cambios en los niveles séricos de testosterona pueden estar asociados con un posible efecto sobre la secreción de melatonina pineal, los teléfonos móviles pueden causar una producción reducida de melatonina, la cual es un factor importante en la secreción de testosterona porque ejerce un efecto antigonadotrófico.</a:t>
            </a:r>
          </a:p>
        </p:txBody>
      </p:sp>
      <p:sp>
        <p:nvSpPr>
          <p:cNvPr id="4" name="AutoShape 2" descr="3 formas de saber si un microondas tiene fugas de radiaci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3 formas de saber si un microondas tiene fugas de radiació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6" descr="3 formas de saber si un microondas tiene fugas de radiació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2056" name="Picture 8" descr="3 formas de saber si un microondas tiene fugas de radiació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609" y="3789040"/>
            <a:ext cx="3035829" cy="22768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olor de cabeza por radiación del celular - Bioenergetica y Radiestes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7328" y="908720"/>
            <a:ext cx="3522390" cy="25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764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508104" y="260647"/>
            <a:ext cx="3240360" cy="6480721"/>
          </a:xfrm>
        </p:spPr>
        <p:txBody>
          <a:bodyPr>
            <a:normAutofit fontScale="92500" lnSpcReduction="10000"/>
          </a:bodyPr>
          <a:lstStyle/>
          <a:p>
            <a:pPr>
              <a:buFont typeface="Wingdings" pitchFamily="2" charset="2"/>
              <a:buChar char="Ø"/>
            </a:pPr>
            <a:r>
              <a:rPr lang="es-MX" sz="2000" dirty="0"/>
              <a:t>Los campos electromagnéticos inducen roturas </a:t>
            </a:r>
            <a:r>
              <a:rPr lang="es-MX" sz="2000" dirty="0" err="1"/>
              <a:t>genotóxicas</a:t>
            </a:r>
            <a:r>
              <a:rPr lang="es-MX" sz="2000" dirty="0"/>
              <a:t> del ADN de hebra simple y doble, formación de </a:t>
            </a:r>
            <a:r>
              <a:rPr lang="es-MX" sz="2000" dirty="0" err="1"/>
              <a:t>micronúcleos</a:t>
            </a:r>
            <a:r>
              <a:rPr lang="es-MX" sz="2000" dirty="0"/>
              <a:t>, cambios en la expresión génica, proliferación celular y apoptosis.</a:t>
            </a:r>
          </a:p>
          <a:p>
            <a:pPr>
              <a:buFont typeface="Wingdings" pitchFamily="2" charset="2"/>
              <a:buChar char="Ø"/>
            </a:pPr>
            <a:r>
              <a:rPr lang="es-MX" sz="2000" dirty="0"/>
              <a:t>La exposición a RF-EMF puede afectar la liberación de hormona </a:t>
            </a:r>
            <a:r>
              <a:rPr lang="es-MX" sz="2000" dirty="0" err="1"/>
              <a:t>adrenocorticotrópica</a:t>
            </a:r>
            <a:r>
              <a:rPr lang="es-MX" sz="2000" dirty="0"/>
              <a:t>, hormona del crecimiento, hormona estimulante de la tiroides, FSH y LH en la pituitaria, afectando negativamente a la espermatogénesis y la diferenciación sexual en el feto.</a:t>
            </a:r>
          </a:p>
          <a:p>
            <a:pPr>
              <a:buFont typeface="Wingdings" pitchFamily="2" charset="2"/>
              <a:buChar char="Ø"/>
            </a:pPr>
            <a:endParaRPr lang="es-AR" sz="2000" dirty="0"/>
          </a:p>
          <a:p>
            <a:pPr>
              <a:buFont typeface="Wingdings" pitchFamily="2" charset="2"/>
              <a:buChar char="Ø"/>
            </a:pPr>
            <a:endParaRPr lang="es-AR" sz="2000" dirty="0"/>
          </a:p>
        </p:txBody>
      </p:sp>
      <p:pic>
        <p:nvPicPr>
          <p:cNvPr id="1026" name="Picture 2" descr="https://lh5.googleusercontent.com/S7g0dOv2I0f17iYnPyGK3pjp3MUXrbJd7k3iSTFb1TTVSfxlzIj43JrK733w4e9ki9JmZOsv5ndUFzK2VrON0a9YtlPNVqxIXM62XCbWVcgU0xZWCpaDwQAJEBvj2FyMfeH3rF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75" y="404664"/>
            <a:ext cx="5593953" cy="595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57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467600" cy="1143000"/>
          </a:xfrm>
        </p:spPr>
        <p:txBody>
          <a:bodyPr/>
          <a:lstStyle/>
          <a:p>
            <a:r>
              <a:rPr lang="es-MX" dirty="0"/>
              <a:t>CALOR</a:t>
            </a:r>
            <a:endParaRPr lang="es-AR" dirty="0"/>
          </a:p>
        </p:txBody>
      </p:sp>
      <p:pic>
        <p:nvPicPr>
          <p:cNvPr id="3076" name="Picture 4" descr="Fragmentación del ADN espermático y su implicación en la fertilida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99" t="14357" r="2466" b="11129"/>
          <a:stretch/>
        </p:blipFill>
        <p:spPr bwMode="auto">
          <a:xfrm>
            <a:off x="0" y="4429132"/>
            <a:ext cx="7136878" cy="242886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00034" y="1428736"/>
            <a:ext cx="2214578" cy="830997"/>
          </a:xfrm>
          <a:prstGeom prst="rect">
            <a:avLst/>
          </a:prstGeom>
          <a:noFill/>
          <a:ln w="28575">
            <a:solidFill>
              <a:schemeClr val="accent1"/>
            </a:solidFill>
          </a:ln>
        </p:spPr>
        <p:txBody>
          <a:bodyPr wrap="square" rtlCol="0">
            <a:spAutoFit/>
          </a:bodyPr>
          <a:lstStyle/>
          <a:p>
            <a:pPr algn="ctr"/>
            <a:r>
              <a:rPr lang="es-AR" sz="2400" b="1" dirty="0">
                <a:solidFill>
                  <a:schemeClr val="accent1">
                    <a:lumMod val="75000"/>
                  </a:schemeClr>
                </a:solidFill>
                <a:effectLst>
                  <a:outerShdw blurRad="38100" dist="38100" dir="2700000" algn="tl">
                    <a:srgbClr val="000000">
                      <a:alpha val="43137"/>
                    </a:srgbClr>
                  </a:outerShdw>
                </a:effectLst>
              </a:rPr>
              <a:t>FUNCIÓN </a:t>
            </a:r>
          </a:p>
          <a:p>
            <a:pPr algn="ctr"/>
            <a:r>
              <a:rPr lang="es-AR" sz="2400" b="1" dirty="0">
                <a:solidFill>
                  <a:schemeClr val="accent1">
                    <a:lumMod val="75000"/>
                  </a:schemeClr>
                </a:solidFill>
                <a:effectLst>
                  <a:outerShdw blurRad="38100" dist="38100" dir="2700000" algn="tl">
                    <a:srgbClr val="000000">
                      <a:alpha val="43137"/>
                    </a:srgbClr>
                  </a:outerShdw>
                </a:effectLst>
              </a:rPr>
              <a:t>TESTICULAR</a:t>
            </a:r>
            <a:endParaRPr lang="es-ES" sz="2400" b="1" dirty="0">
              <a:solidFill>
                <a:schemeClr val="accent1">
                  <a:lumMod val="75000"/>
                </a:schemeClr>
              </a:solidFill>
              <a:effectLst>
                <a:outerShdw blurRad="38100" dist="38100" dir="2700000" algn="tl">
                  <a:srgbClr val="000000">
                    <a:alpha val="43137"/>
                  </a:srgbClr>
                </a:outerShdw>
              </a:effectLst>
            </a:endParaRPr>
          </a:p>
        </p:txBody>
      </p:sp>
      <p:sp>
        <p:nvSpPr>
          <p:cNvPr id="6" name="5 CuadroTexto"/>
          <p:cNvSpPr txBox="1"/>
          <p:nvPr/>
        </p:nvSpPr>
        <p:spPr>
          <a:xfrm>
            <a:off x="3857620" y="1643050"/>
            <a:ext cx="857256" cy="369332"/>
          </a:xfrm>
          <a:prstGeom prst="rect">
            <a:avLst/>
          </a:prstGeom>
          <a:noFill/>
          <a:ln w="28575">
            <a:solidFill>
              <a:schemeClr val="accent1"/>
            </a:solidFill>
          </a:ln>
        </p:spPr>
        <p:txBody>
          <a:bodyPr wrap="square" rtlCol="0">
            <a:spAutoFit/>
          </a:bodyPr>
          <a:lstStyle/>
          <a:p>
            <a:pPr algn="ctr"/>
            <a:r>
              <a:rPr lang="es-AR" b="1" dirty="0">
                <a:solidFill>
                  <a:schemeClr val="accent1">
                    <a:lumMod val="75000"/>
                  </a:schemeClr>
                </a:solidFill>
                <a:effectLst>
                  <a:outerShdw blurRad="38100" dist="38100" dir="2700000" algn="tl">
                    <a:srgbClr val="000000">
                      <a:alpha val="43137"/>
                    </a:srgbClr>
                  </a:outerShdw>
                </a:effectLst>
              </a:rPr>
              <a:t>T° </a:t>
            </a:r>
            <a:endParaRPr lang="es-ES" b="1" dirty="0">
              <a:solidFill>
                <a:schemeClr val="accent1">
                  <a:lumMod val="75000"/>
                </a:schemeClr>
              </a:solidFill>
              <a:effectLst>
                <a:outerShdw blurRad="38100" dist="38100" dir="2700000" algn="tl">
                  <a:srgbClr val="000000">
                    <a:alpha val="43137"/>
                  </a:srgbClr>
                </a:outerShdw>
              </a:effectLst>
            </a:endParaRPr>
          </a:p>
        </p:txBody>
      </p:sp>
      <p:sp>
        <p:nvSpPr>
          <p:cNvPr id="7" name="6 CuadroTexto"/>
          <p:cNvSpPr txBox="1"/>
          <p:nvPr/>
        </p:nvSpPr>
        <p:spPr>
          <a:xfrm>
            <a:off x="5857884" y="1285860"/>
            <a:ext cx="2571768" cy="1200329"/>
          </a:xfrm>
          <a:prstGeom prst="rect">
            <a:avLst/>
          </a:prstGeom>
          <a:noFill/>
          <a:ln w="28575">
            <a:solidFill>
              <a:schemeClr val="accent1">
                <a:lumMod val="75000"/>
              </a:schemeClr>
            </a:solidFill>
          </a:ln>
        </p:spPr>
        <p:txBody>
          <a:bodyPr wrap="square" rtlCol="0">
            <a:spAutoFit/>
          </a:bodyPr>
          <a:lstStyle/>
          <a:p>
            <a:r>
              <a:rPr lang="es-AR" sz="2400" dirty="0"/>
              <a:t>ESCROTO</a:t>
            </a:r>
          </a:p>
          <a:p>
            <a:r>
              <a:rPr lang="es-AR" sz="2400" dirty="0"/>
              <a:t>CORDÓN ESPERMÁTICO</a:t>
            </a:r>
            <a:endParaRPr lang="es-ES" sz="2400" dirty="0"/>
          </a:p>
        </p:txBody>
      </p:sp>
      <p:sp>
        <p:nvSpPr>
          <p:cNvPr id="8" name="7 Flecha a la derecha con muesca"/>
          <p:cNvSpPr/>
          <p:nvPr/>
        </p:nvSpPr>
        <p:spPr>
          <a:xfrm>
            <a:off x="2857488" y="1785926"/>
            <a:ext cx="857256"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 la derecha con muesca"/>
          <p:cNvSpPr/>
          <p:nvPr/>
        </p:nvSpPr>
        <p:spPr>
          <a:xfrm>
            <a:off x="4857752" y="1785926"/>
            <a:ext cx="857256"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3714744" y="2071678"/>
            <a:ext cx="1785950" cy="553998"/>
          </a:xfrm>
          <a:prstGeom prst="rect">
            <a:avLst/>
          </a:prstGeom>
          <a:noFill/>
        </p:spPr>
        <p:txBody>
          <a:bodyPr wrap="square" rtlCol="0">
            <a:spAutoFit/>
          </a:bodyPr>
          <a:lstStyle/>
          <a:p>
            <a:r>
              <a:rPr lang="es-AR" sz="1600" dirty="0"/>
              <a:t>(2-4)°C</a:t>
            </a:r>
          </a:p>
          <a:p>
            <a:r>
              <a:rPr lang="es-AR" sz="1400" dirty="0"/>
              <a:t>Por debajo TC</a:t>
            </a:r>
            <a:endParaRPr lang="es-ES" sz="1400" dirty="0"/>
          </a:p>
        </p:txBody>
      </p:sp>
      <p:sp>
        <p:nvSpPr>
          <p:cNvPr id="12" name="11 CuadroTexto"/>
          <p:cNvSpPr txBox="1"/>
          <p:nvPr/>
        </p:nvSpPr>
        <p:spPr>
          <a:xfrm>
            <a:off x="3857620" y="3214686"/>
            <a:ext cx="857256" cy="369332"/>
          </a:xfrm>
          <a:prstGeom prst="rect">
            <a:avLst/>
          </a:prstGeom>
          <a:noFill/>
          <a:ln w="28575">
            <a:solidFill>
              <a:schemeClr val="accent1"/>
            </a:solidFill>
          </a:ln>
        </p:spPr>
        <p:txBody>
          <a:bodyPr wrap="square" rtlCol="0">
            <a:spAutoFit/>
          </a:bodyPr>
          <a:lstStyle/>
          <a:p>
            <a:pPr algn="ctr"/>
            <a:r>
              <a:rPr lang="es-AR" b="1" dirty="0">
                <a:solidFill>
                  <a:schemeClr val="accent1">
                    <a:lumMod val="75000"/>
                  </a:schemeClr>
                </a:solidFill>
                <a:effectLst>
                  <a:outerShdw blurRad="38100" dist="38100" dir="2700000" algn="tl">
                    <a:srgbClr val="000000">
                      <a:alpha val="43137"/>
                    </a:srgbClr>
                  </a:outerShdw>
                </a:effectLst>
              </a:rPr>
              <a:t> 35°C</a:t>
            </a:r>
            <a:endParaRPr lang="es-ES" b="1" dirty="0">
              <a:solidFill>
                <a:schemeClr val="accent1">
                  <a:lumMod val="75000"/>
                </a:schemeClr>
              </a:solidFill>
              <a:effectLst>
                <a:outerShdw blurRad="38100" dist="38100" dir="2700000" algn="tl">
                  <a:srgbClr val="000000">
                    <a:alpha val="43137"/>
                  </a:srgbClr>
                </a:outerShdw>
              </a:effectLst>
            </a:endParaRPr>
          </a:p>
        </p:txBody>
      </p:sp>
      <p:cxnSp>
        <p:nvCxnSpPr>
          <p:cNvPr id="14" name="13 Conector recto de flecha"/>
          <p:cNvCxnSpPr/>
          <p:nvPr/>
        </p:nvCxnSpPr>
        <p:spPr>
          <a:xfrm rot="5400000" flipH="1" flipV="1">
            <a:off x="3894133" y="3392487"/>
            <a:ext cx="21431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15 Flecha a la derecha con muesca"/>
          <p:cNvSpPr/>
          <p:nvPr/>
        </p:nvSpPr>
        <p:spPr>
          <a:xfrm rot="5400000">
            <a:off x="4024251" y="2762303"/>
            <a:ext cx="431616" cy="1933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5572132" y="3071810"/>
            <a:ext cx="3000396" cy="923330"/>
          </a:xfrm>
          <a:prstGeom prst="rect">
            <a:avLst/>
          </a:prstGeom>
          <a:noFill/>
          <a:ln w="28575">
            <a:solidFill>
              <a:schemeClr val="accent1">
                <a:lumMod val="75000"/>
              </a:schemeClr>
            </a:solidFill>
          </a:ln>
        </p:spPr>
        <p:txBody>
          <a:bodyPr wrap="square" rtlCol="0">
            <a:spAutoFit/>
          </a:bodyPr>
          <a:lstStyle/>
          <a:p>
            <a:r>
              <a:rPr lang="es-AR" b="1" dirty="0"/>
              <a:t>Disparador apoptótico</a:t>
            </a:r>
          </a:p>
          <a:p>
            <a:r>
              <a:rPr lang="es-AR" dirty="0"/>
              <a:t>Epitelio germinal </a:t>
            </a:r>
          </a:p>
          <a:p>
            <a:r>
              <a:rPr lang="es-AR" dirty="0"/>
              <a:t>Espermatozoides</a:t>
            </a:r>
            <a:endParaRPr lang="es-ES" dirty="0"/>
          </a:p>
        </p:txBody>
      </p:sp>
      <p:sp>
        <p:nvSpPr>
          <p:cNvPr id="19" name="18 Flecha a la derecha con muesca"/>
          <p:cNvSpPr/>
          <p:nvPr/>
        </p:nvSpPr>
        <p:spPr>
          <a:xfrm>
            <a:off x="4929190" y="3286124"/>
            <a:ext cx="500066" cy="142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curvada hacia la izquierda"/>
          <p:cNvSpPr/>
          <p:nvPr/>
        </p:nvSpPr>
        <p:spPr>
          <a:xfrm>
            <a:off x="7072330" y="4143380"/>
            <a:ext cx="928694" cy="25003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17 CuadroTexto"/>
          <p:cNvSpPr txBox="1"/>
          <p:nvPr/>
        </p:nvSpPr>
        <p:spPr>
          <a:xfrm>
            <a:off x="0" y="5934670"/>
            <a:ext cx="2143140" cy="923330"/>
          </a:xfrm>
          <a:prstGeom prst="rect">
            <a:avLst/>
          </a:prstGeom>
          <a:noFill/>
          <a:ln w="38100">
            <a:solidFill>
              <a:srgbClr val="FFC000"/>
            </a:solidFill>
          </a:ln>
        </p:spPr>
        <p:txBody>
          <a:bodyPr wrap="square" rtlCol="0">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b="1" dirty="0" smtClean="0"/>
              <a:t>Forma </a:t>
            </a:r>
          </a:p>
          <a:p>
            <a:r>
              <a:rPr lang="es-AR" b="1" dirty="0" smtClean="0"/>
              <a:t>Motilidad </a:t>
            </a:r>
          </a:p>
          <a:p>
            <a:r>
              <a:rPr lang="es-AR" b="1" dirty="0" smtClean="0"/>
              <a:t>CC espermática</a:t>
            </a:r>
            <a:endParaRPr lang="es-ES" b="1" dirty="0"/>
          </a:p>
        </p:txBody>
      </p:sp>
    </p:spTree>
    <p:extLst>
      <p:ext uri="{BB962C8B-B14F-4D97-AF65-F5344CB8AC3E}">
        <p14:creationId xmlns:p14="http://schemas.microsoft.com/office/powerpoint/2010/main" val="24291236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467600" cy="1143000"/>
          </a:xfrm>
        </p:spPr>
        <p:txBody>
          <a:bodyPr/>
          <a:lstStyle/>
          <a:p>
            <a:r>
              <a:rPr lang="es-MX" dirty="0"/>
              <a:t>CALOR</a:t>
            </a:r>
            <a:endParaRPr lang="es-AR" dirty="0"/>
          </a:p>
        </p:txBody>
      </p:sp>
      <p:pic>
        <p:nvPicPr>
          <p:cNvPr id="3076" name="Picture 4" descr="Fragmentación del ADN espermático y su implicación en la fertilida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99" t="14357" r="2466" b="11129"/>
          <a:stretch/>
        </p:blipFill>
        <p:spPr bwMode="auto">
          <a:xfrm>
            <a:off x="1259632" y="4835236"/>
            <a:ext cx="5943600" cy="202276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sz="quarter" idx="1"/>
          </p:nvPr>
        </p:nvSpPr>
        <p:spPr>
          <a:xfrm>
            <a:off x="214282" y="3786190"/>
            <a:ext cx="8501122" cy="857256"/>
          </a:xfrm>
        </p:spPr>
        <p:txBody>
          <a:bodyPr>
            <a:normAutofit/>
          </a:bodyPr>
          <a:lstStyle/>
          <a:p>
            <a:pPr>
              <a:buFont typeface="Wingdings" pitchFamily="2" charset="2"/>
              <a:buChar char="Ø"/>
            </a:pPr>
            <a:r>
              <a:rPr lang="es-MX" sz="2000" dirty="0"/>
              <a:t>Varicocele (varices testiculares)</a:t>
            </a:r>
          </a:p>
          <a:p>
            <a:pPr>
              <a:buFont typeface="Wingdings" pitchFamily="2" charset="2"/>
              <a:buChar char="Ø"/>
            </a:pPr>
            <a:r>
              <a:rPr lang="es-MX" sz="2000" dirty="0"/>
              <a:t>Criptoquidia (no descenso de los testículos al escroto)</a:t>
            </a:r>
          </a:p>
        </p:txBody>
      </p:sp>
      <p:sp>
        <p:nvSpPr>
          <p:cNvPr id="5" name="4 CuadroTexto"/>
          <p:cNvSpPr txBox="1"/>
          <p:nvPr/>
        </p:nvSpPr>
        <p:spPr>
          <a:xfrm>
            <a:off x="357158" y="1285860"/>
            <a:ext cx="8501122" cy="2031325"/>
          </a:xfrm>
          <a:prstGeom prst="rect">
            <a:avLst/>
          </a:prstGeom>
          <a:noFill/>
        </p:spPr>
        <p:txBody>
          <a:bodyPr wrap="square" rtlCol="0">
            <a:spAutoFit/>
          </a:bodyPr>
          <a:lstStyle/>
          <a:p>
            <a:r>
              <a:rPr lang="es-AR" b="1" u="sng" dirty="0">
                <a:solidFill>
                  <a:schemeClr val="accent1">
                    <a:lumMod val="75000"/>
                  </a:schemeClr>
                </a:solidFill>
              </a:rPr>
              <a:t>Actividades que </a:t>
            </a:r>
            <a:r>
              <a:rPr lang="es-AR" b="1" u="sng">
                <a:solidFill>
                  <a:schemeClr val="accent1">
                    <a:lumMod val="75000"/>
                  </a:schemeClr>
                </a:solidFill>
              </a:rPr>
              <a:t>aumentan </a:t>
            </a:r>
            <a:r>
              <a:rPr lang="es-AR" b="1" u="sng" smtClean="0">
                <a:solidFill>
                  <a:schemeClr val="accent1">
                    <a:lumMod val="75000"/>
                  </a:schemeClr>
                </a:solidFill>
              </a:rPr>
              <a:t>TT:</a:t>
            </a:r>
            <a:endParaRPr lang="es-AR" b="1" u="sng" dirty="0">
              <a:solidFill>
                <a:schemeClr val="accent1">
                  <a:lumMod val="75000"/>
                </a:schemeClr>
              </a:solidFill>
            </a:endParaRPr>
          </a:p>
          <a:p>
            <a:endParaRPr lang="es-AR" b="1" u="sng" dirty="0">
              <a:solidFill>
                <a:schemeClr val="accent1">
                  <a:lumMod val="75000"/>
                </a:schemeClr>
              </a:solidFill>
            </a:endParaRPr>
          </a:p>
          <a:p>
            <a:pPr>
              <a:buFontTx/>
              <a:buChar char="-"/>
            </a:pPr>
            <a:r>
              <a:rPr lang="es-ES" dirty="0"/>
              <a:t>Ocupaciones como panaderos o herreros</a:t>
            </a:r>
          </a:p>
          <a:p>
            <a:pPr>
              <a:buFontTx/>
              <a:buChar char="-"/>
            </a:pPr>
            <a:r>
              <a:rPr lang="es-ES" dirty="0"/>
              <a:t>Permanecer mucho tiempo sentados en un automóvil, motocicleta o bicicleta (choferes)</a:t>
            </a:r>
          </a:p>
          <a:p>
            <a:pPr>
              <a:buFontTx/>
              <a:buChar char="-"/>
            </a:pPr>
            <a:r>
              <a:rPr lang="es-ES" dirty="0"/>
              <a:t>Utilizar ropa interior ajustada (épocas de elevada temperatura)</a:t>
            </a:r>
            <a:r>
              <a:rPr lang="es-AR" dirty="0"/>
              <a:t> </a:t>
            </a:r>
          </a:p>
          <a:p>
            <a:pPr>
              <a:buFontTx/>
              <a:buChar char="-"/>
            </a:pPr>
            <a:r>
              <a:rPr lang="es-AR" dirty="0"/>
              <a:t> Utilización de ordenadores portátiles en el regazo durante </a:t>
            </a:r>
            <a:r>
              <a:rPr lang="es-AR" dirty="0" smtClean="0"/>
              <a:t>tiempos </a:t>
            </a:r>
            <a:r>
              <a:rPr lang="es-AR" dirty="0"/>
              <a:t>prolongados</a:t>
            </a:r>
            <a:endParaRPr lang="es-ES" dirty="0"/>
          </a:p>
        </p:txBody>
      </p:sp>
    </p:spTree>
    <p:extLst>
      <p:ext uri="{BB962C8B-B14F-4D97-AF65-F5344CB8AC3E}">
        <p14:creationId xmlns:p14="http://schemas.microsoft.com/office/powerpoint/2010/main" val="24291236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Bibliografía</a:t>
            </a:r>
            <a:endParaRPr lang="es-ES" dirty="0"/>
          </a:p>
        </p:txBody>
      </p:sp>
      <p:sp>
        <p:nvSpPr>
          <p:cNvPr id="3" name="2 Marcador de contenido"/>
          <p:cNvSpPr>
            <a:spLocks noGrp="1"/>
          </p:cNvSpPr>
          <p:nvPr>
            <p:ph sz="quarter" idx="1"/>
          </p:nvPr>
        </p:nvSpPr>
        <p:spPr/>
        <p:txBody>
          <a:bodyPr>
            <a:normAutofit fontScale="77500" lnSpcReduction="20000"/>
          </a:bodyPr>
          <a:lstStyle/>
          <a:p>
            <a:r>
              <a:rPr lang="es-ES" dirty="0" err="1"/>
              <a:t>Kesari</a:t>
            </a:r>
            <a:r>
              <a:rPr lang="es-ES" dirty="0"/>
              <a:t>, KK, </a:t>
            </a:r>
            <a:r>
              <a:rPr lang="es-ES" dirty="0" err="1"/>
              <a:t>Agarwal</a:t>
            </a:r>
            <a:r>
              <a:rPr lang="es-ES" dirty="0"/>
              <a:t>, A. y </a:t>
            </a:r>
            <a:r>
              <a:rPr lang="es-ES" dirty="0" err="1"/>
              <a:t>Henkel</a:t>
            </a:r>
            <a:r>
              <a:rPr lang="es-ES" dirty="0"/>
              <a:t>, R. Radiaciones y fertilidad masculina. </a:t>
            </a:r>
            <a:r>
              <a:rPr lang="es-ES" i="1" dirty="0" err="1"/>
              <a:t>Reprod</a:t>
            </a:r>
            <a:r>
              <a:rPr lang="es-ES" i="1" dirty="0"/>
              <a:t> </a:t>
            </a:r>
            <a:r>
              <a:rPr lang="es-ES" i="1" dirty="0" err="1"/>
              <a:t>Biol</a:t>
            </a:r>
            <a:r>
              <a:rPr lang="es-ES" i="1" dirty="0"/>
              <a:t> </a:t>
            </a:r>
            <a:r>
              <a:rPr lang="es-ES" i="1" dirty="0" err="1"/>
              <a:t>Endocrinol</a:t>
            </a:r>
            <a:r>
              <a:rPr lang="es-ES" i="1" dirty="0"/>
              <a:t> </a:t>
            </a:r>
            <a:r>
              <a:rPr lang="es-ES" dirty="0"/>
              <a:t>16, 118 (2018). </a:t>
            </a:r>
            <a:r>
              <a:rPr lang="es-ES" dirty="0">
                <a:hlinkClick r:id="rId2"/>
              </a:rPr>
              <a:t>https://doi.org/10.1186/s12958-018-0431-1</a:t>
            </a:r>
            <a:r>
              <a:rPr lang="es-ES" dirty="0"/>
              <a:t> </a:t>
            </a:r>
          </a:p>
          <a:p>
            <a:r>
              <a:rPr lang="es-ES" dirty="0" err="1"/>
              <a:t>Paparella</a:t>
            </a:r>
            <a:r>
              <a:rPr lang="es-ES" dirty="0"/>
              <a:t>. C, </a:t>
            </a:r>
            <a:r>
              <a:rPr lang="es-ES" dirty="0" err="1"/>
              <a:t>Pavesi</a:t>
            </a:r>
            <a:r>
              <a:rPr lang="es-ES" dirty="0"/>
              <a:t> A, Provenzal O, </a:t>
            </a:r>
            <a:r>
              <a:rPr lang="es-ES" dirty="0" err="1"/>
              <a:t>Ombrella</a:t>
            </a:r>
            <a:r>
              <a:rPr lang="es-ES" dirty="0"/>
              <a:t> A, </a:t>
            </a:r>
            <a:r>
              <a:rPr lang="es-ES" dirty="0" err="1"/>
              <a:t>Bouvet</a:t>
            </a:r>
            <a:r>
              <a:rPr lang="es-ES" dirty="0"/>
              <a:t> B. (2017). Infertilidad masculina. Exposición laboral a factores ambientales y su efecto sobre la calidad seminal. </a:t>
            </a:r>
            <a:r>
              <a:rPr lang="es-ES" dirty="0">
                <a:hlinkClick r:id="rId3"/>
              </a:rPr>
              <a:t>http://www.scielo.edu.uy/scielo.php?script=sci_arttext&amp;pid=S2393-67972017000200010&amp;lng=es&amp;nrm=iso</a:t>
            </a:r>
            <a:endParaRPr lang="es-ES" dirty="0"/>
          </a:p>
          <a:p>
            <a:r>
              <a:rPr lang="es-ES" dirty="0"/>
              <a:t>Valeria </a:t>
            </a:r>
            <a:r>
              <a:rPr lang="es-ES" dirty="0" err="1"/>
              <a:t>Pastorino</a:t>
            </a:r>
            <a:r>
              <a:rPr lang="es-ES" dirty="0"/>
              <a:t> Casas1, María Florencia </a:t>
            </a:r>
            <a:r>
              <a:rPr lang="es-ES" dirty="0" err="1"/>
              <a:t>Borghi</a:t>
            </a:r>
            <a:r>
              <a:rPr lang="es-ES" dirty="0"/>
              <a:t> </a:t>
            </a:r>
            <a:r>
              <a:rPr lang="es-ES" dirty="0" err="1"/>
              <a:t>Torzillo</a:t>
            </a:r>
            <a:r>
              <a:rPr lang="es-ES" dirty="0"/>
              <a:t> (2016). El rol de la vitamina D en la reproducción </a:t>
            </a:r>
            <a:r>
              <a:rPr lang="es-ES" u="sng" dirty="0">
                <a:hlinkClick r:id="rId4"/>
              </a:rPr>
              <a:t>http://www.saegre.org.ar/revista/numeros/2016/n2/6-actualizacion.pdf</a:t>
            </a:r>
            <a:r>
              <a:rPr lang="es-ES" u="sng" dirty="0"/>
              <a:t> </a:t>
            </a:r>
            <a:endParaRPr lang="es-ES" dirty="0"/>
          </a:p>
          <a:p>
            <a:r>
              <a:rPr lang="es-ES" dirty="0"/>
              <a:t>Liliana Guadalupe González Rodríguez, Ana M. López </a:t>
            </a:r>
            <a:r>
              <a:rPr lang="es-ES" dirty="0" err="1"/>
              <a:t>Sobaler</a:t>
            </a:r>
            <a:r>
              <a:rPr lang="es-ES" dirty="0"/>
              <a:t>, José Miguel </a:t>
            </a:r>
            <a:r>
              <a:rPr lang="es-ES" dirty="0" err="1"/>
              <a:t>Perea</a:t>
            </a:r>
            <a:r>
              <a:rPr lang="es-ES" dirty="0"/>
              <a:t> Sánchez, Rosa M. Ortega (2020). Nutrición y fertilidad </a:t>
            </a:r>
            <a:r>
              <a:rPr lang="es-ES" u="sng" dirty="0">
                <a:hlinkClick r:id="rId5"/>
              </a:rPr>
              <a:t>http://scielo.isciii.es/scielo.php?pid=S0212-16112018001200003&amp;script=sci_arttext&amp;tlng=en</a:t>
            </a:r>
            <a:r>
              <a:rPr lang="es-ES" u="sng" dirty="0"/>
              <a:t> </a:t>
            </a:r>
            <a:endParaRPr lang="es-ES" dirty="0"/>
          </a:p>
          <a:p>
            <a:r>
              <a:rPr lang="es-ES" dirty="0"/>
              <a:t>(2012) La obesidad, ¿Cómo afecta a la fertilidad? </a:t>
            </a:r>
            <a:r>
              <a:rPr lang="es-ES" u="sng" dirty="0">
                <a:hlinkClick r:id="rId6"/>
              </a:rPr>
              <a:t>https://www.ginefiv.com/blog/la-obesidad-como-afecta-a-la-fertilidad/</a:t>
            </a:r>
            <a:r>
              <a:rPr lang="es-ES" dirty="0"/>
              <a:t> </a:t>
            </a: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a:solidFill>
                  <a:schemeClr val="bg1">
                    <a:lumMod val="50000"/>
                  </a:schemeClr>
                </a:solidFill>
              </a:rPr>
              <a:t>Alto IMC</a:t>
            </a:r>
            <a:endParaRPr lang="es-AR" dirty="0">
              <a:solidFill>
                <a:schemeClr val="bg1">
                  <a:lumMod val="50000"/>
                </a:schemeClr>
              </a:solidFill>
            </a:endParaRPr>
          </a:p>
        </p:txBody>
      </p:sp>
      <p:pic>
        <p:nvPicPr>
          <p:cNvPr id="4" name="3 Marcador de contenido"/>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6535"/>
          <a:stretch/>
        </p:blipFill>
        <p:spPr>
          <a:xfrm>
            <a:off x="5004048" y="4237434"/>
            <a:ext cx="3732387" cy="2620566"/>
          </a:xfrm>
        </p:spPr>
      </p:pic>
      <p:sp>
        <p:nvSpPr>
          <p:cNvPr id="5" name="4 CuadroTexto"/>
          <p:cNvSpPr txBox="1"/>
          <p:nvPr/>
        </p:nvSpPr>
        <p:spPr>
          <a:xfrm>
            <a:off x="251520" y="1445284"/>
            <a:ext cx="8215370" cy="4493538"/>
          </a:xfrm>
          <a:prstGeom prst="rect">
            <a:avLst/>
          </a:prstGeom>
          <a:noFill/>
        </p:spPr>
        <p:txBody>
          <a:bodyPr wrap="square" rtlCol="0">
            <a:spAutoFit/>
          </a:bodyPr>
          <a:lstStyle/>
          <a:p>
            <a:pPr algn="just"/>
            <a:r>
              <a:rPr lang="es-ES" sz="2000" dirty="0">
                <a:solidFill>
                  <a:schemeClr val="accent2"/>
                </a:solidFill>
                <a:effectLst/>
                <a:latin typeface="+mj-lt"/>
                <a:ea typeface="Times New Roman" panose="02020603050405020304" pitchFamily="18" charset="0"/>
              </a:rPr>
              <a:t>El índice de masa corporal (IMC) se calcula como el peso en kilogramos dividido por el cuadrado de la talla en metros (kg/m</a:t>
            </a:r>
            <a:r>
              <a:rPr lang="es-ES" sz="2000" baseline="30000" dirty="0">
                <a:solidFill>
                  <a:schemeClr val="accent2"/>
                </a:solidFill>
                <a:effectLst/>
                <a:latin typeface="+mj-lt"/>
                <a:ea typeface="Times New Roman" panose="02020603050405020304" pitchFamily="18" charset="0"/>
              </a:rPr>
              <a:t>2</a:t>
            </a:r>
            <a:r>
              <a:rPr lang="es-ES" sz="2000" dirty="0">
                <a:solidFill>
                  <a:schemeClr val="accent2"/>
                </a:solidFill>
                <a:effectLst/>
                <a:latin typeface="+mj-lt"/>
                <a:ea typeface="Times New Roman" panose="02020603050405020304" pitchFamily="18" charset="0"/>
              </a:rPr>
              <a:t>), es un índice utilizado frecuentemente para clasificar el sobrepeso y la obesidad en adultos. La OMS define el sobrepeso como un IMC igual o superior a 25, y la obesidad como un IMC igual o superior a 30.</a:t>
            </a:r>
          </a:p>
          <a:p>
            <a:pPr algn="just"/>
            <a:endParaRPr lang="es-ES" sz="1800" dirty="0">
              <a:solidFill>
                <a:schemeClr val="accent2"/>
              </a:solidFill>
              <a:effectLst/>
              <a:latin typeface="Times New Roman" panose="02020603050405020304" pitchFamily="18" charset="0"/>
              <a:ea typeface="Times New Roman" panose="02020603050405020304" pitchFamily="18" charset="0"/>
            </a:endParaRPr>
          </a:p>
          <a:p>
            <a:pPr algn="just"/>
            <a:r>
              <a:rPr lang="es-ES" sz="2400" dirty="0">
                <a:effectLst/>
                <a:latin typeface="+mj-lt"/>
                <a:ea typeface="Times New Roman" panose="02020603050405020304" pitchFamily="18" charset="0"/>
              </a:rPr>
              <a:t>Tener un alto índice de masa corporal (IMC), es una enfermedad asociada a hábitos</a:t>
            </a:r>
            <a:r>
              <a:rPr lang="es-ES" sz="2400" dirty="0">
                <a:solidFill>
                  <a:srgbClr val="000000"/>
                </a:solidFill>
                <a:effectLst/>
                <a:latin typeface="+mj-lt"/>
                <a:ea typeface="Times New Roman" panose="02020603050405020304" pitchFamily="18" charset="0"/>
              </a:rPr>
              <a:t> de vida insanos y se ha descrito como un factor de riesgo para otras enfermedades como las cardiopatías, hipertensión o diabetes; constituyendo un problema real de nuestro tiempo, con consecuencias negativas para la salud y la calidad de vida de las personas</a:t>
            </a:r>
            <a:endParaRPr lang="es-AR" sz="2400" dirty="0">
              <a:latin typeface="+mj-lt"/>
            </a:endParaRPr>
          </a:p>
        </p:txBody>
      </p:sp>
    </p:spTree>
    <p:extLst>
      <p:ext uri="{BB962C8B-B14F-4D97-AF65-F5344CB8AC3E}">
        <p14:creationId xmlns:p14="http://schemas.microsoft.com/office/powerpoint/2010/main" val="40065998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a:t>Alto IMC</a:t>
            </a:r>
            <a:endParaRPr lang="es-AR" dirty="0"/>
          </a:p>
        </p:txBody>
      </p:sp>
      <p:sp>
        <p:nvSpPr>
          <p:cNvPr id="5" name="4 CuadroTexto"/>
          <p:cNvSpPr txBox="1"/>
          <p:nvPr/>
        </p:nvSpPr>
        <p:spPr>
          <a:xfrm>
            <a:off x="214282" y="3929066"/>
            <a:ext cx="8429684" cy="2585323"/>
          </a:xfrm>
          <a:prstGeom prst="rect">
            <a:avLst/>
          </a:prstGeom>
          <a:noFill/>
        </p:spPr>
        <p:txBody>
          <a:bodyPr wrap="square" rtlCol="0">
            <a:spAutoFit/>
          </a:bodyPr>
          <a:lstStyle/>
          <a:p>
            <a:pPr marL="285750" indent="-285750">
              <a:buFont typeface="Wingdings" pitchFamily="2" charset="2"/>
              <a:buChar char="Ø"/>
            </a:pPr>
            <a:r>
              <a:rPr lang="es-MX" dirty="0"/>
              <a:t>El exceso de grasa corporal favorece la resistencia a la insulina, lo que contribuye a aumentar la síntesis y la liberación de andrógenos ováricos en la </a:t>
            </a:r>
            <a:r>
              <a:rPr lang="es-MX" b="1" dirty="0">
                <a:effectLst>
                  <a:outerShdw blurRad="38100" dist="38100" dir="2700000" algn="tl">
                    <a:srgbClr val="000000">
                      <a:alpha val="43137"/>
                    </a:srgbClr>
                  </a:outerShdw>
                </a:effectLst>
              </a:rPr>
              <a:t>mujer</a:t>
            </a:r>
            <a:r>
              <a:rPr lang="es-MX" dirty="0"/>
              <a:t> y una disminución de la globulina transportadora de hormonas sexuales, lo que tiene un impacto negativo en la ovulación y en la calidad de los espermatozoides.</a:t>
            </a:r>
          </a:p>
          <a:p>
            <a:pPr marL="285750" indent="-285750">
              <a:buFont typeface="Wingdings" pitchFamily="2" charset="2"/>
              <a:buChar char="Ø"/>
            </a:pPr>
            <a:endParaRPr lang="es-MX" dirty="0"/>
          </a:p>
          <a:p>
            <a:pPr marL="285750" indent="-285750">
              <a:buFont typeface="Wingdings" pitchFamily="2" charset="2"/>
              <a:buChar char="Ø"/>
            </a:pPr>
            <a:r>
              <a:rPr lang="es-MX" dirty="0"/>
              <a:t>La obesidad en el </a:t>
            </a:r>
            <a:r>
              <a:rPr lang="es-MX" b="1" dirty="0">
                <a:effectLst>
                  <a:outerShdw blurRad="38100" dist="38100" dir="2700000" algn="tl">
                    <a:srgbClr val="000000">
                      <a:alpha val="43137"/>
                    </a:srgbClr>
                  </a:outerShdw>
                </a:effectLst>
              </a:rPr>
              <a:t>hombre</a:t>
            </a:r>
            <a:r>
              <a:rPr lang="es-MX" dirty="0"/>
              <a:t> provoca la disminución de la producción, viabilidad y motilidad de los espermatozoides y del apetito sexual.</a:t>
            </a:r>
          </a:p>
          <a:p>
            <a:pPr marL="285750" indent="-285750">
              <a:buFont typeface="Wingdings" pitchFamily="2" charset="2"/>
              <a:buChar char="Ø"/>
            </a:pPr>
            <a:endParaRPr lang="es-AR" dirty="0"/>
          </a:p>
        </p:txBody>
      </p:sp>
      <p:sp>
        <p:nvSpPr>
          <p:cNvPr id="10242" name="AutoShape 2" descr="data:image/jpeg;base64,/9j/4AAQSkZJRgABAQAAAQABAAD/2wBDAAgGBgcGBQgHBwcJCQgKDBQNDAsLDBkSEw8UHRofHh0aHBwgJC4nICIsIxwcKDcpLDAxNDQ0Hyc5PTgyPC4zNDL/2wBDAQkJCQwLDBgNDRgyIRwhMjIyMjIyMjIyMjIyMjIyMjIyMjIyMjIyMjIyMjIyMjIyMjIyMjIyMjIyMjIyMjIyMjL/wAARCAFSAlgDASIAAhEBAxEB/8QAHAAAAQUBAQEAAAAAAAAAAAAAAwABAgQFBgcI/8QATxAAAQMCBAMFBAcFBgUBBQkAAQIDEQAEBRIhMQZBURMiYXGBFDKRoQcVI0JSscFicoLR8BYzQ5Ki4RckU2PxNCU2RLLCRVRkZXSTo7PS/8QAGgEAAwEBAQEAAAAAAAAAAAAAAAECAwQFBv/EACkRAAICAgICAgICAgMBAAAAAAABAhEDEiExBEETUSJxMmEzQhSRofD/2gAMAwEAAhEDEQA/ALfZJKpJJ8zSDaRplBFHKVNKyrQJpsvPLpRZwNAgz3dgE0/ZtpMRrvRAR4eVPpzFNC1BwjeacpTl0B1oqUJI91MUsoiZTpyp2OgCEdZqRAHSrCOzOiikR1p1oZCCrtBPJIFFoWpVynWDUcx5/CjmD4DyoagBuRqadi1YJZzADaNoqQSEqB0qWkQBM84ooZagFTnoBtScgoqLSpSt4pFKgIO1PfXmH4ekLurxu3B90OKAKvIbn0qFqjFsSE4XgN68g7P3UWrR8ZX3iPJNGyGoSl0hySBIFRTJMwTPOtZngniO6A9rxTDLBPNFswq4X/mWUj5Vea+jm2j/AJrHsZf6hDqGE/BCZ+dT8sUbLxpvswEtkn3T8KmWlyO4r0FdMn6OOG4+0Zvnz1exB9X/ANQqf/DnhPY4Tr/+qe//AN1PzIpeK/s55rM3EtkztNTNwlIWC0iVaa8q3VfRzwwB9nbXjJ6s4g+mP9dV3fo6swP+UxzG7c8gblLwHotJ/Oj5Yj/48vTMQKVlJiUjnTAhRgGCauv8F8QWyVCzxyyvET/d3loWlH+Jskf6azH7bHcOk4jw/dFsbvWCxdI88ohY/wAtUskWQ8E16JqJnakFucmwB1NV7HELDEFKRaXSHHE+81OVafNBhQ+FX8nWm2jKgBU4sH3QB1500KIiEiN9aOpscqipsRyPlRYUV5JnKU6b0sw5rT5UYJABlOnQVJDSFLSISkExJGgosKBAZ0ykp84pRl3Io71u206pCFJWAfeSdDUOzT0GnKnYUQzAqAkVIIG4161MIAjWkqEmDz50rKojlBTlgAVHshPu7daJmSQSJ08KioLUZ1HSkGoykgiOdMBOpE8qn2a1Az61JDZA7tOwoiMo2GlTbaKlAhOnOiN2ri05kjSYmmyrSVJCtTpvS2Gl9jOiIEaTrQUpWVEDUztRwyuYJknnNOEqQvfKRzp7A1bIJSQqFJ1jbpTKJgQOe+8UbIvNKhqrWTUezM+8PhRsNIF2STJKirxVUYCYhM+VWMg0mDREhPZkdmCZ96k5C1KgKd4VPlUgARMGaOUeQpsiknRNIeoyUtxsrNHMaVHKBpBooSSdj8Kl2bkTlAHiaQ6BhslJVypsg0kzNEyL2gVItOTqBQFEEIVJCQTO4FNkoyApCpGh8KcJMmRrQFAQ2J1mpBMUfLHKmjXanY6BZExrIpFAO1FCZ02pwiBQIAG5NOGqPlinCdqYqApASNgD1p0pIMCilEmpJkJKYpMFEEU6Go7UVQ50ONKKChiQTpNNmIO1MVAHekFp/EKBUSK1FMlIFQk8takVZkwEnfpTDPPu/OmDQxgnUU4A9akUkiQQFUwaWROYfCgEhACkUjU60/ZudRHWnLSt+0OnKmrHRCJEUp6EelTDYnUTThuCYimFAiCdKiUq6SKPk0JJqISTpqKYUCSIMjSlRcnPnSpWVqUOy661INgbzRNIjc0jmVGVUVFEckeyHIU/ZiIgU8ODmmacdr+z86QUxi2DuaRbSKfs1k6uKHgKQbAVKSqfGgY3ZpA0/On7PTUmPOllI2J+NOMwGpB9KVCoiUCDrUS0rLmAkU7622GVvPvIZabGZa1mEpHUmlhOG4zxHDtotzCsJUP/AFi0fbvp/wC0hXupP41DyHOmmNQcnwZ91iLNtcItUpduL1wS3aW6O0dX45RsPEwPGtKz4Sx3FIXid0nCLY6+z2pDtwR+04e6j+EE+NddhOB4Xw+wtjDbVLWbV1xRKnHj1Ws6qPnV0qg+E1lPK06R14/HiuXyZWEcLYLga+1sbBsXJ965dJdeV5rVJ+FbRJ3O/U0Mq1HOlIVWWxuohAdJmnB2oYNSzUrKUSc6RSkTp8aFmpFUGlsPUIVGkFdaFm71PM7U9g1JmJpZgD49aEVev6VAr050bBqUsXwDCMdSPrKwZuVj3XSnK4nxSsQoHyNcvd8IYrh8qwbEPbmQP/R4irvx0Q8BPosHzrsi7IpdpzJ15GhZWuiZYoy7POmsRZN37BdsP2GIR/6W6TlUrxQR3VjxSTVruhUT6V2d/h2H45aGzxK0auWSZyuD3T1Sd0nxBBrksU4ZxXh0F6zL+MYWnVTZ713bjw/6yR/m866YZFI48mDXorwOlImAY1p7S4t7+1RcWjqXmVe6pJ+IPQjodRRC2Zzb+Fa8HPQDtFT7vzo2ZJEZNjuaXZaTECpJaJ3pFUBW2F6ZRE8qmlpKYgajrR8uoTFSIKlSQB5UWFACgE6gz1p0t8xPqaOlB56ClkI8elKwoGECDyJ3qZQ2UTOtTDSyCcpI8qYIOsjWkOgQbRl19BSS2mZyifKiZNNafIdIoCgcAabDwqWXxJqWQHXalEc6B0MStWUKUSBoJO1LLpqdetPpOulEUgJjfMRqCKAoER460klWsRrUyByNICaAoQRG9TKRMD51KNppZgZgzQFDFI5T40inUcqnOg6GmO8mgKEQEgDWkJjWnJBFNnTOhnyoGkLKQaeNPGnkU8SNKAoiARSAg6VIAxqIpFIoFQ2WdZpiD0oiYBpiAdqAoiEmABSgjepbU4EiKB0RGpinAI0pyOlKKB0NvUC2k7pBokikVRTsVAiBEECKZKAJ0qRHU04jrVWKmQy+lII5xRaWWdKoNQeTqKbLptRspinCSeVSw1BJR4U8QdaJl8KfSNRTTHqDCR0pEVPLrEUso6Uw1BFM0uzJ50bL4RSy85oHQDLrEUqOQoAk0qgdGWETvUijkBTCJ1NJSwkjMdakzolqlPKpTpFDz5jORR/hpgtKSe6sR1FJsKDBJPTSo5agbhuYknSZipJWFbUrYUTKUyIqpfXzGHsB18qJUoIbbbTmW6s7IQkalR6U+IXzOH2wdcC1rWoNtMtjMt5Z91CRzJrouGOFXbJ8Y1jQQ5jC0kNtpMt2SD9xHVX4l89hpTsuMbKeB8HO3jzWJ8StoU4ghdthgIU1bnkpzk45/pTyneu2UqEqUokgCdaW4B0FDuZFs4fCPnUtmyXpGeXZUSdzTFz4VSStRTmqSFkkj5V57nbPRUKRdzeO1IqI1FV2FhWYHedfyqYVynUVdi1DhU0s00GY22pBynYa0GzeNIn0oJX8aYuDr/tSCg+bT+tKWYkab/nVfPPhUwoRp1iKqwoJMmefOgrkc6nmCpioAylJO5FDQEZqCjJg/KpERPSgOOCCBqazk6GlZZZV3k67HetmNdK5xlcgH9oV05EV0eO7ic3kKmjjuIuDy/dOYvgS27TFFavNq0YvPBwDZXRY16yK52xvk3heZW05bXlurJcWrwhxpXQ9QeShoRtXp5MHfyrnOJuGBjSWr2zcRa4xbpIYuSO6pPNtwfebPxB1FdClRyyimc/lkTFTCEKUfLSap2F77X2zNwyq1v7ZXZ3NqsyppfnzSdwrYir6W82gGoE1bMtQbSkoclbaViIg0xTJMCB+VEyCTUgkREVI9SuUHrNS7IlMzB8KNkGlGSwpSSQNAJpBRS7O4SMqblwJ3I01qfZubl1R+VAu8YwrD7gMXuJ2du8dm3X0pV8Ca0EZHEBaVJKVCUlJkEdQaodFYW/Un4ml7Lr19TVrJBgUo0g70BRWLSqYNK/FB8quFAOgmoluNt6AoqdmQIzz6VJSnFRmdKo6irAbVEkU/ZdaKHRWCFbhUelP2a1kEnUelWezJHWqd9es4XbpfvX22WlOJaCiFHvK0A0oHQUtgjUSfE0wZB5AeVWSyrULXr4CKSGEp0KlnzNAUADSxHeNOW83KasEJHM1XvL20wyzdvbx7sbdlOZbhBMCY5edPgVCyRAGlSCaIFBxKVAylQkEDkaiQZ3IoChimTtTp0pPOtMMrecXlbbQVrUeQAkmh2d0xfWbV3bL7S3eSFtrAIzJPPWgdBaYkBPuzUgkzSymKBUV8yydoHrTlR2Mj0o3ZEneB4VBaShUQSesUmiqJtAA99OYHrypiCDTAk9ZogRmEHalQUDKhrKgPWhl1J2VPlVoNIH3R8KcoQBtRQUU5VGy/wAhSSkuK3j1mrXkiabWB3SD5ipY6B9iIBAmnSmOVElUEdnM7HNtTZXDtHxoCiJ01ilmymnW2uNN/A0JTC+QE+NO2GqJduj8Q+NP26Z018hUA2pO0D0p8h609mGqJ9pOyVVKZHu0yQafWd9qpMKIFCidCfjU0hXM1Pem16UWFDQrltTZSd6eKeAQe75UWFEAIpU0nlvSosKM0IPM0UCNKGO1UdxryApBtwTmc+VBjRODE0sxB3pJZJGq1TUuxO2c/Ckx0QSnMdajcOW1lau3NytDbLSCtxatkgUVLakGQ6fUULBMLHE3EKnnk9phGFOjMD7tzdDXL4pb0J6qgcqirGo2zT4PwB119PEeLMFu7WgixtV72jR5kf8AVWN+ghPWu1iYjlTTJ01NOASNKZqKNQRrFBvUxZLI5R+dWQKdbYcaUhQ0UINFWhp07OWb1tknrNRBypKjtSuGXbN9TDh0mUjrNQP9yUKmNh415clTpnpx5VhGFZXDMkhfLyGvlUw5Kp61WQs5HFggbJP/AJqs5fghZagIR77qvdT/ADrX1bKSs1FvpbTKyEgczVJeJIJ+xbUvqdgK5e6xdbiiGlEjktY1PkOVUHbt5xMKcUfBR0+FNGqws6x3GUIMLuGEeAOY/KhfX9uFa3U+IZVH5VyJenTYjl0qBWadGiwo7y2xZp7VLiHETGZP3Z6jcVqZoaCtxmHwrzWyvFWt626dUTlWOqTuK9EtFD2ZTSp7h0PURpTXdHPmhoHSUgkygGZ96adK9Up/bM6cqTpWFGFARtKomglRLgJIBlM5TMaUzEtKTNUEJlS55mroXl3mAN4qucodXOkKg1llXTHEC0Ydy8sw/OuvUnSuQKgF5xzWkV2ZGhrfxP4s5/KXKKq0g71CNI2oyxzFCVOYCuho5Tl+LeG3sQDeK4UlIxm0RlQCYF03uWVnx3SfunwJrCw69ZxGxRdW+cJVIUhYhTagYUlQ5KB0Ir0bLsedcFxVh4wDFTxAwMuHXa0t4mgbNOHuouPySv8AhPI0xNWIifOpIB8IqY05a08eFBNEY25edDxK++rsFvblKQtxhhx1J5SlJIo+/KgXdsi8s37VyezfbU2qOigQfzpDSOV4XwnBrfhC1xLFmrJx2+bD91dXoSStS9YKlfCKNZey8N8J4w/hGIs4hb23a3DDYWFpYET2cpOo58qo4biH1LgjfD/EeC3lwLUZGnGrM3DNwgHukdD4GgWWFXSOEeLnUYW7aIxEuuWloWwlwIywBkTsfCrHRuYVivET+EuYtd4XbKactku2tnaLUp5ajHvE6AEGdNqrv47xFg71i/jNvhhs7u4RbrbtVL7W3UvaZ0VHOjYgzih+jVFthgcbxEWLKUpHdWICcwHRUSK5HELXC7izw44HwniDT7F4w5c3LtqoKQAdQSSSsk7x0oCjtsWxrEv7So4fwZNii6Ft7S49fFWWM0BKEp1UaPYYpi5wu/ViWELTf2ailLVvJTdaaFsnkfHasvik2buKhrHeH13mGlube9tmluONrnVKspzJHMEVQw9jHlcI8QN4eL9tC1H6pReKPtAb+8NdROuWdaXoKLtzj3EmDItb7GLbC/Yn3m2nbe3Wvt7fOYEk6KjnXZEQSOhivI8StMNuMFtUYPwliSL5p5ldzcu2qgtuFDMCoklZJ6cta9gkFZPImfSmFHKXWIcVuu3b1jYYfaWlupSWkYgV9rchI1UnKYSDymsriXF0479H+FYo20WhcXtsooJnKQsgieeoNUG7e3F1ibXEHDN/iuOOXDnYLLBcaW2fcyKnKhI/rpSRYXx+ijBLT2K59oZvWitktKzpAdUSSImIO9MKOkxzHMcb4uTgWD2dk4tyzNz2tytSQ33yCTG420GsmldY1jL2KpwXC2rA39vbIevri4KuxaUoaJSkaknU+AqSmH1/Ssm6DLns31SpvtspyZu1mJ2mOVYeP4DY23Gd3imM4K/iWG3zTYS6whbirdxIggpSQYIG9K0FG1Z8VrbsMZVjDDbN7g2tym3UVIcSRKFInXXaDtXPcT3vFN3wHfXl9ZYa3ZXLCVdi04vtmElSSkknuq5SNN60GOHrDEuFsdtsHwF3ChdthtpdxKFPlPeByqJKROmvWqWPY7dYrwLc4S3gOLDEywlp9o2xCGykpkhWygY0A1M0vYzocQxm8tnsMwbCWGHcSurYPFVwohplpKQCtUamToAKfCscvE4rd4RjyLVu7t7f2tL9qT2brUwTB1BB3FYfE2BsrxrCsYv8JexPDk2QtbllpKlOMndKwkEEjUg1dwLCcBuHr76nwC5sGnLVTHtz6Ft5ysQUpQokkDQz4UAVnMY4lxrhy9xa2w/DkYU6w72TDq1i4W1Chnn3QdzFHw7G14PwDw2i1thdX9602xaslWUKURJKjySBqap2OLXuH8IL4cuMExNeKW9s5apSywVNOCCAsObRBqX1ZiLHCvCOJMWLz1zhASt60CYcUgphQAP3hvFOwNZGNY3hOLWFpxAzh6rfEHOxZubIrAbdiQhQV15EUP674iv+J8UwrC7PDgxh7rQXcXK1DuqSDASN1b67CKrX9y5xhimD21nYX7VnZXaby5uLq3LIGQHKhIO5J6VocP21w3xjxW+6y4hp55gtrUkgLAbM5TzpbBR1Ea1E5eZpydAJoalAAkmAKNh0SkaxSrCxPiiww5HccS85+FBmPOuRxHjS7vQWUNoQifeCiJFQ8iRccTZ6SlxBOi0/GpBaVCRBHUGvGjiF8tUJWopG46GtGx4gvsNeYJWtbSD3kqUdfCl8hbwnqmaKfU1zOGcW2166GX0dis+6oHMg+vKui7SRpqK0UkzJxa7Cg61IUFK43TNSSvXajZCphNqY0sxjUGKWZOSaNkFAjvUYMaEUiQo6g00xU2PUedacHTWKYiVU+kaVVoVDkxTyqJmnUlSPeEVHQ0Wh6iKwd6YqM0soAmnjQRRsg1IFXxpU8+FKnYUUYA0TRBOXRO29RSkCTPLnUkpVoQDNCZlRJKZFOASdNRSyEazr4VEpI0BNSMpYs/chDFhh0fWV+77PbEiQgkSpw+CEgqPkOtd9hOE2uCYTa4bZhQt7dAQkndR3Kj4kkk+JrlOCbMYljF/xC4JZZKrCx6FKT9s4P3ljLPRHjXdpiIoKGAiNqmE0wJHKpp8qEAgKdSgkEkwBqT0pRpWVj76msNW2kw48ezTr13+VOTUVZUI7OjFuHzfXTlyVANkw2D02B/rxpn1BCAcx0M+dRXCG20EQkEGB1HL0oFyoLQlMxIiecRqfhXkyk5yPUiqQ1ukPNqaUZ1ClD51zvEWIDthYtQG2/fjmrp5CumbQW05spAXJj8/5eleeXDpeuXXVbrWVfE1rGW8v0bYY27HzmlmzUMTypcq1Ookd96jmKd6YHXWiNth9Rb5kCIGu9NK3RM5qEXJglq+yXH4T+Vei2tx9g0FaKUwCfgBXEWeE3NxiItVMqTlV9oSNAOetdSu5T7aUIHdbbUkxsdazcvyVGGap0jpB3Wk95ROUbR0qDo+2Bk7p1PrUmVKLTZUCCUAkSnpQ3jDwzZhqn8/Ct42/Z57DghyEzCt5H5iq+XMt4SJCxPwoyEgpBgFO+lUG3ibi6KSSEuFPnWHkOkrNMatuiBGRDI6vIBP8UV3M6muGfIGHLWkyWiF676Kmu2aUFoCxsoAj1rTwn+LM/J7RFe21BUOcVZUKEoa11tHEwdCubdm8tXra5ZS7bvoU242vUKSRBB9KKflUJIMVIHm2Goewu7uuH7tanHsPylh1W71sr+7X4kQUHxT41qCjcd2fstvacSspJcwxRFyE7rtVkBwfwnKsfunrQHEF1IKV6EaEc/GgKHKkiklbZmVgEDTxqt7DKpU4o+ZoibNvpPmKLHSCpczE5VHxipATsa5jHeKMKtcIxVjD8XtE4kzbOKbQhwZgtInTkSI2rSsMSU1w5Z4hf3DLaFWrTjrzysokpBJJ21JphVmqEknWnJj71Z+GYvYYwha8Ov7a5CDC+yXOXzG4rL40ubzDOEsRvrS5W1cNJSUKSBpK0jn4GkFHQ5gIVmj1qSTImd6oLubTD8NRd39w001kTmdfXABI/OiYZiuH4wyt3Dr63uUIMKLS5y+Y3FAmXJVI70+ZqUn1rJu+IsEw689kvMWs2Lj/AKa3QCPPp61qpIUApJBSRIIOhFNICQUSnePCaWcxvWVjuLsYRhzjrt5Z2zy0kMe1OZUqXy2kkDcwKbAHm14G08cYTicJJdvAoZVHc7bAdN6oDUDh92DFOFHcEzWda45hF9dotbPEba4fU32qUNLzEp60FXFOAJuXbZWM2IeaBK0F4d2NT4aQamgNfUnnTkkRqapP4pYWtgm/uL1hq0UApLy1gJIO0HnNRw3GMOxhpTmG3jN2lBhXZLnKfEbiihlwTO9SBMydaxn+KcBtglT+MWTYUopEujcGD8DWp7Tbt2vtS32k2+TP2xWAjLvM7RR0FFkmNAZFMT41m4dj+D4u6trD8StbpxAlSGlyQOsdPGpYljmE4MpH1jiVtaleqUurgqHUDf1oHRoEqOsk00+FCtrpm8YRc2z7b7LglLjagpKh4EUadKQURUZrl+KMaTa2j1qELC1Ad+RB8K6hcR+deQ8X3jjuP3IUFAIORKVdBWcnwa442zJefKne0VBUsnSrVm0y8+VXaVFAQTCdNaybcmVLJzKIiek1rFaFWTZSUoJGXJGYrVPy6VMaN5GtautE/VyBlK4hWYeaifGKgs26W3wGS40YSFFeqVciKrBlxDQ7dlLS2jqoHYHXvc5otspVuodoy2pKkSpLgOg5GRVkIzipNq7CHClObfkY1r1Lh/ERieFhahlW2rIoT8DXl1+6hxSCQErIyqQNYjY1tcIY2bDExbrJNu8cqieXSknTCStHp0SN9qSfKngDakPHSrMKClalpgnSoFMjSpRApp1oGkCjXSm8KmowdaEfCkmDRLnE0+nnQyrXUzTz4UmxpBM8UgvcUHIT98ny0pBMbT8aQ6ClUU+edKEoFcAEgeFSQggar+NOx0OVzSpARSp2KiCUJCdTJj8NSQmD4DrTBOu5M/KkAQdZq7ZzE1J3gVjY7c3FnhTyrXvXbxTb2yerrhCEfMz6VspJ2INUrRkYnx1hVqRLOHtOYi4P2/7tr5qWf4aXsaO2wfDGcEwaywu21ZtGUtJPNUDVR8SZPrV0dTpTJ00PwqWh5CgY8ztRAKGJGlESKaAmNRXJ4rde2YuQkyxbAtp8XDv8proMUvBh+GvXB0UlMJ8VHQVx1mhaLJtTnvrcKiD1/oVy+Zk1jqjs8bHb2CvZjmJ01ypHnWZ2xfxFLQMjNk9Bqr8oq+tRbbcfcVIAJAPwrOw5gi5U6Qe4nl1Op/L51wY+E5HoJKmad5cLRYPPKPdS2oJH9eNebpOwO/Ou8x1ZbwRxYPvoiB+fzrhAJIFb4LptmmBcMkd4pVZFi4hkPXDiLZo7FySpX7qRqaEq4smh9lbrfV+O5Pd9EJ0+Jrc3SvoZlpdwsIaSVqJgBNdbhWFN2Nqly4bSp1RnrB5CuYtsWuwsDtZQP8PIkJjyArr7S4S/al1QJShAKUnx5fpWOa64Mc8ZJc9Bb26LLQSkQomFkb7a1jsOlV2okJCUoA0HUmtu7Q0xaurcQhTmXdX4468hXP4cfaL0KVr2zo06jlVRhpHnswh7SXo7hOZTbZyLTonQweXhQXFZrjTWFJG3rRe4HcmQDxAoCRFyozAzlUg7ACt04u6OOmW25n3hJ5jn5isuzSt2+fSRAU8pW/Sa1UkmAe9zlJ1rKsQ8l5146qzGRpXN5FUubNcfbHXCy8ylJyqmSeldLw/cm4wW2Kj3kJ7JXmnT+VYTYSE5VCSRBI6nWr3C7kJvGJ9x0LHqP9qfhyqdfZPkK4X9HQmoKBNSpjXpHnsEZ8qESZNGXtQinUCNelQxAnWW32HGH0BbTiShxB2UkiCPUTXnnD6XLS2uMHuFFb+Evqsyo7rbEFpXq2U/A11+KcU4ThNz7G9cqfv1Du2Nogvvq/gTJHmYFcFjH189xizcpthgLOL25al7JcPKUxqCUg5ULKFkalWiaKGjevL20w+3NxeXLNuyndx1YSPnWdjl8pzg/Eb7D1qKjZOOMrSCCe6YMHWns+G8OtrgXbqXL29H/wAVer7Vwfuzon+ECtqEqSoLTmCgQQedIo4F3C8MT9D6+ytbdSPqztwvIJLmWc09c38qo4sbx9XAlkwxbXDa7ftQxdLKWnHUtJyhRAO0kgda3nOAMGU07bdriIsXJPsQu1BlBPNKfA6iZFal7w7h2IYPb4ZcNOKZtgjsFhZS42UiAoKGoMVViMaywnHVcY2mL3dlhlk2m3cYfFo8VKdSdUyCBMGKsfSL/wC4OLfuI/8A7E1ewvhuzwy+N6p+/vrsILaXry4LhQk7hOwFXsTwy1xrDH8Ovm3fZ3wAsNryq0IIg+YqXJJhRzN+01ece8OWl4kLtUWDj7La9UqeAAmOZAg0TEWm7L6S8AXZNIQ7d276LtKExnbSJSVAePPwroMXwGxxm1t2bllxs25CmHmXCh1ogRKVjaq+FcNWOE3Tt4ly6ur11IQu6vHi65l/CDyHlS2Q6OWbw+6w+3xZyzscN4hwi9fdedUl4JuBPvpkghWXlzrqeG3rB7hvD14ZnTZFkdil1UqSkSMpnoZHpVC54Iwx+4fcauMQtGrhRW/b2t0W2nCdyU8p5xFb9rYWtjaM21swhtllAQ2gD3Uir24FRydiGrv6S8bXetpdXaWrCbQLGbKhQlSgPPn40BhLVlxrxJa2aAi1dwtL77aBCUvEETGwJBmukxThmwxe5aulrubW8ZSUIurN0tOBJ+6SNx4Gi4Zw3h+FWlwxbIcUbmS++84VuukiJUo+ZobBI5DAbZvD/ooN5h9shu8VhzrnaoQM5VCtZ35fKncwnDk/Q+ot2zCkDDO3CsgntMs5p3nN/Ku3w7CrbCsIZw+2QpbDDZQhC1AlQ1ME+M15jf4XYv4Xc4ZYYPxM3fPgpbwt1SxasOE+/PulI3GsbULkDZdWyqx4QtG8ORf4ou1Dloh94oZaCW05lq3nwEE0sHZvmvpTKL9myZdcwvOpNkpWRUOAAqzAGf0robjhGyvsIwu1u1vIucPaQhm6tnS24ghIBg9DFPhPCOG4RiycUYXduXvZFpx198uF0EzKp3Og6bUAYnAuFWD/AA9irjtmw4t+9ukuKU2FFQBgAk8tTWFZlN1wHwRZ3apsbnEA3chWykhasqT4Ty8K9IwrCLXB7N21tA4GnXVuqzqzHMvfWqiOFsKRw2jAFMLdw9AOVLi5UDmKpChEEE6GlY6MbjW3Zs3+H720abZv0Ym0yyW0BJUhUhaNPuxyp77D7xvjG/xXBhhmKOllti5srlzK4xA7uVUEJzDWDWjh3CdhY4i1fOXN9f3LAKWF31yXexB3yjYHx3omJcLWWI35xBFxe2N4pAQ49Y3BaU4kbBW4MUBRX4Mdw5zDr1FhYPWDjd44m6tHV5uye0zBPLLttpXSGCIqhg+D2WCWRtbFtSUFZcWtaitbizupSjqSavqMCpa5KS4Bq20rx7iZl1GO3Pa6u76869g15nfxry7jxtVtjfa5SEr3URoT4fKoka4+zlEIcVbgJBObcVZSkNrDhBGVUnr61BtJKdBGpNWCkhnMNQrXXeaRoySVIfQpbi3C6pwqUY0M0a4uHFjKM0A91M76bk1RLi2xCTljcnnTKdWSlwb7HXwp2Kg7xcfWlwrzqJnXrFK0Jt79rOEyVj50JFwcuoOugVFCcKkrbdEEJVqTzg0hnuzCiq3QsjUpBI6GKlWRwnem9w5TalZ+zIynqk6j4aj0rZKINXsmjJxadMUnlFQXn5GjBB3FJTRIPTrSsVFBbigsgnWmTKtyfgathglR1SPEmKgQlIkqSekGaLGQAgdKeQBqYpAlcEIWQf2SKmi1USkFpUnmoVIEEkK2qf8AdQogHwoirNSFjKkSDBKRINFTh+ZRLq1EckzH5VSTFwVAvMo9xQ9KmkpImdt60E4e0SApZAO4JoybRvN+ynaeVPRhZmpbU4BASkdTvSrQWbdOYqIEayaVGgWZITlTOeZplR+LzqSUwYV8qkQCdECK1s5yIUMu9S4Ia7fE+IsTiQq7RZNn9llAn/W4r4VHIJHITr5Vc+jxsjgewuCDmvFPXaj17R1Sh8opAdQY2NSChtUOVSSJVrSAInXQ0VOkUEe9+lGGlUgRznEzynrmzs0+6CX3PIbVmJ73ZtlPcGmvOrF2r2vHrxSlANhSbcK5jmYoTxAuC2nQJSYHSdBXk+U9p2erhVRSKN9KrdDaiAHFBGnT+porSkt2Tq9vaFAjT7g2+QrIxd9ZxBtgGCBGh2J0H9eNbSswTaJUkQlQgfsjas5PWFfZu4NJN+wN4w3cWK2HiW0KChMaiT/4rl0MW+GI9pWRcOqnsEEQD+0fD866LFXlXTim0mEIGZZHUmAPmfhXNsTiNwq4d2I0A2SkbCtfHtpv0a4Y3d9FF1u4vXVPPKK3F6knp0HQeFCcYDUAc+dbb6UtJAAGZWp8Kp9iq4UpIgAbqOyB1/kOddNnWpJIpW1qt99CEkAE6lWw8T4V29lYKbw50KBMoISDvEaT46fOh4XhDVsGnHWvBKFbnxV4+Gwq3iNyUsPrZc7iO5mHNZ008ATXNkns6RxZsu7pGfjDjt82u1tEqUhPfeXyAHKfOqOBN58VaT3SlJK1amNBR3sUatm1WLZCm0AjMNyN9f6+FE4TT2r10/mSO4EiTHvGdPhXRbdJGeusJTl1Vf8AZ1BWEpKiFjLqYVm/OgMwHBmmQmSociT/ALVJ4dm0pQTKYjQgjcUmAo51nMDmOw6afzra5JNuPP6OJU3wyygGM6SFaE6R+dULRedhasuXMcxFXmkhRIISdNwIIrNaWG7Y5tJHzFcnkSTqlRrjT5sM2rM0pcfeMUThxwpxu5b/AOpbhXqFfyNAUoobYaSBKkAq+FUWcbw7AcfDuJ3jdulVuUpSqStZkQEoEqUfACs/H4yIeX/Gz0Cai862wyt15xDbSBK1rUEpSPEnQVzH1vxHjMJwbCE4bbHa9xgEKI6ot0nMf4ynyqbXBdncvIucfurnHblJzJ9tI7BB/YYTCB6gnxr1zzWDXxk1fLU1w1YXGNuAwXmfsrVJ8X1d0/wBRoZwLG8Y1x7Giwwd7DCCplBHRbx+0V6ZRXVBKUpSlKQlKRCUgQAOgHKoHpSZJQwzB8NwO2NvhdixatHVQaRBWeqjuo+JJrB4/T2WC2WKADNhuIMXBP8A21K7Jf8Apc+VdZOhFY3Fll9Y8H4zZgd52xeCf3ggkfMCkBkKjMdpBpspjfSq2HXIvsKs7wf49u27/mSD+tTvboWWHXV1lnsGVu/5Uk/pWVM0Kdtizd5jN1YMMrWm0SA/cAjIlw/4Y6qjU9Nq0stcjw5b3rX0aNPWDkYncW67wOKSFZ3lkq1B3nQU93xPdXfCuB3GFrQnEMXdaZQcoUGz/imD0g1TTvgLXs6NrEbN3FX8MbezXjDaXXG8p7qVbGdq0ewWG0qgQrbWubs8UuneOsUw1Skm2t7Nl1sBACsyjrJ3PlXNYdjnEWP2717Z45Ys4ghxYTgbjKAQEqgJUokKzEDfapcGx2ejrCjoozGlQkAVy+L4tiruJ4XgeHFuyvrthVxcPOJDot0JGoSNlHNInbSi2D2OYXfXLGMPC+w5u2NwjEEspbUkp95C0gwTGoIoUGDZ0gKJ2paE15oOKsTvMJXjjXEuEWi8qnWcIWG1EoEwlaic2cgcvCtPEuIsWvXuFk4I8xbfXLbildu3nCIQD8U97zMVSi0KzuttjSUYQSeQmuSxFzHrG0s7d7HbG0ZCFG6xa4QhKlKk5UobJgGI1qPCuP3OIYhi+Fv4ja4omzQhxq+twlIcSsHRQTpIPSqoLL6OMLFeB2WNoafOGXDpbcfUkJLAzFIUtP4cwiRtM1vqUSICjHLpXE8A2jV/9F1rZPJCmn232lA9CtYrR4Cvnb/grDXHyVOtoUwok75FFI+QFOgR0Wp3UacDQa60iYpA607ChyPGkTp4VEmoz50h0Tg+lNMCajn5GolXSgAk661LJmTtQArXeasNqESNqhsuiGQp5VxPHzKX2w2oAq7MFsk8ucetd44kxXOcV4eL3CFKEFxg5k6cuf8AP0rNmmLvk8j7reip6QZ5URDh7PKkGZgCaMu09qWe6cyJkDmKdVukZe0aUVJgE86ZbTRV7VJkhMjUEqEj/wA0lypJ7Md4feFW0Wwjskthbatjm09asNYdnVlU4UIG4TuadEme03CVEKAUkgZefnTuWSxKU99ShITvrW/a4cw0Qe+qNq0rdhDKAckQNzrl8vCocki4wkdBwRbqbwxbmX3lhM9YGvzk11C0Eak1zvCDwSLm1KgYWFp8j/uK6ZY2Gnn1ojRnkvbki02t0HKCYE+VBU2oqjMY6UdLuQkAkdYO9QLzmYHKgiZGus0UT0QSyfeA0n4VIJ2nltQ3it0nPseQ0qBCimFKKh51Wog6n229FKkjeNTUF4iqBCCsDadKB3ECJApkrazFMid6pRAsIxR3JBZXPhEUP2y4JMaE7SdqeW4018tamlon3W1H5VVpCplcuXC4zvqnwEVNLzzaYDqo6HarItlE9/TTZIqRZaSPck+NQ8sUUosoGVk94qPPWlV7NGoSkClU/Mh/GUQlWbQyfOrICUtnMCVUJKCRqIqZSQImuijkKWJPqtsLvXiI7K3cX8EE10/Clv7JwdgluNMmHsJ//jTXHcSBaeF8XIjSyeP+hVd7hICcGsEgaJtmh/oFDGy0Op5VMdajGtTTFIRIUQcvOop5VPn5VSGjiWD2lrcOndVw4v50RxP2vbz3XVwPSoWn2Tt5bq0LbyiPI0ZxaTbsiJCFajrr/vXi5P5Oz1Y9HJvK9o4kJ5drHokf7V0DrnaMi4XAykJ+CawrYg44tZEw4v8AX+daeIJU3buFCiUhCSB+0RFRn9I68lcfohbtF3DXno1WvP6JO3yNc7aqFshTStMqij4Gu37EWdnbsDdDcmsy+wSzKFPrKUJSNQpJ08oIPpWuGen4snDlUeznnHTdOhIUEISCVLj3R18TNdFhGHIZbbuX2yhABU00rc8sx/aPyrmVYva2dx2SGCUoVqpKQYPOATr4n0muwtsWZusOD5yQkAAjaIkEfGtMspV/RWdzpccCunnVKQgQFrMJA5Tzqo+2bhK2kaWlpy5uOAfkPzq5atrcUbl0QtQ7qfwj+dGYaTKmW0ANNmfM/wDk1zJ07OdOjz1QUHrkr3RmnzJj9a63hQFGGXLifvPR8Ej+dRxuwt2cMuHkIhZKNvMVZ4WQE4ZcBQXrcK90AjZPWuqLU5cG+bKnhtfZpKWlxlKiASVCRHjNOyooSCDBVmKuYOtCxO9tMOtk3N5cot7cLGZx9SUJG/OaxWeIbzEGUowLC3X0GYvb0m3t990yM6/QAeNdEYS14fs85zjtyjpkLzypRCgBuBBFcvccSWKrldjZNvYndNk5mLBAcy/vLnIj1NEHDjmJtrXj+LO36ACTaW/2FsI6oScy/wCInyrYsbe0srRbFsy3bthKcjbSAlIHPQaVhnrjfkuF868GC3YcQ4q4pV7eowlgp/urMh18joXVDKn+FJ860uDMEw/DeIbl22Y+27E5rh1RcdXJG61SavheV0q2Tl1qrhtyLDiAOrP2Lv2SyeUnQ/GKzw5KnH0ipwuL9nbxrT7Cm9KR2r1jzWRV51AaHrRDQyCZ10qSSJGulRUgOpLRGiwUn10qYAiKSNHUGPvCkB5pweoq4PwpJ3btw2f4SU/pWpeWwvbK4tVGA+0ton95JH61l8IiOGmByDr6fg85W2T4VW0fs0UWc5wJcqXwlZ2zgyXNjmtH0TqhbaiIPpB9azcD4ZvbHjO4efQPqizU67hwke+/BWPDLBHrXTsYVbW+L3GJMlxty5QEvNpPccUNlkfiA0nmN6uAjxqXkiPVnO2mHXrfHWL4gWii2fsmWmntCCtO+kzpXP4tYYvi2GPWWI8JN3OMkFDWKsqbQ3M91zNIUmOnhXpAQhQBEzVhplpQPdMkaHpU/IvQ9Dhb7CcWsL7BcZtW/rK7s7T2O8aCwlbySBK0k6SFSYO9XbReM41cXYv7E4dhS7ZTCbd0pU84pWhWSPdABiOddO8z2WpIiq5UPuyfIVPyP2PQ8+w7C73BsNThb/BdriVywC2zfIDIadT91SyrvJPXyravcIvXOIuE7luzaQzYh72n2cgNtFTYACQYMTMaV1IAInUEcjTEqHSq+QNDkOIcOvkcW2WMJwj64smrVTHswKczLhVPaAK0MjSo8O2GLN8T4ziN7hKLBi8tmksobWlQTl0ynL97mdIrsIEyST608SI5Ubhqchwv2vC/0eNpxRo27tm0844hSgY7ylDY85Hxq5wTYu4Xwdh1u+hQeUgvOAiCCtRVHwIrTxLCbbFE27d3nLDLodUyDCHSPdCxzAOsdd6vbmaNmwUQalKM8h5a0gEneT5mmUoTlSCT4VFXaJBOSAN9aTdFUThPSmhA309aWQqGc5o/KkWAsyZjz3rNyKobtElYQlX61YaY7QnvSkc4iaSG2xEiIqwHkJEJA0HMU4tsTIDDyoSV6eBqabBbeU55nlM06LlcQY9BTLzuQQpQV1GlUIKGFAQsgJNActkEEBz1FRUh+D3ir940P2d5ZE6AbRUlJHAY9g6MJxNT7SIZuTIjksbjw6/GsxeRWq0g16Ti+CfWVgtknKo6pVE5VDY15stDjTy2XklDzasqknkRSj2b7XEiUoGwEb6VYtXAlYCG8ypgACTNWsKwJ/FXAv3GQYKuZ8q9Fwbh9uzQkNNJRpvGvqaqU10gjBr8nwcizb47cJ/5fB3VDeVJy/M0l4HjpB7bD0Nn9p5P6V6km2DTe9YeLEqIy8vGomklZeOTk6RxeGMXeHYoh27Q2hop7NWReaATM+ldqlkLQCIPjM1zj7a184NSw6/ucMVEB1k/4ajGXyPLyrOOSi83jN8xOgNspOoSaGpKk7wPOrlriVtftwg6j7qtCKdbLQM5R5gVbyv0celcMoBpx1UghKfEb1I2QUe86o+CYFWxG0a04UnSU7a6VPyyY9UVE2LKQITJ6k0VFq1mnKPOJp3bpKESkTGwmgM3iy5OQJEbExJqXJv2Uky0UBGh0HKkCY7tDTdHUwJ85FRRcOSo9mQknwpKxUTW5ECCfIUnACBqAZAEimAekkIHX0pBhx1WpIHwp0AQM695STPOKVP7L2ZGpzee9KqpCM0JUdqlqKimRualWznI5qM3H2O14dxRCZlVm8InfuKrssDdD/DuFup1C7NhU+baa511oPMrZUNHElB9RH61f4DfNxwFgKye8myQ0rzR3D801cG32TI6TNSTB1qJ3EGpI00qyQqalyqKdqfcVQ0cjitutviKGQMzyM8T6UDtCG1MrQpLiSBO4OvKp9sq4xi6fKtAsoT4Af0KLnLimiTlVlzCvHzuLyM9THairMKytf8A2okK1zrc/Ord45mQhCz77zQ9AdaG2rJiTCRo4lxwZfHePlUMVJUltoEF0PRA2Mq0/Os8rqSf6NrcuzZfX2wU5HdSgD5f+ay8cdX7Aysa515vgCR8wK0W1ANPMuaER6gTVC7bLtjbg6BPuz6kUlP89mKFJr+jz/2YkJAHLQ102FJDVtLohppKdOpj89R8ak5hPZOlKm1I1nLIy+h3j0q3fWTSMG7Nx9LTepcWpYQNo56adOldM5xl+NnVlyRkkiq1xWp68ShDJyEwDAg/OfWK6qzWgWqnyZDgn415vZFp+5jB7e4xdaD/AHrUN26CPxOnun+Ga328NxfFbVIxXFDbWsQmzwyW0kDTvOnvq9MtLIoxa9HNl0k6x8heKMdw6xw1dk9cJXeqCFJtWftHTz90ageJgVTwRfEOMWdwmzDGEW3b5lOOjtrnVI0Sn3E+ZJ8q2Tgtjh+DXdlh1kzbhxMns06qUOZO59aqcHJFsLu0cQFrkL7xiNSDV4UndGcnWOm/fQa34Xw+zcavLntL/EEuIi6vXO1WnXXKDokfugVtIJXoFK0UR+o/OneSXGVpb7MGJGRI3GoE+lDaKCuUhJ7RIUmTHgf0rfhwpuzDlPqiwpMsKTBKspA01qu02CG1BRIUOdWUwSCJPkuaA2nJnaBkoV3fLeuTMlw0bRb9iuZWtTgmEjKU+FUrpkOMaDkZq84+EIX3JS4IJ6VXSShJChKT8q532WjosCvjfYajtD9s19m55jY+orSO1cbZ3ow2/bfB+xchDoHTkfSuyCgQCDIOsivXwZd4f2ednx6S/pkSYqKtqmdqgoRFanODnvGpgDOg+NNAKhpVbErgWOF3t2o91hhx0nplQT+lIDz3g9R/spZLjRztHP8AM6s/rW3qRHKsvhlg2vCmEMn3k2bWbwJSCfma1p1qWo2broiJApQSNTUtPWmOm2vlUNIYoVHvkDwNTEJjcnlJqBEiU5jpppUkJgZoKaQ0RUEqiZPmaWXTSpJAB90mOdEyyiEiD1NFDorkhJ10pIUlexmj9mAk5imOc1B0sgzm7w2y1WrBjBEUlNgCUqnSTptT9ujkifM0y3xlACVE+WlKmBFNutUZiQk84onspRKQSsT7071AuuFAgwPGontSIzEdaYgyLVttfaH3qm44yGyjKCokEKJ26iKrBpat1KV61JNuBy1o49gQLiBISknpFJJJIkaUQoQj3lpHmYoraW1JkLSfEGaVxRVMESCdopZZ0o60JTHU0NHaZj3TlHhUvJFAoMk2j/zVtLZVzoQ78GI15GrQUG0FSzlQBKiTAAqd76HqRbbhWonzo5ShWpgE9BWcvHLdBItmS/8AtKOVHx3NUji2IukoStpoE/cb1+JJqHI1jhk+aNi7dZtbcrfcSlHLqT0A5muHvcHaxbGfbCytpJABTMFzz6V1NvhQuFhx5Slr5qWZNbDWEtpTpE1ahKXJSlDH3yZeH2abdpOVAQAIAA2raacS2mdDTi37KJEipBptSdQBWkYakyyb8gri8CkRFc1fvEuHWtm+SGicutc9dBSpV6isssmdGCK7KxOdR30qK0U0wKkFBQrlbOxICjM2sKSYIOhBitqyxYJUhq9906B7bXorp51kEa0jMEHUVUZGWTCpHYOtILcoBOkwDVRTTy9A3l05msLD8VdsHEtuKzW22u6PLwrr2ltvNBSdQedbRpnn5IyxumZKsOOmfINIMSaIi1ShAStSIA0hO9GvLhLRyKWcx2A3iqbYWt0lbYUCNJJMepp0TbaDdqy2IK06eNEbeQs90kGNO7vVUtOlRzAgdERVhhLaNMpBiZJmmIMlQSdDJ2IqRACs0x4VFwkJzNgEDlG9AcL7gTklOupImmBYURufTWlVUWaljV5w66wYpUcgUAoztThZmkRrSre2YUOVkwemtT+j9fZ4PiGHHewxO4aA6IWrtU/JyoxFV+HXTZcdYhaTDeJWTd0jxcZPZr/0qQfSiLJkuDtedSTvTAGammqMwqdNKlUB1qXKrQ0celCWbu9aUBIfUfQ6D8qZCgr2XWDJST0gU+LZrfiJ1P3bhKVev9TUljsXhIiTr614vkKsjPVx8xRzGMOKsceQ790qS567H5Vq4q0PZ0vNDvJShfwg1X4kslPWKrnKCUKkEcxsf5+lFwe9RfYc2hZGdADax16Gs5/lFP6Otq4KS9cF59orbYcCoK07j50EJPtFu3BCVL5nSAk0rZ1Ps5ZUvMGFlIHPwNJ8KAzmB2S9htHP5VCS2sxd1Ryv0hL4t7XDzw62C22pSbgpCSZBGXNm+7HSsHFMLcusSScTun8SuEpQSlwgNhZAMIbGgiRG9el3CQtgl731rBUPOuduLFm0eVeOqyvDdZVITHdzAdeXPXbw7MWX1XP/AKGKEVK5cmlhjdw+0mzBAR3UuKToO6IVEabj5VpuAStKNEIGVIrNwXE8yV5W8jKUFAJAERBnT0HPcVqW6Cptefkkq9TWGSL257HK1LkOD2ilL076AofrWK2ymzx72gqCWl91QO2u/wA4NaluVKtk66tkpHlWRi92wHUpcVlStJTJSTMHXbbX8qvHOd/j7I+PZ0byANVI737QEJ+NVuyLbpzwEzLaiNASdvzqixjFwllKXEpuMqZlKoUodQdj8qt2l/bXkhCzmPvNuJhR8K6o5Ip0jKUJf7F5DiiClYCFTtqfh1oCyWbxC4EHpzpEFs7lSAZCRun908/KpEJfSpBVmkdxYO58Oh8KeVOS4FCl2Bukn7Ts1d0ajWlcKlroobj9amsHsVLOxEKnkad9OdtDoE6CR4VwOPbNr6KfZF5gA7Gui4eu1PWarZ0/a25y+aeX8qx2wUN5VJjpRLZz2LFWbjZDncWfP+gfSujxZayMc8d40dWTUDrvUopjtXpnmDcq5nj99TfA+JtIMO3aE2bf7zy0t/ko10h89a47jN32jGuHsLBke0LxB4fssphM/wAbifhQNK2H7FpshhpYUEAJTA0gaUVu3zLyiJ8TpVeVwIHxpBaiJ2IrDU6ewxQgE7UlKaGwg8hQEMuuEk5/yqfsywN48zTpIVCSpKRAmPyp+2WlCkpJKTypBggiSIohQjr60bRQ6ZWhalTz8Kn2alDVR9DFGcCEAAmhh5ESEJGvMa/CoeVLopQsiq1B0yTz3qKbZKVAdmZiZjarCropk9krLy6/ChG6Uv3EOE+UfnS+Zj+MfsV8k6dTUvZ4Gqkz0iqi13judHZlAEQSoa0wt8QKSkd0dSqZqPlkV8aRcyNgQqI586igstpSkuAgDmrWkiweWJcVmBOwmAKuIw5pgJCUjbeNadPsOCpnKgexaJ6QNKh9XOPwX3lT+BOg/nWmlKBtyqWdAM5tvCihWZ6MJYT/AIYUeqhNWWrJtB2AgbRvRy6mSc8HxqSFoUPek+dNITYNKEIVASaktpJSIEHlScCEiYKiTsKnbtFShIJA6mhqwborL7O1ZXcPnI2gSTz9PGuZvr9/EHSFEotwZQ0OX73U1ocSXofuxZtn7NkyrxX/ALfrWUkACsZOuEdvj41W8uwrKssTV9pxtMKMVmzFSC6lOjplCzoGMRSIgxWta34cgSD4VxYdHWr1rcFCxqa2hma7OTJ46atHYh4EUB13KCeVUWrgqA+dJxwnSa6HO0c8YUBeX2h5xyFZl4BlIka1oOEAHp0rNulZia58j4OnGuTMXrqKCVZVTVpY1qq8K5mdqJhU6jWiTIqo0uDFWAaQEFpmtfh6/Ic9icWdB3JO46elZK9qquOLZcQ+0YW2rMk/pVwlTMc2NTjR6Gu1Soyk+UiarvMutanLmHRJo+HXKb/DWrhCgQ4Jjp1FFcSdgI866uzy+VwzLcVcBQSkNnrqflUUIcbMKVIJ1AE/E1eKYVJGnhQluklRS2oCfeO1A7HQO7GoERFEQkKTliVDmTvSYKojuHrJ2pFRVIlIIO450CIDNtypUk5xI0IPpFKixmPp5UhpUiROgpAwdRW+zMaGIk1kY279WP4ZjwBy4bdBT5//AA7n2bvwCgr+GtrNqNBpQrphq8tnre4TmZeQptxPVJEEfA0JsTSo7Ab7zHTnUwoEwOVczwLiDtzgPsN4vPfYWs2Nwo7qygdmv+JBSfOa6Y+FUYhAQNOVOCCfCheVEFUgOb4tYyLtLwDRKshPTmP1oD6hcFKtj0/aG4ro8TsxiGGvW5GqkynwUNq41pK3bBJmHGvs3QrmRpP5V5/mY6ex6PjzuNfRoPISbdTCxIk/AiuMSXMCxY6EtHQjqn+YrsAvM0FSNhp05Vm4pYIv7bMmM6fdVXGnT56O3FKuH0walpau0XDZzNO6K8Z2PzirrsELbQD2ahERrFYeF3HaNrwy60UmQid45p8xuPCtjDrhTLa23+862BlUfvAfzFQ46ugmqCdt21o1mH2jRyLgdN/lWFj2H3L+IJQlwFoLKiSfLKY56SB4k9a2ygtrS+kyF6rbG4A5+lPdoS5bKS3C0kSgjn1HqJrbHLV2TGWsrRhF5ixYYYyqKSZOQiY8zpE/EzXQWjynbB1xSRmmJiNQP10Ncihh64xNwvghAUVuKiEhA2j0gDzrXZxlDDqLR1xKVr75by81axmmM2u23Ka2nC1x2XOP0aaHyzZodQkqTl7w8OtZGKNMPkvZglsyUlSgmFcwJ3FHOJs2bCQpYy5ihIgkqg66DYCedUXuwvgrI4BlzKBEy2Nz3SNU9Y2qMUGnbCCp2VW2nG0htxwtqkuIKdgmNSDznT4Vqsdgh5xVwhbr7gBWUKCAjTYaanr41lNtPMNvMO6JSkrynUJPJQ8DMeM1sWaQ5K1CCtRJnkTqR6fyrVRTlyGVWzQaddZZ7VCy/bjRWYQ40PHqPlR8qD/zLUZD74TzHXzFCS2q2WHWt4g9COhHSogItnfaWEkMEjtWj9zxHUeNaVr0c0kXlOQ2SRnCu6v9DVQOudj2cA7+dWHcrSVCPs1JIT08I9fzprYAMOKjWYrnzR/LgIvgF2itEq3SaO6jtbZSee486CBnUoDXpRASkx4zWUHQ5HR4fce0WLLhMnLB8xpVjfXesrBFENvNDZKsw9a0zppNevCW0Uzy8iqTQx30meVcHbXLeJcW45iZIWhhScNtucpalThHm4oj+Cul4mxdeB4DdXbKAu7MNWjfNx9Zytp/zEHyBrHwnDE4RhNnhqQt0MoyLcAkqXutZ81En1rPNKol4Y3Kw6rhUShlR6aVNJcAkJSrx2iipSVrCUpmKaEp97aYiue2dPAEquCqe5HSkUOEyowB+GrH2R7uYJNDWFIMNgL8RNFMAfZFwQXCJ6CKiLWFarKops1wpfebgRuKMHVBECAQNRIo1HZANpCgZlXXc1NTYGoNDQ5KiMgUQYmYqwUqWTooA8goUasBkoUo7A6UTstsqBPOkEuJENpUSOWlJp5+ZWhKCN5MzTURWMUDKAUn4UjdMNyrPAG4NVnsQYiHVKKie6kJ1+FBaUq4ckWiko17xUJ9RTSoP2XDiGaOzSSDzCYqaXLl0SAkCI1NMyV5ghTWUfGraoCdNPKmSCSytSe86QY2AioGyzRmW4oH9rerE6A/0acEARm18qBAEWTAVIbBJ8dqsptUIjuhPPSpJRB0ACjUtUqMn1phZLsweVAv7sYbhrtxIzgQgdVHarLaZjN8a5Dim97XEk2bapbYHe/eP8hHxpSdKyscN50ZSVKUoqWoqUTJJ5miCggxUkLBrmZ6oXengwKdAHnRMo2ilZWwGrLK9RUC3yp0Jg0rJfJrsXJiKsBZImsxnSKuJXCd62jM55QXoTyyAYrPeXVt1WaqTwG81MnZpBUANV3RoaMTrrQ3j3KyNkUgrK5r8aOHIFU3VFC55UQLlIM06E2WFLBTVdRmabPIg0POAYNNImzqOErgoS/aSMujiAfgf0rqFBQGYqHrXnuDXgscTYcVOUr7MjwVp+cV3RdCoJSZ8a3g/wAaZ52eLU7BrWkKOVaSegNBbdiczQJ6g7UZ11KvugeVACtSI0qzMIHdZBKdaQckRqT1NDChmGmlLMAZjSiwJZkrVqvKRypUMqB0AEUqVhRmgq/CasNt5okgT1NCSUKHuH1FEEjZAHpW8bM6RPI0DBcApZWtO/v0FNClR/KkEKI7qVEdap/sOPSM1b6eHeJbXGQSmxvctjiE7IM/YunyUSgnosdK70gg+PSuUuLBF/Yv2V21nt32y24g/eSRBFT4SxK47N/AcSdLmJ4YEjtVb3NudG3vOBlV0UD1ojJPgynFrk6lOoqSTQwYFSB15irMworlcZtvq7FBeAlNtc912Ngevz+BNdQCKDfWjd/ZuW7gELGhI2PI1OSG8aNcWTSVnB4wm+t8AvrzDgg4hbtrKEq90kCdZ+NYfAWJY9ieBe0Y8n7Z1edg5AhTjRAIJA08uoq3xdcXWG8PX+HrSU3L4TZNrBme1UECfIEkHwraatUsWzVqjupagMqj3QNh8K8qcdIVX/yPRjzO7M3GbJLik3lsFB1EZwN/A+Yolrde1tpEpTcpE+CvLzrWSUKfSogJCu4tPQ/yrJxDDfZrkupGVsme7oUHqKmPKp9HQpJrVl22vWw+nthlWnRQPSrSWgUudmtIyd7L1HUVQaZdcSEvth8RCVgAH/eoZCy8EM3ZSP8ApOjUeU/pQ4OPZn+i1d2aHWyUgoXuIPdJ6x1rk8Qsu1dTcEgpcASqeSkiCPkDXYNtTaLeeuFBAJADaIMTHiZPSqiLS2SZQbxAO4hJmt4RkuRwyUYqmWnmGG31lL3Z585BiSSO95gAz4eNGtsPcKVLt09s6kEIDeqQSIkqMDQHatpm0s2nS6izcddVqVvKnX1n8qtKXcOBISsNIH3Wx+v8q0/Y3ll0jFTguIIZQ2pnO0iMqDcSBHhtRbbPa3C03CCkLMrSRy6jrFavZLI/vHPPtDNEWwbm1cadIKwkrbWRqCOv9c6jRXa7M3N1TJBs7bxUkNhtwKI7uoVpyNRw3M5ZtKVM5Y18NKtqHcOmp0A8a2T4Ik/RRUC22GSnVCiBpyG350FClIQY+8og0dw53QBOWY8/6gUltEBUbHWuafMuAjwiKUhJ0Mmhlcrg0eMoOlBcSCuQKyaLRp4R3bxaeSm5+YrYJkTWRhWtwpXII/lQeKMZewbDkN2CA5i18vsLBo7FwiStX7KB3j5Ac69PD/jR5uf/ACGPfP8A19xllQr/AJHAiRI2cvVJ1/8A20GP3lnpWwDrOsnc8qzMNs28CwliyS5IbBKlrErdWTK1q8SSSfOrCU9sdHyvnA0FRN27NoR1jRYK22tM5zcyNTSgOapEkcyY/KiholEJWBI5DWoos3QvP2pOumlSUUlNupfURlSd9IgCrdupbyNVpI3BG3+9J+0dCi4l0kn7gA18JiiMMFtBESTyoodkE2+WVKyr13J/SkEpSQBHl0ovswWhQmBvE7mmCS3EgqIESTNMkpvFtKiAuI1gH8qGmFGGHiD+HlWoUMO6LG+4imU020kBOUeAGtFDsywLxLhU4rKjqkyKuNFJbB7TNPhvVghCYBgzyBquWlF6GwBI1JHKkDZFuzQFrcygrWdSd46eVTUpTUJbbSfBJ2oyWFH+9kj4VabQ3GwmImgVgm21JIK5EjaiFpJ2jpFGGXQAAmpZJMaCqJsrdiANYM7VMJBRAiZ1ncUXKM0HWKZelFCsGtJT7oE89aSUdoDKZ9aIlWupHwojYzSSmepp0Fgrl9uysXbhwQlpJMdegrzFbrjry3nTLjiipR8SZrpuL8Tz3DeHtK7qIW7HMnYem/wrliddKxyPmju8aFR2fsJm0pg7l1oalUBxzmKzo6bNBFzpvrRk3yd41rHQs5uoqVu4q4uCR7idBU6C2N1D2ejpIqm0IiasJIqaKLSV6TU+0oCSIp1KAFCZLJrdMUFSpFRUo1HNQ2ME7vQVnu1N0z4VXWonSn2XZWf1VUULlNJ060AK73nrV0ZSZYmKEoyYJjXQ9KeZFRUnenRNjpcKElfNs5o6QZ/SvTCAUAgyFCZrzAQptQPQifCK9FsLgKwi1ddKUksoJJMchVR4ObPzQRQ1nShhW/jVd7E7JKspfR6GpMX1g8RluUmdidjVJoxLAAKYgT1pZdNSZojYYWD2b6FRvlVMUuzSpRAcFUIHkSSI+dKmW2QcoI86VILIItxEFYnwFS7JsD3lT50jKASQY61FRShIzZiSJ0FJzY9SYSgcio+NFOVLaTKZJjKN6BnB1mT02qazlKUwTmE6Cam2ATNOgGtY2NWNy4q2xTC4GL2CipgKMJfQffZWfwqHwIBrUzQSAFJHM0g2pxOZB2PWKak1ygcU1TNDBcXtcdwlrELTOErlK21iFtLBhSFjkpJ0I/nV4Eg1wtz7Xw/irmOYay4+09AxKxbGryQNHW+XapHL7w03Ars7C+tcUsGb2xfQ/avJztuoMhQ/rlyrrhNTVo45wcXTLQNTBoVIKjWrsk5biqzaxvijh3CVAdwv4g6rLJCW0hCAfArcH+Wq7lrc4OvsnQpTA90jXL5HmKv4OfbuOuIL86os2rfDGj4gF5z5rQPSukcabuGyh1AWg7g1nlxLIuTbFmcP0cmpCblIISFZkzmHOnUc6OzfBUnLGaPz/nVm9w1WFKDtupRYKpy80/186hmCvtBBmCI2NefPE4OjvjNSVoqW5FiVo99kiUK/Ceh8K1UWzDqCVNoWSO9mEz8aqONNZSpIEHcfzpmFvMZkJKVpQO6FGDHSa0xza4YpK+UV7y2NoowFKtVkSncoUNiPD+ulEZbKhGh5hQ1BHUVcFw1dILa06kaoUNf96AyybR8JCippZMTuk03w+Ohxl6YVLQ6UQM+FWA2DrFECB0osTkV0MjpT9nlSo9RFWco5CorE8tBTRLkAS3lTAp4kQdaLAPnUSKBWUnG8qgQNBppQ3VKlOX41fWmRqKAlA5iocSlIAZ6aUJfKKtOaUEhttC3nlpQ0hJUpSzASBuSeQqNbY9qLLV5bYVh15iN68li1YRmccVslI/M7ADmYrJwa0u8Rv3OI8VZUzc3DfZ2lq5vaW8yEn9tXvK9ByqpZ9pxVdsX77akYFbL7WxYWmDduDZ9YP3R9xJ3948q6cPTrJPPau29YqKOTW5OTEUTJJEg6CohtCSIToTBP86lnQTnCgQBPe2FTJKoAy7cqgvkitsBQCTHjThUe6rQc6UqKTsSBEdKfIjLmChMaiIoAclI1zaxrUVOQopCgCaYJjQjQ06lIyKSQMsaa0AIHKicxUSdRFOcpIImec0JA1BKiEj8Kt6sd5SjBBTypgQ7KIGbflNO6xkUIST49KiEhxUFOh2JoplB+R13oAghKEzKZmiFGYQDA5eFN7w0+FOABE0hDqRKQI2pAa6jTwp/LQVNKRGopisiEhCdKdMxpFRUSNCdOlEbScszpQhEddoGtMpJIG5jWBUyQTtUgO9VARbbMjukTUcQvGsNsHH3CIQmY6nkPU0dSgyhS1qEATrXmXEuPuYtd9i0oi0bMp/bP4j4dKlvVF44OcjPfunLm4cfcVLjiipR8TUM4FACstRUvWsKPRT9BVuSKEVE6GTTTPrTR5xQURedLbClJIzHQeJNXsNQlllIO/WswpFzdJSmcrZk+Kq1W21JTRLhErlmilxMU4eE1mqKp3pu1XEVnRaZrJeJ2NTLnjFY6X1JiFGppfUVUajs1M4jemLnKqSXtJKoNSLoipoLCLVVcqETUVuyCPSg5556/nVIGyDpkmhpErp3DqTyoYVCq0MmWEkRUVK1j+hUAo1EnU606EIyZSN1aCPHT9a9Otmcls22lA7qQBpO1ebWiS7e2zSRJU8gR17wr1pqQ2kEAacquMbObPLlIz1W5AgtJjoRNQLKToUI8sorSWSBQSgFU61VGNlZLAGmUAfsiKIGUQe5tR4g7mmKo606FYNCUH7gEeFKpAriBt1VvSp0JsXZIBJKAJFQ7JlUy0J6zVNy4WgBTpKE8wDrUW7toqBUPs594qzR59KjgumWFrtkAjQnlzoBd7RWRDRAG6gRA+NSukNrdSpDGZUe/MR4U5KkNBAy5+UiYoAGphCgMzihpGVX+1BddCSO+ZH7MCPWriR7OntXSO9AV4mktbTrcIUE9PCikOwAuc6ci1Iy9AsA1jhi84ZvnMRwS3VcWTys97hiCJWebrPIOdU7L8DWwlDucd8E/sNn9TV1LTikkRHid5qotromSTVMt4ZidljOHt32H3CX7dzZQ0II3SoHVKhsQdRVlZShBWsgISCVHoBvXJ3OBXNpeuYtgN0i2xJUG4aensL2OTgGyui06jnIqljvGDN/wnimHBtywx55oWqbB8jtAp5QaCkEaOI7xOZPTWK3i1I5ZQcTV4EStXC7WIOCHcUeexBc7/arKk/6MgrqUnSqtvbNWdszasiGmG0tIA/CkAD5CjpOmtUSJ9pNywppRidj0PI1zi2V2bym1phO+myf9uh9K6YGKG/bt3KQFgyNlDcVnkxqaNsWXR89HNq3OhEVJpJPfJ1OkeFFft+xdUjoY05+NSaRACeUb15+rjKju2VWR9nQtASoTGx5iptsBCwrMtRG2ZUxRUiNDU4g1skZuQRMBO1SzAVAbQaR0NHQrslmkUxVTUxNKxjExqN6RM0t6WXxpoBuVDIg0WPCszF8cs8H7Jt7tHrt/S3s7dOd54/sp6dVGAOZp6tkbUHunre0tnbq7ebZYaTncdcVCUDqTWC1ZvcXKRcXzDlvgCCFs2bgyrvSDIW6N0t8wg6q3V0qzb4FeYpds4hxIEfZqC7bDGlZmWCNlLP8AiuePujkOddKQlaSkJUR151aio/slvYEViQeQGoiKYlMyTlXPdM0f7NBTDaiTzUKSgjNGQETBoHZVV3dZ08t6MVBO4BJ60YtIIOUHwioFsGEmZO4jamAMATOkUTRJmN9IPOmCm0LylRjoeVMtQE5Vpn8qVgMtJj3gTQjbZoAUpI5kGpIKpVCStR8aKpzuhKmlA7+VJMAYYQzl0mdATqaIkHMJO+5IqCgUqOkHlUCTM5j5E0WAZR7IqiCeUmoqUeR0NDBg8pmiQDJIoAi492bYiM6lBKfM1Xtbztbx23LhK0DNChrEkfoPjTX6gj2aYH2yTr4Sf0qtiVs8w+3iVuCvs0ZVtjmKZSjaN6Pyp0ricwiq1m/7WyhxpQUhQmfCjrSQDm2pozolkClAyKZRTESND1qAjs8uYxUS0g6FCdtzqaLCiSnm0R3gCaIh1OpgkDnpVdFuhKgUpAPWKpcQ3gw7B3nAftFDs0fvHn6an0pp8DSt0YXFWPl55Vhbq7idHFD7x6eQrk1JEyRrUUlRM8qG67rEVi7k7O2MVFUhnD3ooSZnX50xJJ61MCmy0woGhP51VvLoMskjlRXXcqImsO6e7Z4IHup386cI32E50g1jfXDJJISokk6jnWw1fvqAlCdenOsZhryPj/X51psgAgEedOaTJg2kajLvajVsDxFELYII5VXbVG1FzKjesGjZMGpGpkwaFmIO+tGXmUPKgKbV5UIB+1I3PrUu3MxtNBKSZIqJE+PSfyqqFYcuef8AXLzpknnINDTOmb4nn/vUioChIlsitUEmhpVB1pnF6zyoRVHlVpGbYYr6GkF6Hr/WlCCu7IOtQzyY0/nToGzc4baN1xFZp3yrK/gD+sV6kptc6KFed8BJCsdfV95LGnqofyr0O4U+Unssk9VcquKpHHllciK0ndRoHbNZo7RJPQGsfElXrSV5n1qnoNB5Vn4cy86tJSClIM5gDrSc/pAocXZ1gVO21KgtJyJAmetFmKtO0Zj+dKoKV3dImlRYwLlul5GVxM6UH2ADWRI2OUA/Kra1oCffHxqBdbEBSjqY2NQXZlNhxC0hDiiCJkwdPLrVh63W44gqCFgD72mvjFaISzMtwqd6TkJQSlAURtRQ7KSk3KgILcAe6KM0lSQM+RJ5ZaAVvOPFKVABIlQCY8tam6haUpi4CFHXKQDPl1oAuAIA1n4VMKT4+dVbbtR3lrBHUpymrQEJBKQelMREpBE6mPCuT4qsLfHce4ewh5tYHavXq3G1ZHG0NIgFKxqmVrRt+Guv7uQzIE8udc3h3/P8eYzdalqxt2MPQeijLzn/AMzY9Ka45Jl9E0XfEPDoi8bcx7DU/wDxDCQm8aH7aNEu+aYV4GtvCccwzHWFO4ZetXAQYcSnRbR6LQYUk+YFK6uuwSCEZ9YFYOI4VhmMvpuX7RTV6gQ3e27vY3CPJaSCfIyPCrWT7Ilivo7AHSpTXHsf2rw1vPbXltjluP8ACv0+zXAHg4gFCv4kjzqwnjqxtoGN4fiWDq5rubcrZ9HW8yY84rRNPoycWuzQvBnuVGPvU6G45aChWeJYfi4LmHYhaXiTzYeSv8jV8NFJ7wjzrlcfybOrbigSU/8AmnKdNqIUgCOX5UwBPOqomweWn33olIIkwAT5VLQ7IBM02TXUVC8vbPDmi7fXbFq2N1XDqWx/qIrCVxvhL6ijCW73GHRyw+3UtHq4qED409BbHQ5aq4hiVjhFoq7xG7ZtWBpndXlBPQcyfASaxC7xTiu67LAbc/hi7uY+TaT/AJqs2HDmFWN0m9Wh69xL/wC/XzhedH7pOiPJIFFRXYW30V/rHG8fEYParwywV/8AaN+19qsf9pg6/wAS4Hga0cI4fssFLq2w49e3Gr93cqzvPfvK6fsiAOlWyvMoqMyfGpBDbi051e7zVqKHP6Go+2FU+02SFBR6ZdamXMo7vMwCdqq5QlZyxHUCnk5SJMb6mo2ZVFe+xFq3dQHnDBMd0xAikxcdrBYWlxCtEhaiFDxmNvA1lX77vtim7ZTawHP7uYJMDWp23ZFzM1mYd+8kbfCntRooJo3mytK+zPdWRoCdx4dadSVxoqAd/Gghxt+3Dbve/n1HQ0L2l1hX/MEuNcnQO8P3hz8x60+CNWHXJEGPhUeyhEaRT50qSlSVApVsQZBqKl5Sc0BNIkm2AhQOYjxoi3zPvFXnQM45RTjvcqVjoNnC0FS1BPShZgedMUk8vhUkNlQJjSnyAuYipEkCIqcQkJinCJPOKYjLxppbuHZ2gS4yoOADmBuPgTRMPvhcsJCjMp36jrV9baVCFmB+dYfZN4ZiS2UKAt1jtW5MZZMKA8Jg+tHKZpB2qLzKvqy4XytXVZif+mo7nyPyNa2UK72bbpXPP4olY7NpIc5E8h61G19oDYQm8cSnklEQB011qd0VLE3ydAVpGxk05IIEmsIsXRUYvXjPUA/pXP41jeIYddC0YukrVlClqW2O7Ow061WwoYJSesTvka865TjpZ9mttykOK265dP1rBa4yxhhMZrVZ5FTJ/RVUMa4sxDFbM27tvZo74WFICpEeZobTN14WaLuiqpZCJQNKqKWVHb40mL0LBnRXNJ5UZS7dXVJ8RSqhr+waQT1PjRCrKNzNRLjaNlA+XOqlzeIQgkmB8z4CqSsG6BXtwUJ0MqOgFU7dqdST1M0JL3tLxWREaBPOKvsIymd60apGN7PkuNNgIBijJGWSPlQ29NB8BUiddPhWZtYYOkDXlRkv5dzWe4tUaGgF4xGtGthtRte1IjUioKu2k7qrELp5mmKidqXxIPkNZV81rGp8KCbzNsnpvVFCVrMJBPlV1iwWqM4gUNRQKTZNKysc6KUkJk0dLCWxAqDhIFTd9AymsxO8UGT4RtpUnlSo0zUQK0Rm3yJRMbGaSEiQSPMVJRE+tNOvjSCzrOA1BviNQJjtGFAehB/SvR1KlR1Bryjhy6Npjlm9sC4EHXkrT9a9Ku7xDShnICiNdapPg5skfyLDrLbwAcSlQ8aC72Vs1JhKRVQ4uwO6F69OtUbu5duUZUxkOpk0OSomMWx3uIrBlpSy4SU/djU1SY4rt7tsohbbnIhJNTZs5BUooH8M1abbQ2oQoFR0gJqSqSJM3ynxHZOKj7xQQDSqxmUPeUoAdYpUguwxt1BSy2QUqjRSTp8qdtq4bJISgSdyCY8pq2FFG5mR1pw4gCCoVQFZLCy8Vqkk7eFJ9zsWsygtSZgkD3fHyqwpYghMjz0pld5AKQSAdutAAm0MOELCgrMOVAu21NKLzeckwnKkA/ntV0FIBAaykbDSpEIOigmCOnOgSZj2ntzjkuFtCPupAzE+u1agVmCRIJmSAdqHlbDgBzQdiBFScUgtlKF9mU8o3pIbY63mUryqXEiYPQb1y/BCnXsEOJgfaYpcPXygrotZyf6Air2KWS7m0vWbV8oXc2yme2HeLZUCMwB3328Kv2LacPsrWzYSUs2zKGUd3cJAAn4U74FQN1p925kpIA0gq7vwq0hpCJJQAQZOUUlPOKlPdknRJ51AKIRBIKiddNqm0UEW8nOoJSqptKlB0WmRrQwpPZkBSs3Uikh6EBCkmRzpXyIz73hfAMTJcu8EsXnB/jdiEL/zJhXzqkOD7NhI9gxTG8P6JYxNwpH8KyoVul1R2EVAzz3qt2haoxBgeMNz2XGeLaf9Vm3d/NsUlYTxCkSeMrgg/wD5bbz+VbUEAjrTR3thFG7DVGOMFxdYHbcZYrH/AGre2b/+g0P+zDL5i+xnHr0H7ruJLQk+jeWtyIMTFSAG+5pbyDVGPacJ8PWDwet8Hsy8DPaut9qv/MuTWwpWYBMARoABtThQMgATT0W32HRAjMdYFJI05VPKBqRThKSrnHM9KVDsglPjRpAA8KilKc2h05TUynWKTQEcpJ0IneoFBIMc6OHUJRkNq4s/jRH86ZKQBnAM/hVoRQhnJYgE218O0zoJUT2k+9Ow+XypmXftc5VPiK2sUsHrspfahLyRBTn7qunLff41z6yWFlD7RbVzBFRNNHTjkmjZauBlnNVxtxKhBrmPaI91WlWLbECCATUqbRWptFgtLzsnITvGx8xU232gqLluJ0BJ7v8At/WtVWb5KtJo3btkHPB86tTRnKFmmGm47oQNNKn2BEaVhBYaVNustjonY+m1GTi90yIUht0D+E/yqlOLIeKS6NgIKSO7U4UqKxlY4+tPctwk/tqED4VVcvLl/wDvXyB+Fs5R8taHkihLFJm+5cs25hxYB6DU/AVVcxfMcrVuoj8SyE/LU1jpWhAIB+FSS8gHep+X6LWH7L67l54wVBA/ZH61n3r1shE5Qt0TClGSPjUn7pCWSArWuUv7lZc97y1qd2+i4wS5LqrtSlGT8Kt214pJAneudS+rUlVW2bpKFAE+c1DTN1ydczeAwFcudcLd3JvLp25Xu6oq9OXyitl2+CLVyD9xW3ka58e6mNoq4ttcnX4cFs5EVIBG1VHWtDV6KYoSRrVJne1ZiraUFSCQRzp+3eAAKUq8ZitJVuk86ruMJmKpSaMMnjwm7aKK3njsEp+dVVIObMSVK6mtNy3AEjWqqkRTcmyY4IQ6RSKFBQcb0WPn4VoWjyVgQYI0I50LIPI0I/ZuBQkeI5U4zrhmGfxVP8o9m4gAbb1NSMx0G/8AUVRtr0SA4NPxJ1rUaWlYCkkEHfwoZwuDi6kiubVZ2GtOjCnnTqAkeNX+1ncVNNyU6Gpc2VqmVm8BT9934VZRhVo0dEZj40QXIVTh6ahzkxqCHDDaPdQkeQplDWkXhUFOA1PJYxqs9tRisVWeOm9UjKZSeSArxpJ8N/6+dDcMr20/KknUetbGIl76RPyNEQAo6g/1+tMBJ1ooTlM0WARMgJy7hSSI8xXoL9hmU2VOk6CQVE61xGG2asQv2bVK8hcWJUNwBqfkK9KYw0tqC3H1uH9qlVoym6kZyMKcKPe1HM71atcNUhf2gzDrtWuE85p8kHelRluyqbNBTGXTpTC2SkQBVulz0pk8lNTE6KTKaVW+e1KgdkXAjQKIOkxNRSAhKVyMu4iqry1LICUphM60wShKMqdjuOVFl0WDcspcLigCocyKxuJcbRgmB3uLFtRRbtFe8Sdgn1JArQCRIVAEVzX0h2VxiXAOMW1uhSnexDgSnUnKoKIHoDRF26YPhWjMt8O42v8AC2sRc4pXa3zyEuotG7VHs7ciQhU6nxP51r2vEDrHC1vjPFKF4Y8hQRcIUkwlebKCAJMHQjzqTJe4o4cw68wXHV4c2tCVreZZQ7IygFKgrQQfyrhcSxK9xv6FLm7xK69qfOIpaLhSlOZKX0gaJEbVaW3ZF10d7b8XYDe2F7fs4oPYrJQS7cOJUlAJ2ykjvA+G9Swni/A8dvRZWd4sXWTtEsvMLZU4n8ScwGYeVU+Oby2wzBbJo4fa3br16zb2jdzow04ZyrVGwSAawsWZxhj6QODk4xidhcvG5eKG7a2LSkDJrJKiSk7cqSimh7NHU4xxfgWBXhtL29X7SEBxbTDK3ShP4lZQco86vf2gw1zBRjIxBj6uyZ/ac0IiY+M6RvOlcw3YYgOKccxDhHFLB65ccbRiNhfNLhLiUwIWnUAjzFZasdwz/h4HmeHbNCl4p7L7E6ubdN0V6rKuaRvRouKFszqsK4zwLGcQRZ2t2v2paSttD7C2i6kc0ZgM3pXQFUkTpXnfEDOOW3GHBqcZxPDrl1WIkttW1sWlJGXUyVElOw2Fd5iQfOD3ot0/b+zudnG+bKYj1ilKNdDTZzGNcecPt2+J2TOKxdNsutB1Da+zS7kMJ7QDKFT471Z4cxdmz+jvCsWxe+DbYs21vXD6iSSep3JPxNZfDXsA+hIFssi3+rXu3zRl7WFZs0880b+Fc7fC6PB30bpaetWmi63K7tJUylzL9nnA5Tmq9U+P7J2a5PRME4rwbH7tdrYXajcoSFlh5pbSyj8QCgJHiK5PhrjjDMMt8YaxzFH13CMVusiA24+ptoKAE5Qcqd4nxrTVgHET3GOA4hjuL4Ol20W52TTDK23XkKTCkjMTmA38Nah9GarZNtxGJbzDGrkvQROWRGbwid9N6VRSY7bZ1KcXw1WEfW3trBw8t9r7Tm7mXrP9GdKy8M414fxfEG7K0vli4eSVMoeYW12wHNBUAFadK4jC8Qs8P+i/E33MPYvrBzGXW7Bh/RkpU4MhP7IMn0rQ4nax5nHeDk4xieGPrVi7RbYtbZTSk6QSFFRJRsNhyoWNdA5nW4e+HuKcZtfrhdyWksn2Es5Ra5k7hf3s2/hVS44+4Ysb9y1fxGeyX2briGlqabVtCnAMoPrWXZN3X9vOP02qYuRY23ZAGe/2KssesVa4GawtX0UWinFNCxFm57Zm93N3u0z+M9fDwocV2Gz6OuQ4nIh1strbWApKgZBB2MjesrHOJ8I4cdYaxS4Ul64BLTDbanHFDrlSCY8azfo0buf+HGDe0BWctKKM2/Z51ZP9MVXwZAP0vcRC6/8AVew23seb3uxjv5fDNvFLXljvhAuEMdTjnHHE7lpfOXOHpRaG2TnJSglBzAJPumRqI3FaquPeGGr9Vm5i4SUudkt0NLLKV/hLgGUH1rnbYL/tZ9JZwwBVwmzZ7Mt79r2K52+9Pzqlw/hHEOLfRaxa2+K8OtYG/ZFLhctnJb3zFas0BYMknqJq9V3+iNmj1sMIUnr0iuS4VuXX+MeNWbm5cXb2t2yGkuOEpaSWyTE6Ac638DYXZcP4davXLdy4zattqfRql2EgZh4GuIsrq2scV+k+8u2PabVlba3WBs6nsVSn12oSXI2+joWPpB4UuL1u2ZxXV1zsW31MOBhxe0B0pyn411XsyAe8mSOprxrjAY6v6HxdXN/gtrhTrTCrbDrW2VKQVJKEocKveA3gcjXs7QAZbzHUpH5UOKEm2MG0pEJSAPCs3E8NavEQrRQ91Q5f7VpuONtjvKFVzdMnUg6VDrotNrlHD3eC3rBltoqE/d1FUHre6tUZ3WXUDqpBA+Nd+vErcOBvKZOuiSacuoJIBhJ5EfpWfxr0brNL2jz9u+7NuJOY86Xt7q/v12DuDYQ64VLtGdTJyEo18gYqk/wthbyh7O49bnnBzA/Gp+I0WdHPovlpGqjR04iQN5861lcHgqHZ3xy886NfSDTXPCGVqGLpXaftIGUn01qPjZXzRfsylYkBAzGhKxPxqvd4Tf2gWp61dyp1K0jMmOsis0qJHXxo0L2+jaF/Oxp/bVRvWF2igNKftTA13o0Gmaj98VJ3rNuFFzUa1DtAPeNMlwelWo0AyMyeRos6df1oYdRA1jrT9oDoFD0ptCsIVkpyySk6GqiXIQATqND6UcEGdfGqV59m6hY2WIPnypI6vFyazp+wwegU4eHM1RC5pyoimelZeKwRQlwBVYOman2kilQ7EFCdac2qHRIUKEqKQWQdDTEJVkobVVdYWjdJq+i5/GJpi8ggiNDQJpGTlgyO6aI3cOtGZI8RVpbTDmqFZVdDVZbZQqDQZygmqZoM4ooiHEhXiNKut3TDoAC8pP4tK5/LzGh8KfOpPj+dBhLxoPrg6cNmJGoPMVE5h1rnUXhQoFKykjxiraMUfTErCx0UP1pUZPx5LpmmtxW9DS6qSDQm8UZUe+gp8QZo6Xbd4SlxJJ66H50Uc84Sj2hw5OlQcVmT50lNHehrdaQe84kHmJmqSMuXwiqqQqd+XnRW07jxqu/etIBDaCs9ToKqG/dM/aBI/ZEVdlR8bJL1RsRl1JAjcnSgv4hbNiAsLP7GvzrFduc+6lLPnNBEqJJ0HSd6R0R8Wv5M9F+jtPt+KXV04lOVlCUIA+6VTPrpXpR0EAiBXC/Rfh6vqS9usykdo/kQRtCU66eZrrn7a6zSh5JHij+Rq0nR5udRWVpdFxJmDGtOd6op9tQJyNq8lEfmKYXd0PftDH7LiSaVGVF7lJmkTB0qn9YJSIW06gftIP6U4xG3JgupB8TH50BqW83hSquLplUhK0eHeFKgKIpSkpAGivCklhwjulMnkaWUaEGZ6VOYkSSKihgFMOhXeWgJ/Z1NLJBH2iqNlMQKDc3DNnbruLp5thhsStxxQSlI8SdqKCzm3/o64Tu7l193C4LpzLQ08422s9ShKgn5VrXPDmFXmDpwdeHtpw1JSU27coSMpzCIg760VrH8IfxE4ezi9g5ejQ2yX0lz4A/KhO3N6OKGLRu8sRZqtFOKtyo+0leaApI/B49atuXsngLi2E2OMWDljiVu3cWznvNrHMbERqD4isnD+BOGsNuLe5tsMSm4t3e1bfW6tbgVEDvEyR4bVrXeN4Nhtyi3xLF7K0ecgobffShSvIE1k8cYre4Lh+EvYfcJQq4xW3t3DlSrM2smRrO+mtCUnwDa7CYtwbgGNXxvL6xzXBTkU6y6tlS09FFJGYedXF8OYIrBPqX6tZ+q8seyx3d5nrM6zvNbDqQDpG5iK5Syv7nHOMbxLNytrCsGX2CktkD2q5Ke9mP4UA7fiM8qSv76B0TtOAuF8PeYetsLCX2HUvNvLecW4lSdu8VTA6beFdF3gdVfCs64x/A7bEE2D+L2LV4TAYcuEpXJ2EE6Vdeurdh+3YdfabdfJS0hawFOECSEjnpQ7fYKkYDv0f8AC1xfu3ruFNl11RW4jOsNKUfvFsHLPjFaf9ncKdwFOCuWjLmHIbDabdwFQyjbU6yOszV/2qzRes2jlw2m4dBU20VjOpI3IG5ArkeF+MLX2TEl8Q43ZsLRi1zbW4fcQ0S2ggADaYnenUmHCNfCODeH8EuxdYfYqF0E5EuvOrdUhPRJWTlHlVe6+jnhS8Di3cISHHHFuOKbfcQpwqMqCoVqJ5HQcq6lT7Ytw8goU1lzhYUMuWJmdojnWfYcTYRiry2cOxG0vHWxK0MPIWpI6kA7VXPdi4GXgmGPYJ9TOYdbnDezDfs2Tu5Rt89Z3nWsa2+jbhexcbeYwr7VhxLzTinnFuJUjVISoqkDw2roW8Ut333mmVJccYXkdSgglCt4IGx86zMY4xwrCsEvMSVdMOJt86A2Hkp7R1IJ7IHkrTbfwoTYUZHCNniV1xVxJxBd4dd4db3/ALO3btXYCXVdmkhRIBMCdqvXf0d8MXt+5eP4ShTjq+0cQHVobcVvKmwQkn0q1w/xRZ8QYMxiFs4iFNpU8hLoX2CimSlRGxHjFU8Mx441xXc+yY/h71hbNBLVlaPIcceV95xfMAbADzNFu7JOkGVhCUISlKUgBKUiAANgB0rIxrhnBOJVMLxSx7V5ieydbWptaAdwFJIMeFWLvH8NsVPi8vLW29nCS6X30IyZvdkE6Ty61csry1xS0RdWdyzc26/ccYWFpPqKSvsrjoo4JwzgvDzz68Jw9Not9KEulBPeCZy7nfU67mdao3H0dcKXN6u7cwdvM4vtHGkuuJaWrqpsHKfhWm3j2CnFDhbeL2Sr+cptg+kuT0yzv4b1axDFcPwi2FxiV9b2bJOUOXDoQCegneqVkug4QlKEoS2lKUgABIgAdAKp2+DYXb3WIvtWqA7iRBvM0qDsDKJB0iCRpSU5a8RYK8MOxQFl9BQi8sngSg9UqHMdKy+D8Yu8Vsbm2xFKBiuG3CrO9y6Ba07OAdFCD8aKHZSP0X8JBLqEYG0pLgIyrfcUGwTJyAq7npXVIt3W20oTIShIAAX00o8a1JJMbxSdvsa46AKtQ8MqgoSNdYPypNWDLKYTmPmZqyFAedNn1pUh2yi6lCVlEAQJ31PlTC1DmqWkiR7y9/hV0woyY0qYGh0o1DZlQWSQIkT1AqSbRCTJUT51YiOVPMCIopE2DIbSiIEeFQBSv3QJHWjd3mJqHZoA0mPOihpgnWFK1CynTkJmubxPhO3uHFusKUh0jUNgZSepHL0rrREaUglOpKRJ3NLQuM3E8SfeNners75ssXCTqhYifEdRUitsp94a16tiWA4ZijqF3lmy+UiB2iJ0rKveCsIuLVVu1b+yBQ7q7bulJ6xU6o2jmPO1KT1E0BbyUpPejzraufo3x1KyGMRtnmwYCicio8RH60G5+j7FGG5JauVxMJUdT01q1FL2HzX6OfcvAZKAVdYFbPD+AtY8gue3tsuJOrKCe0HmNh86zLnCb+yVlurR5r95OnxGlU8jaFBUQQZCp/Iiq4fRDnJnoDnBjraYYvQojYPJ/UfyrAxbBMUs7danrRRbTqHG++AfGNYqhb8U41YQhjEXC2k6B4BwfE1rNfSRiaU5bmztXR+JOZE/Amp0Y1lkmcw3cBaQoc6IXhEU2K4ixiOLO3LFt7OHQFKRmBGbYkVTUTWbjTPcxZvkgpFvtgTUu0HWs8KIoiXKVGqkXM/jSz1WDgpZ6Q7LOeaRNVw5RA4DQOxKVUDqaRIpqBMmBpTFNIGnk0D7QIo0oZRl2keVWBrTFNAqKxKxsr4imDqwdUk+RmjFFQinZNCFyror4UlXTkRlV8hTRUVARTQqAOOLUdVZfKmaSFklQkTpNJUeFOhQpmfsMak2gqISlJUpRCUpHMnQD40LOOddbwBhScVx5u4XHs9oe01++sbAeW58hQlZOTIscXJnq/DWFJwTh60sZBcQiXCOazqo/E1pESaeRliKUCd62Pnm23bHyzyqPZpI1SKkeu1IGBQID7Og6jSkq2QoaifPWjfnTExuRQOyovDLZQ/umj5oFKjOXLaAZOnU0qXA+Sr2aUoAQmAOVIIKkmCARtIozbaxvr61IhwKkaVGo7ANIWVQop88prmfpOQU/RrjveB+wTsP+4muvIWfvfKuV+kpDr30b4402hTjimEgJQkknvp2Aq49ky6Oc474dwjDPoxN7Z2lvZ3OHt271q8y0lC0OZkfeGpJk7nWr6oV9M2FKfCiXMAUVgaQS5rR7fgTDnG8ON/i2LXdjbBt1rDbm6zsIUACNIzEA7Ak9K6B3h+2f4ma4gLrvtbdoq0SmRkyFWYmImZ5zTb4Ekzy7hZnGMVssWvhwrheLLvb15Fy/e3qUr0MBvKUkpCRtBqxieF4lg30fcLYdi5SLm3x23QEpcDgDedRQMw3gGPSuvvuBbYYhdX1hiuK4Sq8VmuUWFwEIeV+LKQYV4irDvCOFXmD4dhKe3atrC4RdNFLmZalpJPeKpmSST+lGysNeDo3PZi9OVJ7+4864j6MQ3/Z7EHnVJDqsWu1Oz+LON/SuxXZocJME84JMVyOE2h4Z4wv7BxkjD8ZeN5ZupblKX8v2rROsEgZh1ANQunZT9UcmcLbwTA8Rtr/AAOy4iwW4cduHMTsH0G5yEyVEESVJ11SdIrXxRdpdY19HRwu4eXaqW72DrsqWU9iMszuY3rYV9HeFBt61tcXxqywt9RU7htvchLBze8BIJSDzANa+McIYZi2E2NilT9mnD1JXZPWbmRy3KRAynXl1q7RNM5rE2Lv/ixw2grbLnsFzlVlI0oH0ccN4Vf2/ED99h9rdPO4xcsOKdbC5SFDuidhqdutdJhfAtrh/EFvjzuJ4pf4ky2tvtrx8LzJUIiIAAGsARvrNUv+G1qwu8Xh2NY1h6r15x66NrdBIdzmYIiBEkAjWDuaOKoHZw6HHf8AhwxhAcWcKVxT9XFec62naTlnpOlelYpwtw+i8wm7CbfCX7G5SLZduEMlwwR2J07wUOW/Sip4PwocKjhr2VP1WEZezKjmmZzZt806z1qrh/AzNriNpe3+L4piyrIzaIxB8LQwdswAAlUczNNysVFXggD+1fG4gT9bI0/grmcJtWLj6OOPS+y04W8QxJaO0QFZVBGhE7HxrssQ4HtrvG7nFbTFsWwp+8SkXabC4DaX8ogEyDBjSRR8I4OwrAsBv8GthcO2V644t1DzmZX2iQlQCt4gc5PjRYUzlynBrH6FsN+sLFxy3urO1StizIacuXVBOVJUOpGpPIVQxu1xOzx/g24uOHMIwYJxZthtVi/ndCSkgtqhCREeJ+ddB/YphnhZ3h65uL+/sFKT2IuXxnYCfcDZAERVRPCGE+34dc4rjmO3N/Y3CHbdd7dBXZ5T7sAZcp0k7mNxRvFdj1bJWGE4fiP0xcSPXtmxcrt7G0LXbICwgqTBIB0mBE+dZTTrmAYb9KCcJSLZNo/2lu20IDSlNd4pHLr6CvQ2MDtbPiDEccbW77VfNNtOpKhkCUbQIn51mWWAIssQxi5aK304s4F3CLiCkwnLAEbQTvRsGpwA4bx7E+BLLDcP4QwhkKYbeYxFGII7bPAUHZyzmPnziulxdQuuMMOt0YEzi/EdvhiXHfa7kItbVCjClQQZWVTqBMRVq3+jizbtvYfrnGk4Tmk4Yi7hiJnLMZsvhNaeN8G2mMYkxibV9iGF4iy12AubB4IUpr8CpBBFPZE6s53gBq6tuOuMrS4tLWxINq6q1s1lTKFqQqSnQanQnQVe4bEfSpxshB+zKLJao2z9mfnFXsM4bwbgb62xtN1fKS8ylV2u4dLyllE97bMVEk+p0AqXBeF3dvb4jjGJMlnEMZujdusq95luIbbPiE7+JjlQ2uWCOnpU8CmisyyJ8TUSrpTkKG8RS250DHBooOlVyroKlnjSgA5IqCieVCLsf7Uyn0DdXxNAUH36UgNag04lYlJkdRRPWgTGHSnFPSkc6AIHwFRKSakrLMmelDLycxQmSRv4UDGUmBTETyEVIiedCW6lI8RSpD5HWyhaCkgEHlFZjvD9g+SXbO3WTzLYn40VeIpLim2+8tPvBJ2qSVPO6FYR4ASaWtldHL4j9H+Gvr7W2dXaK5hsApPpXOv8AXKXSLe8adTyISQfWNK9STYocgrJc6Z1T8tqMplLTZUGyoJ3CRrVJMWyPFb7gnErPs19qypaiQlGVUn1FBXwljrbZUphqPBZ1+X517Yl5KzCbV3zUmB8aMQgtguIyzpG9DjfZtj8mcFrE+fXsHxRhOZ22yI/GZy/GIqubO+T/gpUD+Fc/nXvlxaWL6Cl5gQd+5/KsZ/g3CHzmaStpXVCiKKRa8vJ9ni6+3Z/vWHE+aZ+YqIuWyYzCfOvWrngI5Su1vFlU+64kR8RrWVccAXzg76rZw9VT/KjRGsfPn7R56Fg86mFxXWPfR3fJ9xhmT+BZTH6VlvcH4sy4U+yXem8JCv5TU6G8fOh7RjFyKXbRzq4eH8SUvK20tSvwKbUlXzo44PxVTBcU5asqH3HVKSf/lilqary8b9mb23jUw8Ka6wTF7MS5ZlaB95lQcHy1+VZarkt6LBSeh0pamkc8Wa3bDwqJfFZIv2/xD403tYVtJ8hRqN54moXxUC+J3qgFur0Q0tU7AJNWmsIxd8AosXUg7FzufnTUCJeTFex1XIFBXdeNaCOEsXWAVpQhPUKzVfZ4CcXAdvIUeShk/Sq1OeXmL0cwq5HM6VFL5WYQCSeldxb/RzOsZ4/7oV+VaTHBybY93K2epSofmCKrVGL8t+kcRZ4Tc3ZBcCkt8wneurw11zCWA1aqcbgzmTIIPhIroWeD1vAKDq1CdS2EH9RWzh/A1siF3L76gR7ubKR8CaapHJkyTn/ACZZ4Txy8xRTrVz3+zQDnIAJ1jlXUTWew1Y4QyGWQRH3ZKlH9aTl84r+7QETzWZPwH86GzKmzRJ015UJdw2gSpYgVlr9of0Lzn8PdoacNSVS4M5HNZzfnU7DUfsurxVkz2OZ39wSPjtVc3N1crhKQ0nqe8f5UdNukAA7DlRkpAEUrY6RUTYJKgp5SnVbysz8tqVXY50qQ7J5jGiTTBSo1AHrT7/e+FRDSc+b5ztVWQMpajOQpJHIGhpbWDIInx1NObaXM6SsHzifOidks65xNKwGDWkKM+QpyleyVfEU4bUT3lz5U4bSDsfjTCyKm1LEKJPlTBnJqnTwowAGwinooVggkz/tTKazCM8TRqgUg7j40UFgvZY+8fhU0s5R3VnXwqQAQBB8takM3MAeFFIG2C9nSpJClLCj95KiDTtNONAJ9oW4n/uJBPxEUSJNPRQWP6j4VE051pp0piEN6WkUJb2R1DeTMVAmZiKIFBQkT60WAy0JWmFRB5EUNLTSIASnT9miKV4ColKlHkKTGiWdB0zDTrSkZZEGgG3XMyKkhlaDIUnypWx0iYKiNhTEqBmD6Usis2qyn90UyA8lRzOpcTyBTBHqKYEu0VOiKXaKGpTpUioxoBPnQiFGApUCZMUCDScoNMagkDMTsedSVtAMeNMKILSpRGUxHUUMJDYIJUTvJqbjnZ6nURqaGpS3BKUK1HvHQVLKQ5cgUBDxIM7jrQBbqzlLySv9vOdfSpJayPpQlZKSDodYikUWUrVHeEVTebK7kmXMpG0T8OlXg2nQmfjTFtPJKT40AQt2wiQkKSPKjleUElR0oaSASmdR41MoSOkmnRLYRLwgTMnnyqecneggmZqUzpTEGkLQQSCOlDIy+7CRzgUG5ukW7WvvcgBJNVkLuHxmSVok7ZR+ZqWyki8QSnTYUIpAJJGh3pBlXdUVrSRvB0NT0G5TNFh0BVZ27mqkJJ/aTMVD6vQieycdb/cUQPgdKuAecUiARBmqFZnravmgclwlX77f8iKCMSvWjDlopQ/E0oEfAxWsltMb/OmcShIMgnyFK2Fma3izJhDrnZKn3Xe4fnV5LzZEkkjrNAUGnAc6THQjSgjDLYnM2Cgnm2Sn8qezHSL4dZ33qaVNjYgCs/6udT7t475KAV+lMbK5I/8AWKnqEJo2FRqgg7Go5ZOo0rKLF4gH/miektppw5dt/wCMkn9pvT5GjYKNPsx0qJaSd01SF5dJHeQ0r91RH5ikMTUk/aMODxSAofKnaCmWlWjLgIU2lQPUTVZWFMEQgKQP2VED4bVJOLW0wolB/aSU/mKsoum1jMlUjqNaOA5RjvcPIcIIc8syB+kUB3h1ThhYtnR0dZB+e9dD2yDsY86lNFIamzllcNM5YFnaifwyn8warnhs9p3bZkDxSD/KuyjXapQI0EUULc5djAeyUFdm0FdUSk1aGEz70nzIV+Yrd0A6UynEgU6DZmQnCkAe43/k3q0xYNNp/u0zz0qb180yoFSwknZJ5+m9AOIuOH7JlxXiRkHzpcBywisOtJlbLQ690UuysrcAlKUp5SYoWW8f99aGx+wJPxP8qK1ZMtnNur8StT8TSsYxuknRhox1Iyj+dQIfdPfWY6I0H86thtAO3rUxA0FK2HBSTamdgnyG9WE26RymiCakNgSqRSBsiEgDpSjmTSUJkg00GgXQ8CZpjUoV4U2s0DQ0SNTSpEnadKVAyKWyknvBIHWiJCp306xROVI1VGdiSRO9OaYbVKmIQjnTEDlQ3lvoCSy0HNe8mYMeFOhxSgJYcR+9GnzpWMntTT508giaVMRFSike4pXlTjrSM0iQNzvSGhFKVDvJB8+VKI5k+dBdu2GDlW4Ao8oM1SusdsbdPeeIPTKZNLZIdN9GnTZt96ymMaD5+zaccbj3o1+VHXjFq04lt/OypXu50EBXkaN0wcWXgZHOlz3is766su1CErWpRMQlBNWhcNqQFB9CuXShNMKCBEKKyJMQFHlUkba0PKM/fbUDyJGlFEUxMemUJ3pjqIOlKAd+XjQA0FI97T40gvqI/WomOlMSUqhQI8qBhd/GkSlO5E9KpOrbX9kQQFbGSPnWZiFgFtLS0JSURmQ53p6ialyoaiajmIMtE51IAB/FrNETdMOiUvJE9TFcIcAxW0c7VLSn0HfKvUeY/Wt1BQllKE4evvjvF0yB4czUqT9luK9HQqWlI94fGhqW8QS02lYHImKxUWTaEoGdx+NSjYpnoelXEoDZAt87YB2Gop7MmiwGnHkhT6ElX4Y0FOrtUwlCAEjnOw8qOkyAFTPjTlH7aop0FlK5U801mZbLizpuB601qHCoF0LzHeU6elW4AO59adSgkZisBO0nSgdlZ5L615W8qE81HU+gpNWgZUV5nFKO5Uskn9Kt7CoqUIg06RNmdd34YVolSiNoFCbxR9SZNstQ5HajXOHIfBUlxaSdd5qkvDHfZw37Wvu8yeXwqeUWqZJOPIccKEtKBT76CRIq23fMPwHe1b6BXdNVrazSkBKshV91wDX486susZwEOrCpEAqE/wDikrBpFlhhoFSkqKwozJMmraAhKd4oDSC2hIB0jYVZQsbEfGqSJbEcq9Jp+z2kiOlTJJjQHqKhmGU90SKCScU0DnUA7I1SQelLMTtVWAlhMf7UioGmzHUE03MTFSMSklQ30pgMp2qUg6U4A2ANADTTQYmnOnP0pgZ3oAjE0ilM6ipHam1PSgYoR+H5VEtIVrlEVLltUokb6UAV1MIO2lV1YZbkyGwk/iT3T8q0ISRTTHj5UBZmrtrpiCw9nT+B3X4Ea/GaI1iSWlZLlJZPIr1SfJW3xirs0NxpKwQRvTTaDsMLhspBCgZ21oLt6hvdaU9Ndao/VobclpxbYO6UKhJ8Y6+VWmbRpnVKZVzUdSfWnsLVA/aH3VfZM6ficMfLepC3fcH2zxHg2Mo/nVsCBpSk8zU2O/oA3ZtsnuIEnc8z60UADkBUx40oG8UBZGNNKRTInWiCPKm01oERiBvT7c6kdqidKBDnKRvUY6a0qRMDegaJQetNqOdNngb1HOAN6AodSzMGfhTFXMGoqXppQ81AyZXrrtSoapUdqVAy8nakaVKtDIelSpUMBUxpUqkBCn5ClSpgJNRd0TSpUhoGfcXXG8QoSphtRSCobEjUaUqVZzNYdmhwkoqdfSSSA2CAeWtHxlKXb5LbiQtAIOVQkT5UqVT/AKDf8y3hYH1adBqDUcPbQMXuCEJGnTwpUqf0T9mwr3DQjuKVKtjP0OjXLNJe1KlQA4GqarP/AN2aVKpfQ0SutLQ+AFVmkJOHuqKQSNQY8aVKkyl0Wk/3Z8qrpM760qVOQkCY950dFUZZi5AG0ClSqV0U+ywrceVNSpVZA/3aGACkAiRFKlUjFAyp05U42pUqpCJL0BoFoApBKgCcx3pUql9lLoZSQF7DTaigCBoKVKkNhU8qZO9KlVkBk7U3L1pUqTAEadO9KlSGyStjUaVKgY/M00nSlSoEMNqfl60qVA2OdhSGxpUqAQw2qdKlQJDDYUhypUqBIjTHalSoKIipjalSoBi5elONk0qVBI/OmVtSpUAMNqmn3KVKgYvuinNKlQIHSPu0qVBQPkKiralSoGDSSUDXlSG/rSpUAEGyqVKl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5 CuadroTexto"/>
          <p:cNvSpPr txBox="1"/>
          <p:nvPr/>
        </p:nvSpPr>
        <p:spPr>
          <a:xfrm>
            <a:off x="214282" y="1643050"/>
            <a:ext cx="3000396" cy="461665"/>
          </a:xfrm>
          <a:prstGeom prst="rect">
            <a:avLst/>
          </a:prstGeom>
          <a:noFill/>
        </p:spPr>
        <p:txBody>
          <a:bodyPr wrap="square" rtlCol="0">
            <a:spAutoFit/>
          </a:bodyPr>
          <a:lstStyle/>
          <a:p>
            <a:r>
              <a:rPr lang="es-AR" dirty="0"/>
              <a:t>      </a:t>
            </a:r>
            <a:r>
              <a:rPr lang="es-AR" sz="2400" dirty="0"/>
              <a:t>CC DE LEPTINA</a:t>
            </a:r>
            <a:endParaRPr lang="es-ES" dirty="0"/>
          </a:p>
        </p:txBody>
      </p:sp>
      <p:cxnSp>
        <p:nvCxnSpPr>
          <p:cNvPr id="10" name="9 Conector recto de flecha"/>
          <p:cNvCxnSpPr/>
          <p:nvPr/>
        </p:nvCxnSpPr>
        <p:spPr>
          <a:xfrm rot="5400000" flipH="1" flipV="1">
            <a:off x="393671" y="1820851"/>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12 Flecha a la derecha con muesca"/>
          <p:cNvSpPr/>
          <p:nvPr/>
        </p:nvSpPr>
        <p:spPr>
          <a:xfrm>
            <a:off x="3143240" y="1785926"/>
            <a:ext cx="714380"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3929058" y="1643050"/>
            <a:ext cx="2214578" cy="923330"/>
          </a:xfrm>
          <a:prstGeom prst="rect">
            <a:avLst/>
          </a:prstGeom>
          <a:noFill/>
          <a:ln>
            <a:solidFill>
              <a:schemeClr val="accent1"/>
            </a:solidFill>
          </a:ln>
        </p:spPr>
        <p:txBody>
          <a:bodyPr wrap="square" rtlCol="0">
            <a:spAutoFit/>
          </a:bodyPr>
          <a:lstStyle/>
          <a:p>
            <a:pPr algn="ctr"/>
            <a:r>
              <a:rPr lang="es-AR" dirty="0"/>
              <a:t>Alteraciones en el eje hipotálamo-</a:t>
            </a:r>
            <a:r>
              <a:rPr lang="es-AR" dirty="0" err="1"/>
              <a:t>hipofisiario</a:t>
            </a:r>
            <a:endParaRPr lang="es-ES" dirty="0"/>
          </a:p>
        </p:txBody>
      </p:sp>
      <p:sp>
        <p:nvSpPr>
          <p:cNvPr id="15" name="14 CuadroTexto"/>
          <p:cNvSpPr txBox="1"/>
          <p:nvPr/>
        </p:nvSpPr>
        <p:spPr>
          <a:xfrm>
            <a:off x="6786578" y="571480"/>
            <a:ext cx="2000264" cy="861774"/>
          </a:xfrm>
          <a:prstGeom prst="rect">
            <a:avLst/>
          </a:prstGeom>
          <a:noFill/>
        </p:spPr>
        <p:txBody>
          <a:bodyPr wrap="square" rtlCol="0">
            <a:spAutoFit/>
          </a:bodyPr>
          <a:lstStyle/>
          <a:p>
            <a:r>
              <a:rPr lang="es-AR" dirty="0">
                <a:solidFill>
                  <a:schemeClr val="accent5">
                    <a:lumMod val="75000"/>
                  </a:schemeClr>
                </a:solidFill>
                <a:effectLst>
                  <a:outerShdw blurRad="38100" dist="38100" dir="2700000" algn="tl">
                    <a:srgbClr val="000000">
                      <a:alpha val="43137"/>
                    </a:srgbClr>
                  </a:outerShdw>
                </a:effectLst>
              </a:rPr>
              <a:t>MUJER</a:t>
            </a:r>
          </a:p>
          <a:p>
            <a:r>
              <a:rPr lang="es-AR" sz="1600" dirty="0"/>
              <a:t>TESTOSTERONA</a:t>
            </a:r>
          </a:p>
          <a:p>
            <a:r>
              <a:rPr lang="es-AR" sz="1600" dirty="0"/>
              <a:t>PROGESTERONA</a:t>
            </a:r>
          </a:p>
        </p:txBody>
      </p:sp>
      <p:sp>
        <p:nvSpPr>
          <p:cNvPr id="16" name="15 CuadroTexto"/>
          <p:cNvSpPr txBox="1"/>
          <p:nvPr/>
        </p:nvSpPr>
        <p:spPr>
          <a:xfrm>
            <a:off x="6786578" y="2571744"/>
            <a:ext cx="2000264" cy="861774"/>
          </a:xfrm>
          <a:prstGeom prst="rect">
            <a:avLst/>
          </a:prstGeom>
          <a:noFill/>
        </p:spPr>
        <p:txBody>
          <a:bodyPr wrap="square" rtlCol="0">
            <a:spAutoFit/>
          </a:bodyPr>
          <a:lstStyle/>
          <a:p>
            <a:r>
              <a:rPr lang="es-AR" dirty="0">
                <a:solidFill>
                  <a:schemeClr val="accent5">
                    <a:lumMod val="75000"/>
                  </a:schemeClr>
                </a:solidFill>
                <a:effectLst>
                  <a:outerShdw blurRad="38100" dist="38100" dir="2700000" algn="tl">
                    <a:srgbClr val="000000">
                      <a:alpha val="43137"/>
                    </a:srgbClr>
                  </a:outerShdw>
                </a:effectLst>
              </a:rPr>
              <a:t>HOMBRE</a:t>
            </a:r>
          </a:p>
          <a:p>
            <a:r>
              <a:rPr lang="es-AR" sz="1600" dirty="0"/>
              <a:t>ESTRÓGENOS</a:t>
            </a:r>
          </a:p>
          <a:p>
            <a:r>
              <a:rPr lang="es-AR" sz="1600" dirty="0"/>
              <a:t>TESTOSTERONA</a:t>
            </a:r>
            <a:endParaRPr lang="es-ES" sz="1600" dirty="0"/>
          </a:p>
        </p:txBody>
      </p:sp>
      <p:cxnSp>
        <p:nvCxnSpPr>
          <p:cNvPr id="18" name="17 Conector recto de flecha"/>
          <p:cNvCxnSpPr/>
          <p:nvPr/>
        </p:nvCxnSpPr>
        <p:spPr>
          <a:xfrm flipV="1">
            <a:off x="6215074" y="1214422"/>
            <a:ext cx="571504" cy="42862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6215074" y="2428868"/>
            <a:ext cx="500066" cy="42862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flipH="1" flipV="1">
            <a:off x="8216132" y="2928140"/>
            <a:ext cx="28575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flipH="1" flipV="1">
            <a:off x="8430446" y="999314"/>
            <a:ext cx="28575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5400000">
            <a:off x="8430446" y="3285330"/>
            <a:ext cx="28495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rot="5400000">
            <a:off x="8430446" y="1356504"/>
            <a:ext cx="28495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5998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116632"/>
            <a:ext cx="8280920" cy="1200329"/>
          </a:xfrm>
          <a:prstGeom prst="rect">
            <a:avLst/>
          </a:prstGeom>
          <a:noFill/>
        </p:spPr>
        <p:txBody>
          <a:bodyPr wrap="square" rtlCol="0">
            <a:spAutoFit/>
          </a:bodyPr>
          <a:lstStyle/>
          <a:p>
            <a:r>
              <a:rPr lang="es-MX" sz="2400" dirty="0"/>
              <a:t>En cuanto a las mujeres los principales trastornos relacionados con la obesidad  y que afectan a su fertilidad son:</a:t>
            </a:r>
            <a:endParaRPr lang="es-AR" sz="24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90" y="4725145"/>
            <a:ext cx="3508129" cy="2346016"/>
          </a:xfrm>
          <a:prstGeom prst="rect">
            <a:avLst/>
          </a:prstGeom>
        </p:spPr>
      </p:pic>
      <p:sp>
        <p:nvSpPr>
          <p:cNvPr id="4" name="3 CuadroTexto"/>
          <p:cNvSpPr txBox="1"/>
          <p:nvPr/>
        </p:nvSpPr>
        <p:spPr>
          <a:xfrm>
            <a:off x="323528" y="1484784"/>
            <a:ext cx="8208912" cy="3139321"/>
          </a:xfrm>
          <a:prstGeom prst="rect">
            <a:avLst/>
          </a:prstGeom>
          <a:noFill/>
        </p:spPr>
        <p:txBody>
          <a:bodyPr wrap="square" rtlCol="0">
            <a:spAutoFit/>
          </a:bodyPr>
          <a:lstStyle/>
          <a:p>
            <a:pPr marL="285750" indent="-285750">
              <a:buFont typeface="Wingdings" pitchFamily="2" charset="2"/>
              <a:buChar char="q"/>
            </a:pPr>
            <a:r>
              <a:rPr lang="es-MX" dirty="0"/>
              <a:t>Síndrome de Ovario </a:t>
            </a:r>
            <a:r>
              <a:rPr lang="es-MX" dirty="0" err="1"/>
              <a:t>poliquístico</a:t>
            </a:r>
            <a:r>
              <a:rPr lang="es-MX" dirty="0"/>
              <a:t> (SOP). Una de las mayores causas de anovulación y por consiguiente de esterilidad.</a:t>
            </a:r>
          </a:p>
          <a:p>
            <a:pPr marL="285750" indent="-285750">
              <a:buFont typeface="Wingdings" pitchFamily="2" charset="2"/>
              <a:buChar char="q"/>
            </a:pPr>
            <a:r>
              <a:rPr lang="es-MX" dirty="0"/>
              <a:t>Hipotiroidismo. Provoca que los períodos menstruales se vuelvan irregulares y en ocasiones puede interrumpir e incluso hacer desaparecer la ovulación.</a:t>
            </a:r>
          </a:p>
          <a:p>
            <a:pPr marL="285750" indent="-285750">
              <a:buFont typeface="Wingdings" pitchFamily="2" charset="2"/>
              <a:buChar char="q"/>
            </a:pPr>
            <a:r>
              <a:rPr lang="es-MX" dirty="0"/>
              <a:t>Defectos en la fase lútea. Alteraciones hormonales en relación con el adecuado desarrollo del endometrio, vital para la implantación embrionaria y por consiguiente para la consecución de un embarazo a término.</a:t>
            </a:r>
          </a:p>
          <a:p>
            <a:pPr marL="285750" indent="-285750">
              <a:buFont typeface="Wingdings" pitchFamily="2" charset="2"/>
              <a:buChar char="q"/>
            </a:pPr>
            <a:r>
              <a:rPr lang="es-MX" dirty="0"/>
              <a:t>Exceso de estrógenos. Cuando hay exceso de estrógenos en el sistema, el mismo podría atacar su sistema reproductivo hasta llegar a desequilibrarlo, provocando infertilidad.</a:t>
            </a:r>
            <a:endParaRPr lang="es-AR" dirty="0"/>
          </a:p>
        </p:txBody>
      </p:sp>
    </p:spTree>
    <p:extLst>
      <p:ext uri="{BB962C8B-B14F-4D97-AF65-F5344CB8AC3E}">
        <p14:creationId xmlns:p14="http://schemas.microsoft.com/office/powerpoint/2010/main" val="33794407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19A137-638B-417E-BB6E-CF74CD7179FB}"/>
              </a:ext>
            </a:extLst>
          </p:cNvPr>
          <p:cNvSpPr txBox="1"/>
          <p:nvPr/>
        </p:nvSpPr>
        <p:spPr>
          <a:xfrm>
            <a:off x="327796" y="332656"/>
            <a:ext cx="8064896" cy="553998"/>
          </a:xfrm>
          <a:prstGeom prst="rect">
            <a:avLst/>
          </a:prstGeom>
          <a:noFill/>
        </p:spPr>
        <p:txBody>
          <a:bodyPr wrap="square" rtlCol="0">
            <a:spAutoFit/>
          </a:bodyPr>
          <a:lstStyle/>
          <a:p>
            <a:r>
              <a:rPr lang="es-MX" sz="3000" dirty="0">
                <a:solidFill>
                  <a:schemeClr val="bg1">
                    <a:lumMod val="50000"/>
                  </a:schemeClr>
                </a:solidFill>
                <a:latin typeface="+mj-lt"/>
              </a:rPr>
              <a:t>Bajo IMC</a:t>
            </a:r>
            <a:endParaRPr lang="es-AR" sz="3000" dirty="0">
              <a:solidFill>
                <a:schemeClr val="bg1">
                  <a:lumMod val="50000"/>
                </a:schemeClr>
              </a:solidFill>
              <a:latin typeface="+mj-lt"/>
            </a:endParaRPr>
          </a:p>
        </p:txBody>
      </p:sp>
      <p:sp>
        <p:nvSpPr>
          <p:cNvPr id="4" name="TextBox 3">
            <a:extLst>
              <a:ext uri="{FF2B5EF4-FFF2-40B4-BE49-F238E27FC236}">
                <a16:creationId xmlns:a16="http://schemas.microsoft.com/office/drawing/2014/main" xmlns="" id="{A14E4068-4E1E-4787-8330-4AA47D67F0CF}"/>
              </a:ext>
            </a:extLst>
          </p:cNvPr>
          <p:cNvSpPr txBox="1"/>
          <p:nvPr/>
        </p:nvSpPr>
        <p:spPr>
          <a:xfrm>
            <a:off x="327796" y="980728"/>
            <a:ext cx="8352928" cy="5319405"/>
          </a:xfrm>
          <a:prstGeom prst="rect">
            <a:avLst/>
          </a:prstGeom>
          <a:noFill/>
        </p:spPr>
        <p:txBody>
          <a:bodyPr wrap="square" rtlCol="0">
            <a:spAutoFit/>
          </a:bodyPr>
          <a:lstStyle/>
          <a:p>
            <a:r>
              <a:rPr lang="es-ES" sz="1800" dirty="0">
                <a:effectLst/>
                <a:latin typeface="+mj-lt"/>
                <a:ea typeface="Times New Roman" panose="02020603050405020304" pitchFamily="18" charset="0"/>
              </a:rPr>
              <a:t>Se considera  bajo paso cuando el IMC es por debajo de 18,5. Cuando los valores son inferiores a 16, indican una delgadez extrema.</a:t>
            </a:r>
          </a:p>
          <a:p>
            <a:pPr>
              <a:lnSpc>
                <a:spcPct val="150000"/>
              </a:lnSpc>
            </a:pPr>
            <a:r>
              <a:rPr lang="es-ES" sz="2400" dirty="0">
                <a:effectLst>
                  <a:outerShdw blurRad="38100" dist="38100" dir="2700000" algn="tl">
                    <a:srgbClr val="000000">
                      <a:alpha val="43137"/>
                    </a:srgbClr>
                  </a:outerShdw>
                </a:effectLst>
                <a:latin typeface="+mj-lt"/>
                <a:ea typeface="Times New Roman" panose="02020603050405020304" pitchFamily="18" charset="0"/>
              </a:rPr>
              <a:t>En mujeres </a:t>
            </a:r>
          </a:p>
          <a:p>
            <a:pPr>
              <a:lnSpc>
                <a:spcPct val="150000"/>
              </a:lnSpc>
            </a:pPr>
            <a:r>
              <a:rPr lang="es-ES" sz="1600" dirty="0">
                <a:effectLst/>
                <a:latin typeface="+mj-lt"/>
                <a:ea typeface="Times New Roman" panose="02020603050405020304" pitchFamily="18" charset="0"/>
              </a:rPr>
              <a:t>Afecta directamente a las hormonas que regulan el ciclo menstrual y sus consecuencias suelen ser: </a:t>
            </a:r>
          </a:p>
          <a:p>
            <a:pPr marL="342900" lvl="0" indent="-342900" algn="just">
              <a:spcBef>
                <a:spcPts val="1200"/>
              </a:spcBef>
              <a:spcAft>
                <a:spcPts val="1000"/>
              </a:spcAft>
              <a:buFont typeface="Arial" panose="020B0604020202020204" pitchFamily="34" charset="0"/>
              <a:buChar char="●"/>
            </a:pPr>
            <a:r>
              <a:rPr lang="es-ES" sz="1600" dirty="0">
                <a:solidFill>
                  <a:srgbClr val="000000"/>
                </a:solidFill>
                <a:effectLst/>
                <a:latin typeface="+mj-lt"/>
                <a:ea typeface="Times New Roman" panose="02020603050405020304" pitchFamily="18" charset="0"/>
                <a:cs typeface="Noto Sans Symbols"/>
              </a:rPr>
              <a:t>Durante la pubertad puede haber un retraso en la maduración sexual.</a:t>
            </a:r>
            <a:endParaRPr lang="es-AR" sz="1600" dirty="0">
              <a:effectLst/>
              <a:latin typeface="+mj-lt"/>
              <a:ea typeface="Noto Sans Symbols"/>
              <a:cs typeface="Noto Sans Symbols"/>
            </a:endParaRPr>
          </a:p>
          <a:p>
            <a:pPr marL="342900" lvl="0" indent="-342900" algn="just">
              <a:spcAft>
                <a:spcPts val="1000"/>
              </a:spcAft>
              <a:buFont typeface="Arial" panose="020B0604020202020204" pitchFamily="34" charset="0"/>
              <a:buChar char="●"/>
            </a:pPr>
            <a:r>
              <a:rPr lang="es-ES" sz="1600" dirty="0">
                <a:solidFill>
                  <a:srgbClr val="000000"/>
                </a:solidFill>
                <a:effectLst/>
                <a:latin typeface="+mj-lt"/>
                <a:ea typeface="Times New Roman" panose="02020603050405020304" pitchFamily="18" charset="0"/>
                <a:cs typeface="Noto Sans Symbols"/>
              </a:rPr>
              <a:t>En la mujer adulta puede producir alteraciones en la ovulación o bien interrumpirla por completo con ausencia de menstruación (amenorrea).</a:t>
            </a:r>
            <a:endParaRPr lang="es-AR" sz="1600" dirty="0">
              <a:effectLst/>
              <a:latin typeface="+mj-lt"/>
              <a:ea typeface="Noto Sans Symbols"/>
              <a:cs typeface="Noto Sans Symbols"/>
            </a:endParaRPr>
          </a:p>
          <a:p>
            <a:pPr marL="342900" lvl="0" indent="-342900" algn="just">
              <a:spcAft>
                <a:spcPts val="1000"/>
              </a:spcAft>
              <a:buFont typeface="Arial" panose="020B0604020202020204" pitchFamily="34" charset="0"/>
              <a:buChar char="●"/>
            </a:pPr>
            <a:r>
              <a:rPr lang="es-ES" sz="1600" dirty="0">
                <a:solidFill>
                  <a:srgbClr val="000000"/>
                </a:solidFill>
                <a:effectLst/>
                <a:latin typeface="+mj-lt"/>
                <a:ea typeface="Times New Roman" panose="02020603050405020304" pitchFamily="18" charset="0"/>
                <a:cs typeface="Noto Sans Symbols"/>
              </a:rPr>
              <a:t>Alteración de la capa interna que recubre el útero, afectando directamente a la posible implantación del embrión.</a:t>
            </a:r>
            <a:endParaRPr lang="es-AR" sz="1600" dirty="0">
              <a:effectLst/>
              <a:latin typeface="+mj-lt"/>
              <a:ea typeface="Noto Sans Symbols"/>
              <a:cs typeface="Noto Sans Symbols"/>
            </a:endParaRPr>
          </a:p>
          <a:p>
            <a:pPr marL="342900" lvl="0" indent="-342900" algn="just">
              <a:spcAft>
                <a:spcPts val="1000"/>
              </a:spcAft>
              <a:buFont typeface="Arial" panose="020B0604020202020204" pitchFamily="34" charset="0"/>
              <a:buChar char="●"/>
            </a:pPr>
            <a:r>
              <a:rPr lang="es-ES" sz="1600" dirty="0">
                <a:solidFill>
                  <a:srgbClr val="000000"/>
                </a:solidFill>
                <a:effectLst/>
                <a:latin typeface="+mj-lt"/>
                <a:ea typeface="Times New Roman" panose="02020603050405020304" pitchFamily="18" charset="0"/>
                <a:cs typeface="Noto Sans Symbols"/>
              </a:rPr>
              <a:t>También se ha relacionado el bajo peso de la mujer embarazada, con una mayor probabilidad de parto prematuro y bebes con bajo peso al nacer.</a:t>
            </a:r>
          </a:p>
          <a:p>
            <a:pPr lvl="0" algn="just">
              <a:spcAft>
                <a:spcPts val="1000"/>
              </a:spcAft>
            </a:pPr>
            <a:r>
              <a:rPr lang="es-ES" sz="2400" dirty="0">
                <a:solidFill>
                  <a:srgbClr val="000000"/>
                </a:solidFill>
                <a:effectLst>
                  <a:outerShdw blurRad="38100" dist="38100" dir="2700000" algn="tl">
                    <a:srgbClr val="000000">
                      <a:alpha val="43137"/>
                    </a:srgbClr>
                  </a:outerShdw>
                </a:effectLst>
                <a:latin typeface="+mj-lt"/>
                <a:ea typeface="Times New Roman" panose="02020603050405020304" pitchFamily="18" charset="0"/>
              </a:rPr>
              <a:t>En hombres </a:t>
            </a:r>
          </a:p>
          <a:p>
            <a:pPr lvl="0" algn="just">
              <a:spcAft>
                <a:spcPts val="1000"/>
              </a:spcAft>
            </a:pPr>
            <a:r>
              <a:rPr lang="es-ES" sz="1600" dirty="0">
                <a:latin typeface="+mj-lt"/>
                <a:ea typeface="Times New Roman" panose="02020603050405020304" pitchFamily="18" charset="0"/>
              </a:rPr>
              <a:t>Influye </a:t>
            </a:r>
            <a:r>
              <a:rPr lang="es-ES" sz="1600" dirty="0">
                <a:effectLst/>
                <a:latin typeface="+mj-lt"/>
                <a:ea typeface="Times New Roman" panose="02020603050405020304" pitchFamily="18" charset="0"/>
              </a:rPr>
              <a:t>en el número de espermatozoides y su actividad, aunque hay menos estudios al respecto.</a:t>
            </a:r>
            <a:endParaRPr lang="es-AR" sz="1600" dirty="0">
              <a:effectLst/>
              <a:latin typeface="+mj-lt"/>
              <a:ea typeface="Noto Sans Symbols"/>
              <a:cs typeface="Noto Sans Symbols"/>
            </a:endParaRPr>
          </a:p>
        </p:txBody>
      </p:sp>
    </p:spTree>
    <p:extLst>
      <p:ext uri="{BB962C8B-B14F-4D97-AF65-F5344CB8AC3E}">
        <p14:creationId xmlns:p14="http://schemas.microsoft.com/office/powerpoint/2010/main" val="37381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2757478" cy="1143000"/>
          </a:xfrm>
        </p:spPr>
        <p:txBody>
          <a:bodyPr>
            <a:normAutofit/>
          </a:bodyPr>
          <a:lstStyle/>
          <a:p>
            <a:r>
              <a:rPr lang="es-MX" sz="3600" dirty="0"/>
              <a:t>VITAMINA D</a:t>
            </a:r>
            <a:endParaRPr lang="es-AR" sz="3600" dirty="0"/>
          </a:p>
        </p:txBody>
      </p:sp>
      <p:sp>
        <p:nvSpPr>
          <p:cNvPr id="3" name="2 Marcador de contenido"/>
          <p:cNvSpPr>
            <a:spLocks noGrp="1"/>
          </p:cNvSpPr>
          <p:nvPr>
            <p:ph sz="quarter" idx="1"/>
          </p:nvPr>
        </p:nvSpPr>
        <p:spPr>
          <a:xfrm>
            <a:off x="214282" y="3857628"/>
            <a:ext cx="8005512" cy="3000372"/>
          </a:xfrm>
        </p:spPr>
        <p:txBody>
          <a:bodyPr>
            <a:normAutofit fontScale="92500" lnSpcReduction="10000"/>
          </a:bodyPr>
          <a:lstStyle/>
          <a:p>
            <a:pPr>
              <a:buFont typeface="Wingdings" pitchFamily="2" charset="2"/>
              <a:buChar char="Ø"/>
            </a:pPr>
            <a:r>
              <a:rPr lang="es-ES" b="1" dirty="0">
                <a:solidFill>
                  <a:schemeClr val="accent1">
                    <a:lumMod val="75000"/>
                  </a:schemeClr>
                </a:solidFill>
              </a:rPr>
              <a:t>FUNCIÓN PRINCIPAL</a:t>
            </a:r>
            <a:r>
              <a:rPr lang="es-ES" dirty="0"/>
              <a:t>: mantenimiento de la homeostasis de calcio y fósforo, encargándose del mantenimiento de huesos y dientes sanos.</a:t>
            </a:r>
          </a:p>
          <a:p>
            <a:pPr>
              <a:buFont typeface="Wingdings" pitchFamily="2" charset="2"/>
              <a:buChar char="Ø"/>
            </a:pPr>
            <a:r>
              <a:rPr lang="es-ES" dirty="0"/>
              <a:t>Sin embargo, en los últimos tiempos, se han identificado receptores celulares de los </a:t>
            </a:r>
            <a:r>
              <a:rPr lang="es-ES" dirty="0" err="1"/>
              <a:t>metabolitos</a:t>
            </a:r>
            <a:r>
              <a:rPr lang="es-ES" dirty="0"/>
              <a:t> de la vitamina D en 30 tipos de células diferentes, por lo que se ha reconocido que tiene muchas otras funciones no relacionadas con la homeostasis de calcio y fósforo, que son igual de importantes para el mantenimiento de la salud.</a:t>
            </a:r>
            <a:endParaRPr lang="es-AR" dirty="0"/>
          </a:p>
        </p:txBody>
      </p:sp>
      <p:sp>
        <p:nvSpPr>
          <p:cNvPr id="5" name="4 CuadroTexto"/>
          <p:cNvSpPr txBox="1"/>
          <p:nvPr/>
        </p:nvSpPr>
        <p:spPr>
          <a:xfrm>
            <a:off x="0" y="1357298"/>
            <a:ext cx="8786842" cy="646331"/>
          </a:xfrm>
          <a:prstGeom prst="rect">
            <a:avLst/>
          </a:prstGeom>
          <a:noFill/>
        </p:spPr>
        <p:txBody>
          <a:bodyPr wrap="square" rtlCol="0">
            <a:spAutoFit/>
          </a:bodyPr>
          <a:lstStyle/>
          <a:p>
            <a:pPr>
              <a:buFont typeface="Wingdings" pitchFamily="2" charset="2"/>
              <a:buChar char="Ø"/>
            </a:pPr>
            <a:r>
              <a:rPr lang="es-ES" dirty="0"/>
              <a:t>Está representada por dos compuestos liposolubles: vitamina D</a:t>
            </a:r>
            <a:r>
              <a:rPr lang="es-ES" baseline="-25000" dirty="0"/>
              <a:t>3</a:t>
            </a:r>
            <a:r>
              <a:rPr lang="es-ES" dirty="0"/>
              <a:t> (</a:t>
            </a:r>
            <a:r>
              <a:rPr lang="es-ES" dirty="0">
                <a:solidFill>
                  <a:schemeClr val="accent1">
                    <a:lumMod val="75000"/>
                  </a:schemeClr>
                </a:solidFill>
              </a:rPr>
              <a:t>colecalciferol</a:t>
            </a:r>
            <a:r>
              <a:rPr lang="es-ES" dirty="0"/>
              <a:t>) y la vitamina D</a:t>
            </a:r>
            <a:r>
              <a:rPr lang="es-ES" baseline="-25000" dirty="0"/>
              <a:t>2</a:t>
            </a:r>
            <a:r>
              <a:rPr lang="es-ES" dirty="0"/>
              <a:t> (</a:t>
            </a:r>
            <a:r>
              <a:rPr lang="es-ES" dirty="0">
                <a:solidFill>
                  <a:schemeClr val="accent1">
                    <a:lumMod val="75000"/>
                  </a:schemeClr>
                </a:solidFill>
              </a:rPr>
              <a:t>ergocalcifero</a:t>
            </a:r>
            <a:r>
              <a:rPr lang="es-ES" dirty="0"/>
              <a:t>l).</a:t>
            </a:r>
          </a:p>
        </p:txBody>
      </p:sp>
      <p:sp>
        <p:nvSpPr>
          <p:cNvPr id="6" name="5 CuadroTexto"/>
          <p:cNvSpPr txBox="1"/>
          <p:nvPr/>
        </p:nvSpPr>
        <p:spPr>
          <a:xfrm>
            <a:off x="357158" y="2071678"/>
            <a:ext cx="1428760" cy="523220"/>
          </a:xfrm>
          <a:prstGeom prst="rect">
            <a:avLst/>
          </a:prstGeom>
          <a:noFill/>
        </p:spPr>
        <p:txBody>
          <a:bodyPr wrap="square" rtlCol="0">
            <a:spAutoFit/>
          </a:bodyPr>
          <a:lstStyle/>
          <a:p>
            <a:r>
              <a:rPr lang="es-AR" sz="2800" dirty="0">
                <a:ln w="10160">
                  <a:solidFill>
                    <a:schemeClr val="accent1"/>
                  </a:solidFill>
                  <a:prstDash val="solid"/>
                </a:ln>
                <a:solidFill>
                  <a:srgbClr val="FFFFFF"/>
                </a:solidFill>
                <a:effectLst>
                  <a:outerShdw blurRad="38100" dist="32000" dir="5400000" algn="tl">
                    <a:srgbClr val="000000">
                      <a:alpha val="30000"/>
                    </a:srgbClr>
                  </a:outerShdw>
                </a:effectLst>
              </a:rPr>
              <a:t>Vit D3</a:t>
            </a:r>
            <a:endParaRPr lang="es-E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6 CuadroTexto"/>
          <p:cNvSpPr txBox="1"/>
          <p:nvPr/>
        </p:nvSpPr>
        <p:spPr>
          <a:xfrm>
            <a:off x="357158" y="2857496"/>
            <a:ext cx="1428760" cy="523220"/>
          </a:xfrm>
          <a:prstGeom prst="rect">
            <a:avLst/>
          </a:prstGeom>
          <a:noFill/>
        </p:spPr>
        <p:txBody>
          <a:bodyPr wrap="square" rtlCol="0">
            <a:spAutoFit/>
          </a:bodyPr>
          <a:lstStyle/>
          <a:p>
            <a:r>
              <a:rPr lang="es-AR" sz="2800" dirty="0">
                <a:ln w="10160">
                  <a:solidFill>
                    <a:schemeClr val="accent1"/>
                  </a:solidFill>
                  <a:prstDash val="solid"/>
                </a:ln>
                <a:solidFill>
                  <a:srgbClr val="FFFFFF"/>
                </a:solidFill>
                <a:effectLst>
                  <a:outerShdw blurRad="38100" dist="32000" dir="5400000" algn="tl">
                    <a:srgbClr val="000000">
                      <a:alpha val="30000"/>
                    </a:srgbClr>
                  </a:outerShdw>
                </a:effectLst>
              </a:rPr>
              <a:t>Vit D2</a:t>
            </a:r>
            <a:endParaRPr lang="es-E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8" name="7 Flecha a la derecha con muesca"/>
          <p:cNvSpPr/>
          <p:nvPr/>
        </p:nvSpPr>
        <p:spPr>
          <a:xfrm>
            <a:off x="1571604" y="2214554"/>
            <a:ext cx="1214446"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 la derecha con muesca"/>
          <p:cNvSpPr/>
          <p:nvPr/>
        </p:nvSpPr>
        <p:spPr>
          <a:xfrm>
            <a:off x="1571604" y="3000372"/>
            <a:ext cx="1214446"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2928926" y="2071678"/>
            <a:ext cx="5786478" cy="738664"/>
          </a:xfrm>
          <a:prstGeom prst="rect">
            <a:avLst/>
          </a:prstGeom>
          <a:noFill/>
          <a:ln>
            <a:solidFill>
              <a:schemeClr val="accent1">
                <a:lumMod val="75000"/>
              </a:schemeClr>
            </a:solidFill>
          </a:ln>
        </p:spPr>
        <p:txBody>
          <a:bodyPr wrap="square" rtlCol="0">
            <a:spAutoFit/>
          </a:bodyPr>
          <a:lstStyle/>
          <a:p>
            <a:r>
              <a:rPr lang="es-ES" sz="1400" dirty="0"/>
              <a:t>Producida en la piel del ser humano y de otros animales, a partir del </a:t>
            </a:r>
            <a:r>
              <a:rPr lang="es-ES" sz="1400" b="1" dirty="0"/>
              <a:t>7-deshidrocolesterol</a:t>
            </a:r>
            <a:r>
              <a:rPr lang="es-ES" sz="1400" dirty="0"/>
              <a:t> (</a:t>
            </a:r>
            <a:r>
              <a:rPr lang="es-ES" sz="1400" dirty="0">
                <a:solidFill>
                  <a:schemeClr val="accent1">
                    <a:lumMod val="75000"/>
                  </a:schemeClr>
                </a:solidFill>
              </a:rPr>
              <a:t>derivado del colesterol</a:t>
            </a:r>
            <a:r>
              <a:rPr lang="es-ES" sz="1400" dirty="0"/>
              <a:t>) por acción los rayos UVB de la </a:t>
            </a:r>
            <a:r>
              <a:rPr lang="es-ES" sz="1400" dirty="0">
                <a:solidFill>
                  <a:schemeClr val="accent1">
                    <a:lumMod val="75000"/>
                  </a:schemeClr>
                </a:solidFill>
              </a:rPr>
              <a:t>luz solar</a:t>
            </a:r>
            <a:r>
              <a:rPr lang="es-ES" sz="1400" dirty="0"/>
              <a:t>.</a:t>
            </a:r>
          </a:p>
        </p:txBody>
      </p:sp>
      <p:sp>
        <p:nvSpPr>
          <p:cNvPr id="12" name="11 CuadroTexto"/>
          <p:cNvSpPr txBox="1"/>
          <p:nvPr/>
        </p:nvSpPr>
        <p:spPr>
          <a:xfrm>
            <a:off x="2928926" y="3000372"/>
            <a:ext cx="5786478" cy="523220"/>
          </a:xfrm>
          <a:prstGeom prst="rect">
            <a:avLst/>
          </a:prstGeom>
          <a:noFill/>
          <a:ln>
            <a:solidFill>
              <a:schemeClr val="accent1">
                <a:lumMod val="75000"/>
              </a:schemeClr>
            </a:solidFill>
          </a:ln>
        </p:spPr>
        <p:txBody>
          <a:bodyPr wrap="square" rtlCol="0">
            <a:spAutoFit/>
          </a:bodyPr>
          <a:lstStyle/>
          <a:p>
            <a:r>
              <a:rPr lang="es-ES" sz="1400" dirty="0"/>
              <a:t>Se produce en las plantas, en los hongos y en las levaduras por la irradiación solar a partir del </a:t>
            </a:r>
            <a:r>
              <a:rPr lang="es-ES" sz="1400" b="1" dirty="0"/>
              <a:t>ergosterol</a:t>
            </a:r>
            <a:r>
              <a:rPr lang="es-ES" sz="1400" dirty="0"/>
              <a:t>.</a:t>
            </a:r>
          </a:p>
        </p:txBody>
      </p:sp>
    </p:spTree>
    <p:extLst>
      <p:ext uri="{BB962C8B-B14F-4D97-AF65-F5344CB8AC3E}">
        <p14:creationId xmlns:p14="http://schemas.microsoft.com/office/powerpoint/2010/main" val="33464643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7467600" cy="1143000"/>
          </a:xfrm>
        </p:spPr>
        <p:txBody>
          <a:bodyPr>
            <a:normAutofit fontScale="90000"/>
          </a:bodyPr>
          <a:lstStyle/>
          <a:p>
            <a:r>
              <a:rPr lang="es-MX" sz="3600" dirty="0"/>
              <a:t>DEFICIENCIA DE VITAMINA D</a:t>
            </a:r>
            <a:r>
              <a:rPr lang="es-MX" dirty="0"/>
              <a:t/>
            </a:r>
            <a:br>
              <a:rPr lang="es-MX" dirty="0"/>
            </a:br>
            <a:r>
              <a:rPr lang="es-MX" dirty="0"/>
              <a:t/>
            </a:r>
            <a:br>
              <a:rPr lang="es-MX" dirty="0"/>
            </a:br>
            <a:r>
              <a:rPr lang="es-MX" b="1" dirty="0">
                <a:effectLst>
                  <a:outerShdw blurRad="38100" dist="38100" dir="2700000" algn="tl">
                    <a:srgbClr val="000000">
                      <a:alpha val="43137"/>
                    </a:srgbClr>
                  </a:outerShdw>
                </a:effectLst>
              </a:rPr>
              <a:t> </a:t>
            </a:r>
            <a:r>
              <a:rPr lang="es-MX" b="1" dirty="0">
                <a:solidFill>
                  <a:schemeClr val="accent5">
                    <a:lumMod val="75000"/>
                  </a:schemeClr>
                </a:solidFill>
                <a:effectLst>
                  <a:outerShdw blurRad="38100" dist="38100" dir="2700000" algn="tl">
                    <a:srgbClr val="000000">
                      <a:alpha val="43137"/>
                    </a:srgbClr>
                  </a:outerShdw>
                </a:effectLst>
              </a:rPr>
              <a:t>HOMBRES</a:t>
            </a:r>
            <a:endParaRPr lang="es-AR" b="1" dirty="0">
              <a:solidFill>
                <a:schemeClr val="accent5">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600200"/>
            <a:ext cx="8291264" cy="4873752"/>
          </a:xfrm>
        </p:spPr>
        <p:txBody>
          <a:bodyPr/>
          <a:lstStyle/>
          <a:p>
            <a:pPr>
              <a:buFont typeface="Wingdings" pitchFamily="2" charset="2"/>
              <a:buChar char="Ø"/>
            </a:pPr>
            <a:r>
              <a:rPr lang="es-MX" sz="2000" dirty="0"/>
              <a:t>Disminución en el recuento espermático en el testículo y epidídimo, disfunción de las células de Sertoli, reducción en el número de las células de Leydig y cambios degenerativos en el epitelio germinal.</a:t>
            </a:r>
          </a:p>
          <a:p>
            <a:pPr>
              <a:buFont typeface="Wingdings" pitchFamily="2" charset="2"/>
              <a:buChar char="Ø"/>
            </a:pPr>
            <a:r>
              <a:rPr lang="es-MX" sz="2000" dirty="0"/>
              <a:t>Se ha relacionado a la Vit D con hipogonadismo, alteraciones en la espermatogénesis y la calidad del semen.</a:t>
            </a:r>
          </a:p>
          <a:p>
            <a:pPr>
              <a:buFont typeface="Wingdings" pitchFamily="2" charset="2"/>
              <a:buChar char="Ø"/>
            </a:pPr>
            <a:r>
              <a:rPr lang="es-MX" sz="2000" dirty="0"/>
              <a:t>Los hombres con déficit (&lt;10 ng/ml) tienen menor proporción de espermatozoides móviles, y móviles progresivos, en comparación con hombres con niveles adecuados de vitamina D (≥30 ng/ml).</a:t>
            </a:r>
          </a:p>
          <a:p>
            <a:pPr>
              <a:buFont typeface="Wingdings" pitchFamily="2" charset="2"/>
              <a:buChar char="Ø"/>
            </a:pPr>
            <a:endParaRPr lang="es-MX" sz="2000" dirty="0"/>
          </a:p>
          <a:p>
            <a:pPr>
              <a:buFont typeface="Wingdings" pitchFamily="2" charset="2"/>
              <a:buChar char="Ø"/>
            </a:pPr>
            <a:endParaRPr lang="es-AR"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438" y="4326433"/>
            <a:ext cx="4500562" cy="2531567"/>
          </a:xfrm>
          <a:prstGeom prst="rect">
            <a:avLst/>
          </a:prstGeom>
        </p:spPr>
      </p:pic>
    </p:spTree>
    <p:extLst>
      <p:ext uri="{BB962C8B-B14F-4D97-AF65-F5344CB8AC3E}">
        <p14:creationId xmlns:p14="http://schemas.microsoft.com/office/powerpoint/2010/main" val="33464643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24" y="4205881"/>
            <a:ext cx="4714876" cy="2652119"/>
          </a:xfrm>
          <a:prstGeom prst="rect">
            <a:avLst/>
          </a:prstGeom>
        </p:spPr>
      </p:pic>
      <p:sp>
        <p:nvSpPr>
          <p:cNvPr id="2" name="1 CuadroTexto"/>
          <p:cNvSpPr txBox="1"/>
          <p:nvPr/>
        </p:nvSpPr>
        <p:spPr>
          <a:xfrm>
            <a:off x="323528" y="764704"/>
            <a:ext cx="7776864" cy="3170099"/>
          </a:xfrm>
          <a:prstGeom prst="rect">
            <a:avLst/>
          </a:prstGeom>
          <a:noFill/>
        </p:spPr>
        <p:txBody>
          <a:bodyPr wrap="square" rtlCol="0">
            <a:spAutoFit/>
          </a:bodyPr>
          <a:lstStyle/>
          <a:p>
            <a:pPr marL="285750" indent="-285750">
              <a:buFont typeface="Wingdings" pitchFamily="2" charset="2"/>
              <a:buChar char="Ø"/>
            </a:pPr>
            <a:r>
              <a:rPr lang="es-MX" sz="2000" dirty="0"/>
              <a:t>Puede aumentar el riesgo de complicaciones durante el embarazo, como la </a:t>
            </a:r>
            <a:r>
              <a:rPr lang="es-MX" sz="2000" dirty="0" err="1"/>
              <a:t>preeclamsia</a:t>
            </a:r>
            <a:r>
              <a:rPr lang="es-MX" sz="2000" dirty="0"/>
              <a:t> y la diabetes gestacional, pero recientemente se han publicado datos que también la relacionan con el aumento de abortos en las primeras semanas de embarazo</a:t>
            </a:r>
            <a:r>
              <a:rPr lang="es-MX" sz="2000" dirty="0" smtClean="0"/>
              <a:t>.</a:t>
            </a:r>
          </a:p>
          <a:p>
            <a:pPr marL="285750" indent="-285750">
              <a:buFont typeface="Wingdings" pitchFamily="2" charset="2"/>
              <a:buChar char="Ø"/>
            </a:pPr>
            <a:r>
              <a:rPr lang="es-ES" sz="2000" dirty="0" smtClean="0"/>
              <a:t>vitamina D estimula la </a:t>
            </a:r>
            <a:r>
              <a:rPr lang="es-ES" sz="2000" dirty="0" err="1" smtClean="0"/>
              <a:t>esteroideogénesis</a:t>
            </a:r>
            <a:r>
              <a:rPr lang="es-ES" sz="2000" dirty="0" smtClean="0"/>
              <a:t> ovárica e induce la producción de </a:t>
            </a:r>
            <a:r>
              <a:rPr lang="es-ES" sz="2000" b="1" dirty="0" smtClean="0"/>
              <a:t>progesterona, estradiol y </a:t>
            </a:r>
            <a:r>
              <a:rPr lang="es-ES" sz="2000" b="1" dirty="0" err="1" smtClean="0"/>
              <a:t>estrona</a:t>
            </a:r>
            <a:r>
              <a:rPr lang="es-ES" sz="2000" dirty="0" smtClean="0"/>
              <a:t>. También regula la expresión de la </a:t>
            </a:r>
            <a:r>
              <a:rPr lang="es-ES" sz="2000" b="1" dirty="0" smtClean="0"/>
              <a:t>hormona anti-</a:t>
            </a:r>
            <a:r>
              <a:rPr lang="es-ES" sz="2000" b="1" dirty="0" err="1" smtClean="0"/>
              <a:t>mulleriana</a:t>
            </a:r>
            <a:r>
              <a:rPr lang="es-ES" sz="2000" b="1" dirty="0" smtClean="0"/>
              <a:t> </a:t>
            </a:r>
            <a:r>
              <a:rPr lang="es-ES" sz="2000" dirty="0" smtClean="0"/>
              <a:t>(AMH) presente en las células de la granulosa, importante para la </a:t>
            </a:r>
            <a:r>
              <a:rPr lang="es-ES" sz="2000" u="sng" dirty="0" smtClean="0"/>
              <a:t>selección folicular</a:t>
            </a:r>
            <a:r>
              <a:rPr lang="es-ES" dirty="0" smtClean="0"/>
              <a:t>.</a:t>
            </a:r>
          </a:p>
        </p:txBody>
      </p:sp>
      <p:sp>
        <p:nvSpPr>
          <p:cNvPr id="4" name="3 CuadroTexto"/>
          <p:cNvSpPr txBox="1"/>
          <p:nvPr/>
        </p:nvSpPr>
        <p:spPr>
          <a:xfrm>
            <a:off x="251520" y="188640"/>
            <a:ext cx="2357454" cy="507831"/>
          </a:xfrm>
          <a:prstGeom prst="rect">
            <a:avLst/>
          </a:prstGeom>
          <a:noFill/>
        </p:spPr>
        <p:txBody>
          <a:bodyPr wrap="square" rtlCol="0">
            <a:spAutoFit/>
          </a:bodyPr>
          <a:lstStyle/>
          <a:p>
            <a:r>
              <a:rPr lang="es-MX" sz="2700" b="1" dirty="0">
                <a:solidFill>
                  <a:schemeClr val="accent5">
                    <a:lumMod val="75000"/>
                  </a:schemeClr>
                </a:solidFill>
                <a:effectLst>
                  <a:outerShdw blurRad="38100" dist="38100" dir="2700000" algn="tl">
                    <a:srgbClr val="000000">
                      <a:alpha val="43137"/>
                    </a:srgbClr>
                  </a:outerShdw>
                </a:effectLst>
              </a:rPr>
              <a:t>MUJERES</a:t>
            </a:r>
            <a:endParaRPr lang="es-ES" sz="2700" b="1" dirty="0">
              <a:solidFill>
                <a:schemeClr val="accent5">
                  <a:lumMod val="75000"/>
                </a:schemeClr>
              </a:solidFill>
              <a:effectLst>
                <a:outerShdw blurRad="38100" dist="38100" dir="2700000" algn="tl">
                  <a:srgbClr val="000000">
                    <a:alpha val="43137"/>
                  </a:srgbClr>
                </a:outerShdw>
              </a:effectLst>
            </a:endParaRPr>
          </a:p>
        </p:txBody>
      </p:sp>
      <p:sp>
        <p:nvSpPr>
          <p:cNvPr id="6" name="5 CuadroTexto"/>
          <p:cNvSpPr txBox="1"/>
          <p:nvPr/>
        </p:nvSpPr>
        <p:spPr>
          <a:xfrm>
            <a:off x="467544" y="3995678"/>
            <a:ext cx="4032448" cy="2862322"/>
          </a:xfrm>
          <a:prstGeom prst="rect">
            <a:avLst/>
          </a:prstGeom>
          <a:noFill/>
        </p:spPr>
        <p:txBody>
          <a:bodyPr wrap="square" rtlCol="0">
            <a:spAutoFit/>
          </a:bodyPr>
          <a:lstStyle/>
          <a:p>
            <a:pPr>
              <a:buFont typeface="Wingdings" pitchFamily="2" charset="2"/>
              <a:buChar char="Ø"/>
            </a:pPr>
            <a:r>
              <a:rPr lang="es-ES" sz="2000" dirty="0" smtClean="0"/>
              <a:t>En un </a:t>
            </a:r>
            <a:r>
              <a:rPr lang="es-ES" sz="2000" b="1" dirty="0" err="1" smtClean="0"/>
              <a:t>deficit</a:t>
            </a:r>
            <a:r>
              <a:rPr lang="es-ES" sz="2000" b="1" dirty="0" smtClean="0"/>
              <a:t> de </a:t>
            </a:r>
            <a:r>
              <a:rPr lang="es-ES" sz="2000" b="1" dirty="0" err="1" smtClean="0"/>
              <a:t>vit</a:t>
            </a:r>
            <a:r>
              <a:rPr lang="es-ES" sz="2000" b="1" dirty="0" smtClean="0"/>
              <a:t> D </a:t>
            </a:r>
            <a:r>
              <a:rPr lang="es-ES" sz="2000" dirty="0" smtClean="0"/>
              <a:t>aumentan los </a:t>
            </a:r>
            <a:r>
              <a:rPr lang="es-ES" sz="2000" dirty="0" err="1" smtClean="0"/>
              <a:t>autoanticuerpos</a:t>
            </a:r>
            <a:r>
              <a:rPr lang="es-ES" sz="2000" dirty="0" smtClean="0"/>
              <a:t>, </a:t>
            </a:r>
            <a:r>
              <a:rPr lang="es-ES" sz="2000" u="sng" dirty="0" smtClean="0"/>
              <a:t>empeorando las enfermedades autoinmunes</a:t>
            </a:r>
            <a:r>
              <a:rPr lang="es-ES" sz="2000" dirty="0" smtClean="0"/>
              <a:t>, alterando el equilibrio de los linfocitos productores de inmunoglobulinas, las células Natural </a:t>
            </a:r>
            <a:r>
              <a:rPr lang="es-ES" sz="2000" dirty="0" err="1" smtClean="0"/>
              <a:t>Killer</a:t>
            </a:r>
            <a:r>
              <a:rPr lang="es-ES" sz="2000" dirty="0" smtClean="0"/>
              <a:t>, </a:t>
            </a:r>
            <a:r>
              <a:rPr lang="es-ES" sz="2000" dirty="0" err="1" smtClean="0"/>
              <a:t>citoquinas</a:t>
            </a:r>
            <a:r>
              <a:rPr lang="es-ES" sz="2000" dirty="0" smtClean="0"/>
              <a:t> y factores </a:t>
            </a:r>
            <a:r>
              <a:rPr lang="es-ES" sz="2000" dirty="0" err="1" smtClean="0"/>
              <a:t>proinflamatorios</a:t>
            </a:r>
            <a:r>
              <a:rPr lang="es-ES" sz="2000" dirty="0" smtClean="0"/>
              <a:t>.</a:t>
            </a:r>
            <a:endParaRPr lang="es-AR" sz="2000" dirty="0"/>
          </a:p>
        </p:txBody>
      </p:sp>
    </p:spTree>
    <p:extLst>
      <p:ext uri="{BB962C8B-B14F-4D97-AF65-F5344CB8AC3E}">
        <p14:creationId xmlns:p14="http://schemas.microsoft.com/office/powerpoint/2010/main" val="1747672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250px-Cropduster_spraying_pesticides.jpg"/>
          <p:cNvPicPr>
            <a:picLocks noChangeAspect="1"/>
          </p:cNvPicPr>
          <p:nvPr/>
        </p:nvPicPr>
        <p:blipFill>
          <a:blip r:embed="rId2" cstate="print"/>
          <a:stretch>
            <a:fillRect/>
          </a:stretch>
        </p:blipFill>
        <p:spPr>
          <a:xfrm>
            <a:off x="6572264" y="3051831"/>
            <a:ext cx="2571736" cy="3806169"/>
          </a:xfrm>
          <a:prstGeom prst="rect">
            <a:avLst/>
          </a:prstGeom>
        </p:spPr>
      </p:pic>
      <p:sp>
        <p:nvSpPr>
          <p:cNvPr id="2" name="1 Título"/>
          <p:cNvSpPr>
            <a:spLocks noGrp="1"/>
          </p:cNvSpPr>
          <p:nvPr>
            <p:ph type="title"/>
          </p:nvPr>
        </p:nvSpPr>
        <p:spPr/>
        <p:txBody>
          <a:bodyPr/>
          <a:lstStyle/>
          <a:p>
            <a:r>
              <a:rPr lang="es-MX" dirty="0"/>
              <a:t>AGROTÓXICOS</a:t>
            </a:r>
            <a:endParaRPr lang="es-AR" dirty="0"/>
          </a:p>
        </p:txBody>
      </p:sp>
      <p:sp>
        <p:nvSpPr>
          <p:cNvPr id="3" name="2 Marcador de contenido"/>
          <p:cNvSpPr>
            <a:spLocks noGrp="1"/>
          </p:cNvSpPr>
          <p:nvPr>
            <p:ph sz="quarter" idx="1"/>
          </p:nvPr>
        </p:nvSpPr>
        <p:spPr>
          <a:xfrm>
            <a:off x="214283" y="1600200"/>
            <a:ext cx="8475940" cy="4873752"/>
          </a:xfrm>
        </p:spPr>
        <p:txBody>
          <a:bodyPr>
            <a:normAutofit/>
          </a:bodyPr>
          <a:lstStyle/>
          <a:p>
            <a:pPr marL="0" indent="0">
              <a:buNone/>
            </a:pPr>
            <a:r>
              <a:rPr lang="es-ES" dirty="0"/>
              <a:t>Son un concentrado de </a:t>
            </a:r>
            <a:r>
              <a:rPr lang="es-ES" i="1" dirty="0"/>
              <a:t>productos químicos agrícolas </a:t>
            </a:r>
            <a:r>
              <a:rPr lang="es-ES" dirty="0"/>
              <a:t>utilizado en la agricultura. En la mayoría de los casos, </a:t>
            </a:r>
            <a:r>
              <a:rPr lang="es-ES" i="1" dirty="0"/>
              <a:t>agroquímicos se</a:t>
            </a:r>
            <a:r>
              <a:rPr lang="es-ES" dirty="0"/>
              <a:t> refiere a pesticidas que incluyen:</a:t>
            </a:r>
          </a:p>
          <a:p>
            <a:pPr marL="0" indent="0">
              <a:buNone/>
            </a:pPr>
            <a:r>
              <a:rPr lang="es-ES" dirty="0">
                <a:solidFill>
                  <a:schemeClr val="accent1">
                    <a:lumMod val="75000"/>
                  </a:schemeClr>
                </a:solidFill>
              </a:rPr>
              <a:t> insecticidas, herbicidas, fungicidas y nematicidas. </a:t>
            </a:r>
          </a:p>
          <a:p>
            <a:pPr marL="0" indent="0">
              <a:buNone/>
            </a:pPr>
            <a:r>
              <a:rPr lang="es-ES" dirty="0"/>
              <a:t>Muchos de estos compuestos son tóxicos y pueden presentar riesgos ambientales y/o para la salud significativos, especialmente en caso de derrames accidentales.</a:t>
            </a:r>
            <a:endParaRPr lang="es-AR" dirty="0">
              <a:solidFill>
                <a:schemeClr val="accent1">
                  <a:lumMod val="75000"/>
                </a:schemeClr>
              </a:solidFill>
            </a:endParaRPr>
          </a:p>
        </p:txBody>
      </p:sp>
    </p:spTree>
    <p:extLst>
      <p:ext uri="{BB962C8B-B14F-4D97-AF65-F5344CB8AC3E}">
        <p14:creationId xmlns:p14="http://schemas.microsoft.com/office/powerpoint/2010/main" val="23634155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462</TotalTime>
  <Words>1359</Words>
  <Application>Microsoft Office PowerPoint</Application>
  <PresentationFormat>Presentación en pantalla (4:3)</PresentationFormat>
  <Paragraphs>111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Mirador</vt:lpstr>
      <vt:lpstr>INFERTILIDAD POR FACTORES EXTERNOS</vt:lpstr>
      <vt:lpstr>Alto IMC</vt:lpstr>
      <vt:lpstr>Alto IMC</vt:lpstr>
      <vt:lpstr>Presentación de PowerPoint</vt:lpstr>
      <vt:lpstr>Presentación de PowerPoint</vt:lpstr>
      <vt:lpstr>VITAMINA D</vt:lpstr>
      <vt:lpstr>DEFICIENCIA DE VITAMINA D   HOMBRES</vt:lpstr>
      <vt:lpstr>Presentación de PowerPoint</vt:lpstr>
      <vt:lpstr>AGROTÓXICOS</vt:lpstr>
      <vt:lpstr>AGROTÓXICOS</vt:lpstr>
      <vt:lpstr>AGROTÓXICOS</vt:lpstr>
      <vt:lpstr>RADIACIONES IONIZANTES</vt:lpstr>
      <vt:lpstr>Presentación de PowerPoint</vt:lpstr>
      <vt:lpstr>CALOR</vt:lpstr>
      <vt:lpstr>CALOR</vt:lpstr>
      <vt:lpstr>Bibliografía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INFERTILIDAD POR FACTORES EXTERNOS</dc:title>
  <dc:creator>Jorge Oscar Casesi</dc:creator>
  <cp:lastModifiedBy>Usuario</cp:lastModifiedBy>
  <cp:revision>55</cp:revision>
  <dcterms:created xsi:type="dcterms:W3CDTF">2020-10-17T21:17:10Z</dcterms:created>
  <dcterms:modified xsi:type="dcterms:W3CDTF">2020-11-12T14:03:07Z</dcterms:modified>
</cp:coreProperties>
</file>